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charts/chart1.xml" ContentType="application/vnd.openxmlformats-officedocument.drawingml.chart+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07"/>
  </p:notesMasterIdLst>
  <p:sldIdLst>
    <p:sldId id="411" r:id="rId2"/>
    <p:sldId id="420" r:id="rId3"/>
    <p:sldId id="413" r:id="rId4"/>
    <p:sldId id="266" r:id="rId5"/>
    <p:sldId id="256" r:id="rId6"/>
    <p:sldId id="264" r:id="rId7"/>
    <p:sldId id="278" r:id="rId8"/>
    <p:sldId id="268" r:id="rId9"/>
    <p:sldId id="269" r:id="rId10"/>
    <p:sldId id="301" r:id="rId11"/>
    <p:sldId id="419" r:id="rId12"/>
    <p:sldId id="281" r:id="rId13"/>
    <p:sldId id="280" r:id="rId14"/>
    <p:sldId id="282" r:id="rId15"/>
    <p:sldId id="302" r:id="rId16"/>
    <p:sldId id="374" r:id="rId17"/>
    <p:sldId id="375" r:id="rId18"/>
    <p:sldId id="352" r:id="rId19"/>
    <p:sldId id="349" r:id="rId20"/>
    <p:sldId id="353" r:id="rId21"/>
    <p:sldId id="345" r:id="rId22"/>
    <p:sldId id="354" r:id="rId23"/>
    <p:sldId id="370" r:id="rId24"/>
    <p:sldId id="371" r:id="rId25"/>
    <p:sldId id="372" r:id="rId26"/>
    <p:sldId id="350" r:id="rId27"/>
    <p:sldId id="417" r:id="rId28"/>
    <p:sldId id="418" r:id="rId29"/>
    <p:sldId id="382" r:id="rId30"/>
    <p:sldId id="383" r:id="rId31"/>
    <p:sldId id="283" r:id="rId32"/>
    <p:sldId id="261" r:id="rId33"/>
    <p:sldId id="285" r:id="rId34"/>
    <p:sldId id="286" r:id="rId35"/>
    <p:sldId id="361" r:id="rId36"/>
    <p:sldId id="284" r:id="rId37"/>
    <p:sldId id="363" r:id="rId38"/>
    <p:sldId id="258" r:id="rId39"/>
    <p:sldId id="364" r:id="rId40"/>
    <p:sldId id="366" r:id="rId41"/>
    <p:sldId id="367" r:id="rId42"/>
    <p:sldId id="398" r:id="rId43"/>
    <p:sldId id="292" r:id="rId44"/>
    <p:sldId id="414" r:id="rId45"/>
    <p:sldId id="386" r:id="rId46"/>
    <p:sldId id="296" r:id="rId47"/>
    <p:sldId id="384" r:id="rId48"/>
    <p:sldId id="385" r:id="rId49"/>
    <p:sldId id="312" r:id="rId50"/>
    <p:sldId id="293" r:id="rId51"/>
    <p:sldId id="289" r:id="rId52"/>
    <p:sldId id="346" r:id="rId53"/>
    <p:sldId id="294" r:id="rId54"/>
    <p:sldId id="300" r:id="rId55"/>
    <p:sldId id="295" r:id="rId56"/>
    <p:sldId id="297" r:id="rId57"/>
    <p:sldId id="306" r:id="rId58"/>
    <p:sldId id="298" r:id="rId59"/>
    <p:sldId id="307" r:id="rId60"/>
    <p:sldId id="347" r:id="rId61"/>
    <p:sldId id="362" r:id="rId62"/>
    <p:sldId id="357" r:id="rId63"/>
    <p:sldId id="358" r:id="rId64"/>
    <p:sldId id="401" r:id="rId65"/>
    <p:sldId id="402" r:id="rId66"/>
    <p:sldId id="348" r:id="rId67"/>
    <p:sldId id="262" r:id="rId68"/>
    <p:sldId id="403" r:id="rId69"/>
    <p:sldId id="263" r:id="rId70"/>
    <p:sldId id="404" r:id="rId71"/>
    <p:sldId id="405" r:id="rId72"/>
    <p:sldId id="406" r:id="rId73"/>
    <p:sldId id="407" r:id="rId74"/>
    <p:sldId id="415" r:id="rId75"/>
    <p:sldId id="360" r:id="rId76"/>
    <p:sldId id="409" r:id="rId77"/>
    <p:sldId id="408" r:id="rId78"/>
    <p:sldId id="421" r:id="rId79"/>
    <p:sldId id="422" r:id="rId80"/>
    <p:sldId id="423" r:id="rId81"/>
    <p:sldId id="257" r:id="rId82"/>
    <p:sldId id="424" r:id="rId83"/>
    <p:sldId id="259" r:id="rId84"/>
    <p:sldId id="425" r:id="rId85"/>
    <p:sldId id="426" r:id="rId86"/>
    <p:sldId id="260" r:id="rId87"/>
    <p:sldId id="427" r:id="rId88"/>
    <p:sldId id="267" r:id="rId89"/>
    <p:sldId id="461" r:id="rId90"/>
    <p:sldId id="448" r:id="rId91"/>
    <p:sldId id="462" r:id="rId92"/>
    <p:sldId id="444" r:id="rId93"/>
    <p:sldId id="454" r:id="rId94"/>
    <p:sldId id="458" r:id="rId95"/>
    <p:sldId id="463" r:id="rId96"/>
    <p:sldId id="440" r:id="rId97"/>
    <p:sldId id="442" r:id="rId98"/>
    <p:sldId id="464" r:id="rId99"/>
    <p:sldId id="465" r:id="rId100"/>
    <p:sldId id="447" r:id="rId101"/>
    <p:sldId id="437" r:id="rId102"/>
    <p:sldId id="438" r:id="rId103"/>
    <p:sldId id="453" r:id="rId104"/>
    <p:sldId id="412" r:id="rId105"/>
    <p:sldId id="466" r:id="rId10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39246"/>
    <p:restoredTop sz="61246"/>
  </p:normalViewPr>
  <p:slideViewPr>
    <p:cSldViewPr snapToGrid="0">
      <p:cViewPr varScale="1">
        <p:scale>
          <a:sx n="58" d="100"/>
          <a:sy n="58" d="100"/>
        </p:scale>
        <p:origin x="912" y="184"/>
      </p:cViewPr>
      <p:guideLst/>
    </p:cSldViewPr>
  </p:slideViewPr>
  <p:notesTextViewPr>
    <p:cViewPr>
      <p:scale>
        <a:sx n="1" d="1"/>
        <a:sy n="1" d="1"/>
      </p:scale>
      <p:origin x="0" y="0"/>
    </p:cViewPr>
  </p:notesTextViewPr>
  <p:sorterViewPr>
    <p:cViewPr>
      <p:scale>
        <a:sx n="56" d="100"/>
        <a:sy n="56"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07" Type="http://schemas.openxmlformats.org/officeDocument/2006/relationships/notesMaster" Target="notesMasters/notesMaster1.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presProps" Target="presProps.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viewProps" Target="viewProps.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theme" Target="theme/theme1.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1" Type="http://schemas.openxmlformats.org/officeDocument/2006/relationships/oleObject" Target="Workbook1"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plotArea>
      <c:layout/>
      <c:pieChart>
        <c:varyColors val="1"/>
        <c:ser>
          <c:idx val="0"/>
          <c:order val="0"/>
          <c:dPt>
            <c:idx val="1"/>
            <c:bubble3D val="0"/>
            <c:spPr>
              <a:solidFill>
                <a:srgbClr val="FFFF00"/>
              </a:solidFill>
              <a:effectLst/>
            </c:spPr>
            <c:extLst>
              <c:ext xmlns:c16="http://schemas.microsoft.com/office/drawing/2014/chart" uri="{C3380CC4-5D6E-409C-BE32-E72D297353CC}">
                <c16:uniqueId val="{00000001-6680-4843-85EA-31281F6EA694}"/>
              </c:ext>
            </c:extLst>
          </c:dPt>
          <c:val>
            <c:numRef>
              <c:f>Sheet1!$D$7:$D$8</c:f>
              <c:numCache>
                <c:formatCode>General</c:formatCode>
                <c:ptCount val="2"/>
                <c:pt idx="0">
                  <c:v>78</c:v>
                </c:pt>
                <c:pt idx="1">
                  <c:v>12</c:v>
                </c:pt>
              </c:numCache>
            </c:numRef>
          </c:val>
          <c:extLst>
            <c:ext xmlns:c16="http://schemas.microsoft.com/office/drawing/2014/chart" uri="{C3380CC4-5D6E-409C-BE32-E72D297353CC}">
              <c16:uniqueId val="{00000002-6680-4843-85EA-31281F6EA694}"/>
            </c:ext>
          </c:extLst>
        </c:ser>
        <c:dLbls>
          <c:showLegendKey val="0"/>
          <c:showVal val="0"/>
          <c:showCatName val="0"/>
          <c:showSerName val="0"/>
          <c:showPercent val="0"/>
          <c:showBubbleSize val="0"/>
          <c:showLeaderLines val="1"/>
        </c:dLbls>
        <c:firstSliceAng val="0"/>
      </c:pieChart>
    </c:plotArea>
    <c:plotVisOnly val="1"/>
    <c:dispBlanksAs val="gap"/>
    <c:showDLblsOverMax val="0"/>
  </c:chart>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43BB9C6-CFEF-0F4C-A799-5B27F179C450}" type="datetimeFigureOut">
              <a:rPr lang="en-US" smtClean="0"/>
              <a:t>10/21/25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6693A0A-4ED5-5D44-9618-4529F1FB7FA3}" type="slidenum">
              <a:rPr lang="en-US" smtClean="0"/>
              <a:t>‹#›</a:t>
            </a:fld>
            <a:endParaRPr lang="en-US"/>
          </a:p>
        </p:txBody>
      </p:sp>
    </p:spTree>
    <p:extLst>
      <p:ext uri="{BB962C8B-B14F-4D97-AF65-F5344CB8AC3E}">
        <p14:creationId xmlns:p14="http://schemas.microsoft.com/office/powerpoint/2010/main" val="42489559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www.niehs.nih.gov/health/topics/agents/emf" TargetMode="External"/><Relationship Id="rId2" Type="http://schemas.openxmlformats.org/officeDocument/2006/relationships/slide" Target="../slides/slide17.xml"/><Relationship Id="rId1" Type="http://schemas.openxmlformats.org/officeDocument/2006/relationships/notesMaster" Target="../notesMasters/notesMaster1.xml"/><Relationship Id="rId5" Type="http://schemas.openxmlformats.org/officeDocument/2006/relationships/hyperlink" Target="https://www.cancer.gov/about-cancer/causes-prevention/risk/radiation/electromagnetic-fields-fact-sheet" TargetMode="External"/><Relationship Id="rId4" Type="http://schemas.openxmlformats.org/officeDocument/2006/relationships/hyperlink" Target="https://www.niehs.nih.gov/health/assets/docs_p_z/report_powerline_electric_mg_predates_508.pdf" TargetMode="Externa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www.niehs.nih.gov/health/topics/agents/emf" TargetMode="External"/><Relationship Id="rId2" Type="http://schemas.openxmlformats.org/officeDocument/2006/relationships/slide" Target="../slides/slide21.xml"/><Relationship Id="rId1" Type="http://schemas.openxmlformats.org/officeDocument/2006/relationships/notesMaster" Target="../notesMasters/notesMaster1.xml"/><Relationship Id="rId5" Type="http://schemas.openxmlformats.org/officeDocument/2006/relationships/hyperlink" Target="https://www.cancer.gov/about-cancer/causes-prevention/risk/radiation/electromagnetic-fields-fact-sheet" TargetMode="External"/><Relationship Id="rId4" Type="http://schemas.openxmlformats.org/officeDocument/2006/relationships/hyperlink" Target="https://www.niehs.nih.gov/health/assets/docs_p_z/report_powerline_electric_mg_predates_508.pdf" TargetMode="Externa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www.niehs.nih.gov/health/topics/agents/emf" TargetMode="External"/><Relationship Id="rId2" Type="http://schemas.openxmlformats.org/officeDocument/2006/relationships/slide" Target="../slides/slide22.xml"/><Relationship Id="rId1" Type="http://schemas.openxmlformats.org/officeDocument/2006/relationships/notesMaster" Target="../notesMasters/notesMaster1.xml"/><Relationship Id="rId5" Type="http://schemas.openxmlformats.org/officeDocument/2006/relationships/hyperlink" Target="https://www.cancer.gov/about-cancer/causes-prevention/risk/radiation/electromagnetic-fields-fact-sheet" TargetMode="External"/><Relationship Id="rId4" Type="http://schemas.openxmlformats.org/officeDocument/2006/relationships/hyperlink" Target="https://www.niehs.nih.gov/health/assets/docs_p_z/report_powerline_electric_mg_predates_508.pdf" TargetMode="Externa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www.icnirp.org/cms/upload/publications/ICNIRPemfgdl.pdf" TargetMode="External"/><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www.icnirp.org/cms/upload/publications/ICNIRPemfgdl.pdf" TargetMode="External"/><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www.nature.com/articles/6691376" TargetMode="External"/><Relationship Id="rId2" Type="http://schemas.openxmlformats.org/officeDocument/2006/relationships/slide" Target="../slides/slide31.xml"/><Relationship Id="rId1" Type="http://schemas.openxmlformats.org/officeDocument/2006/relationships/notesMaster" Target="../notesMasters/notesMaster1.xml"/><Relationship Id="rId4" Type="http://schemas.openxmlformats.org/officeDocument/2006/relationships/hyperlink" Target="https://www.jstor.org/stable/3703814" TargetMode="Externa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s://www.nature.com/articles/6691376" TargetMode="External"/><Relationship Id="rId2" Type="http://schemas.openxmlformats.org/officeDocument/2006/relationships/slide" Target="../slides/slide33.xml"/><Relationship Id="rId1" Type="http://schemas.openxmlformats.org/officeDocument/2006/relationships/notesMaster" Target="../notesMasters/notesMaster1.xml"/><Relationship Id="rId4" Type="http://schemas.openxmlformats.org/officeDocument/2006/relationships/hyperlink" Target="https://www.jstor.org/stable/3703814" TargetMode="Externa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s://www.ncbi.nlm.nih.gov/books/NBK390729/" TargetMode="External"/><Relationship Id="rId2" Type="http://schemas.openxmlformats.org/officeDocument/2006/relationships/slide" Target="../slides/slide41.xml"/><Relationship Id="rId1" Type="http://schemas.openxmlformats.org/officeDocument/2006/relationships/notesMaster" Target="../notesMasters/notesMaster1.xml"/><Relationship Id="rId4" Type="http://schemas.openxmlformats.org/officeDocument/2006/relationships/hyperlink" Target="https://monographs.iarc.who.int/wp-content/uploads/2024/11/AGP_Report_2025-2029.pdf" TargetMode="Externa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3" Type="http://schemas.openxmlformats.org/officeDocument/2006/relationships/hyperlink" Target="https://www.ncbi.nlm.nih.gov/books/NBK390729/" TargetMode="External"/><Relationship Id="rId2" Type="http://schemas.openxmlformats.org/officeDocument/2006/relationships/slide" Target="../slides/slide42.xml"/><Relationship Id="rId1" Type="http://schemas.openxmlformats.org/officeDocument/2006/relationships/notesMaster" Target="../notesMasters/notesMaster1.xml"/><Relationship Id="rId4" Type="http://schemas.openxmlformats.org/officeDocument/2006/relationships/hyperlink" Target="https://monographs.iarc.who.int/wp-content/uploads/2024/11/AGP_Report_2025-2029.pdf" TargetMode="Externa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3" Type="http://schemas.openxmlformats.org/officeDocument/2006/relationships/hyperlink" Target="https://www.icnirp.org/cms/upload/publications/ICNIRPLFgdl.pdf" TargetMode="External"/><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3" Type="http://schemas.openxmlformats.org/officeDocument/2006/relationships/hyperlink" Target="https://www.icnirp.org/cms/upload/publications/ICNIRPLFgdl.pdf" TargetMode="External"/><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3" Type="http://schemas.openxmlformats.org/officeDocument/2006/relationships/hyperlink" Target="https://www.icnirp.org/cms/upload/publications/ICNIRPLFgdl.pdf" TargetMode="External"/><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3" Type="http://schemas.openxmlformats.org/officeDocument/2006/relationships/hyperlink" Target="https://www.icnirp.org/cms/upload/publications/ICNIRPLFgdl.pdf?utm_source=chatgpt.com" TargetMode="External"/><Relationship Id="rId2" Type="http://schemas.openxmlformats.org/officeDocument/2006/relationships/slide" Target="../slides/slide48.xml"/><Relationship Id="rId1" Type="http://schemas.openxmlformats.org/officeDocument/2006/relationships/notesMaster" Target="../notesMasters/notesMaster1.xml"/><Relationship Id="rId5" Type="http://schemas.openxmlformats.org/officeDocument/2006/relationships/hyperlink" Target="https://www.icnirp.org/cms/upload/publications/ICNIRPLFgdl.pdf" TargetMode="External"/><Relationship Id="rId4" Type="http://schemas.openxmlformats.org/officeDocument/2006/relationships/hyperlink" Target="https://standards.ieee.org/standard/C95_1-2019.html?utm_source=chatgpt.com" TargetMode="External"/></Relationships>
</file>

<file path=ppt/notesSlides/_rels/notesSlide37.xml.rels><?xml version="1.0" encoding="UTF-8" standalone="yes"?>
<Relationships xmlns="http://schemas.openxmlformats.org/package/2006/relationships"><Relationship Id="rId3" Type="http://schemas.openxmlformats.org/officeDocument/2006/relationships/hyperlink" Target="https://www.icnirp.org/cms/upload/publications/ICNIRPLFgdl.pdf" TargetMode="External"/><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3" Type="http://schemas.openxmlformats.org/officeDocument/2006/relationships/hyperlink" Target="https://www.cancer.gov/about-cancer/causes-prevention/risk/radiation/electromagnetic-fields-fact-sheet" TargetMode="External"/><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3" Type="http://schemas.openxmlformats.org/officeDocument/2006/relationships/hyperlink" Target="https://www.ncbi.nlm.nih.gov/books/NBK390729/" TargetMode="External"/><Relationship Id="rId2" Type="http://schemas.openxmlformats.org/officeDocument/2006/relationships/slide" Target="../slides/slide61.xml"/><Relationship Id="rId1" Type="http://schemas.openxmlformats.org/officeDocument/2006/relationships/notesMaster" Target="../notesMasters/notesMaster1.xml"/><Relationship Id="rId4" Type="http://schemas.openxmlformats.org/officeDocument/2006/relationships/hyperlink" Target="https://monographs.iarc.who.int/wp-content/uploads/2024/11/AGP_Report_2025-2029.pdf" TargetMode="External"/></Relationships>
</file>

<file path=ppt/notesSlides/_rels/notesSlide48.xml.rels><?xml version="1.0" encoding="UTF-8" standalone="yes"?>
<Relationships xmlns="http://schemas.openxmlformats.org/package/2006/relationships"><Relationship Id="rId3" Type="http://schemas.openxmlformats.org/officeDocument/2006/relationships/hyperlink" Target="https://www.ncbi.nlm.nih.gov/books/NBK390729/" TargetMode="External"/><Relationship Id="rId2" Type="http://schemas.openxmlformats.org/officeDocument/2006/relationships/slide" Target="../slides/slide62.xml"/><Relationship Id="rId1" Type="http://schemas.openxmlformats.org/officeDocument/2006/relationships/notesMaster" Target="../notesMasters/notesMaster1.xml"/><Relationship Id="rId4" Type="http://schemas.openxmlformats.org/officeDocument/2006/relationships/hyperlink" Target="https://monographs.iarc.who.int/wp-content/uploads/2024/11/AGP_Report_2025-2029.pdf" TargetMode="External"/></Relationships>
</file>

<file path=ppt/notesSlides/_rels/notesSlide49.xml.rels><?xml version="1.0" encoding="UTF-8" standalone="yes"?>
<Relationships xmlns="http://schemas.openxmlformats.org/package/2006/relationships"><Relationship Id="rId3" Type="http://schemas.openxmlformats.org/officeDocument/2006/relationships/hyperlink" Target="https://www.ncbi.nlm.nih.gov/books/NBK390729/" TargetMode="External"/><Relationship Id="rId2" Type="http://schemas.openxmlformats.org/officeDocument/2006/relationships/slide" Target="../slides/slide63.xml"/><Relationship Id="rId1" Type="http://schemas.openxmlformats.org/officeDocument/2006/relationships/notesMaster" Target="../notesMasters/notesMaster1.xml"/><Relationship Id="rId4" Type="http://schemas.openxmlformats.org/officeDocument/2006/relationships/hyperlink" Target="https://monographs.iarc.who.int/wp-content/uploads/2024/11/AGP_Report_2025-2029.pdf" TargetMode="Externa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3" Type="http://schemas.openxmlformats.org/officeDocument/2006/relationships/hyperlink" Target="https://www.who.int/teams/environment-climate-change-and-health/radiation-and-health/non-ionizing/exposure" TargetMode="External"/><Relationship Id="rId2" Type="http://schemas.openxmlformats.org/officeDocument/2006/relationships/slide" Target="../slides/slide69.xml"/><Relationship Id="rId1" Type="http://schemas.openxmlformats.org/officeDocument/2006/relationships/notesMaster" Target="../notesMasters/notesMaster1.xml"/><Relationship Id="rId4" Type="http://schemas.openxmlformats.org/officeDocument/2006/relationships/hyperlink" Target="https://www.icnirp.org/cms/upload/publications/EHC238ELF.pdf" TargetMode="External"/></Relationships>
</file>

<file path=ppt/notesSlides/_rels/notesSlide55.xml.rels><?xml version="1.0" encoding="UTF-8" standalone="yes"?>
<Relationships xmlns="http://schemas.openxmlformats.org/package/2006/relationships"><Relationship Id="rId3" Type="http://schemas.openxmlformats.org/officeDocument/2006/relationships/hyperlink" Target="file:///Users/jeffreyellenbogen/Dropbox/1-work/1-a_LLC/1-Transmission/Talk:FAQ%20Master%20EMF/%20https:/www.who.int/teams/environment-climate-change-and-health/radiation-and-health/protection-norms" TargetMode="External"/><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3" Type="http://schemas.openxmlformats.org/officeDocument/2006/relationships/hyperlink" Target="file:///Users/jeffreyellenbogen/Dropbox/1-work/1-a_LLC/1-Transmission/Talk:FAQ%20Master%20EMF/%20https:/www.who.int/teams/environment-climate-change-and-health/radiation-and-health/protection-norms" TargetMode="External"/><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uptodate-com.ezproxy.lib.utah.edu/contents/overview-of-the-clinical-presentation-and-diagnosis-of-acute-lymphoblastic-leukemia-lymphoma-in-children/abstract/1,2" TargetMode="External"/><Relationship Id="rId7" Type="http://schemas.openxmlformats.org/officeDocument/2006/relationships/hyperlink" Target="https://www-uptodate-com.ezproxy.lib.utah.edu/contents/overview-of-the-clinical-presentation-and-diagnosis-of-acute-lymphoblastic-leukemia-lymphoma-in-children/abstract/1,4,6,7" TargetMode="External"/><Relationship Id="rId2" Type="http://schemas.openxmlformats.org/officeDocument/2006/relationships/slide" Target="../slides/slide10.xml"/><Relationship Id="rId1" Type="http://schemas.openxmlformats.org/officeDocument/2006/relationships/notesMaster" Target="../notesMasters/notesMaster1.xml"/><Relationship Id="rId6" Type="http://schemas.openxmlformats.org/officeDocument/2006/relationships/hyperlink" Target="https://www-uptodate-com.ezproxy.lib.utah.edu/contents/overview-of-the-clinical-presentation-and-diagnosis-of-acute-lymphoblastic-leukemia-lymphoma-in-children/abstract/4,5" TargetMode="External"/><Relationship Id="rId5" Type="http://schemas.openxmlformats.org/officeDocument/2006/relationships/hyperlink" Target="https://www-uptodate-com.ezproxy.lib.utah.edu/contents/overview-of-the-clinical-presentation-and-diagnosis-of-acute-lymphoblastic-leukemia-lymphoma-in-children/abstract/3" TargetMode="External"/><Relationship Id="rId4" Type="http://schemas.openxmlformats.org/officeDocument/2006/relationships/hyperlink" Target="https://www-uptodate-com.ezproxy.lib.utah.edu/contents/overview-of-the-clinical-presentation-and-diagnosis-of-acute-lymphoblastic-leukemia-lymphoma-in-children/abstract/1" TargetMode="Externa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pubmed.ncbi.nlm.nih.gov/453167/"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pubmed.ncbi.nlm.nih.gov/3164167/"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2025 Jeffrey Ellenbogen, all rights reserved.</a:t>
            </a:r>
          </a:p>
        </p:txBody>
      </p:sp>
      <p:sp>
        <p:nvSpPr>
          <p:cNvPr id="4" name="Slide Number Placeholder 3"/>
          <p:cNvSpPr>
            <a:spLocks noGrp="1"/>
          </p:cNvSpPr>
          <p:nvPr>
            <p:ph type="sldNum" sz="quarter" idx="5"/>
          </p:nvPr>
        </p:nvSpPr>
        <p:spPr/>
        <p:txBody>
          <a:bodyPr/>
          <a:lstStyle/>
          <a:p>
            <a:fld id="{6E2A14E8-9DD7-B248-B250-99D5CA2F9334}" type="slidenum">
              <a:rPr lang="en-US" smtClean="0"/>
              <a:t>1</a:t>
            </a:fld>
            <a:endParaRPr lang="en-US"/>
          </a:p>
        </p:txBody>
      </p:sp>
    </p:spTree>
    <p:extLst>
      <p:ext uri="{BB962C8B-B14F-4D97-AF65-F5344CB8AC3E}">
        <p14:creationId xmlns:p14="http://schemas.microsoft.com/office/powerpoint/2010/main" val="74362860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A352BC-BBF7-A169-298B-01896659837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0B9FF8F-C4A2-B299-F599-7A0C4E7C84B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AACFFCB-14EE-AD69-A751-C686A60F57A4}"/>
              </a:ext>
            </a:extLst>
          </p:cNvPr>
          <p:cNvSpPr>
            <a:spLocks noGrp="1"/>
          </p:cNvSpPr>
          <p:nvPr>
            <p:ph type="body" idx="1"/>
          </p:nvPr>
        </p:nvSpPr>
        <p:spPr/>
        <p:txBody>
          <a:bodyPr/>
          <a:lstStyle/>
          <a:p>
            <a:r>
              <a:rPr lang="en-US" dirty="0"/>
              <a:t>What should have provided some relief, instead gave deeper concern due to spin</a:t>
            </a:r>
          </a:p>
        </p:txBody>
      </p:sp>
      <p:sp>
        <p:nvSpPr>
          <p:cNvPr id="4" name="Slide Number Placeholder 3">
            <a:extLst>
              <a:ext uri="{FF2B5EF4-FFF2-40B4-BE49-F238E27FC236}">
                <a16:creationId xmlns:a16="http://schemas.microsoft.com/office/drawing/2014/main" id="{236B71EC-DF10-141B-FF0B-F781F6E37F5F}"/>
              </a:ext>
            </a:extLst>
          </p:cNvPr>
          <p:cNvSpPr>
            <a:spLocks noGrp="1"/>
          </p:cNvSpPr>
          <p:nvPr>
            <p:ph type="sldNum" sz="quarter" idx="5"/>
          </p:nvPr>
        </p:nvSpPr>
        <p:spPr/>
        <p:txBody>
          <a:bodyPr/>
          <a:lstStyle/>
          <a:p>
            <a:fld id="{86693A0A-4ED5-5D44-9618-4529F1FB7FA3}" type="slidenum">
              <a:rPr lang="en-US" smtClean="0"/>
              <a:t>14</a:t>
            </a:fld>
            <a:endParaRPr lang="en-US"/>
          </a:p>
        </p:txBody>
      </p:sp>
    </p:spTree>
    <p:extLst>
      <p:ext uri="{BB962C8B-B14F-4D97-AF65-F5344CB8AC3E}">
        <p14:creationId xmlns:p14="http://schemas.microsoft.com/office/powerpoint/2010/main" val="47895862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mn-lt"/>
                <a:ea typeface="+mn-ea"/>
                <a:cs typeface="+mn-cs"/>
              </a:rPr>
              <a:t>SOURCES</a:t>
            </a:r>
          </a:p>
          <a:p>
            <a:pPr lvl="0"/>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NIEHS </a:t>
            </a:r>
          </a:p>
          <a:p>
            <a:pPr lvl="0"/>
            <a:endParaRPr lang="en-US" sz="1200" kern="1200" dirty="0">
              <a:solidFill>
                <a:schemeClr val="tx1"/>
              </a:solidFill>
              <a:effectLst/>
              <a:latin typeface="+mn-lt"/>
              <a:ea typeface="+mn-ea"/>
              <a:cs typeface="+mn-cs"/>
            </a:endParaRPr>
          </a:p>
          <a:p>
            <a:pPr lvl="1"/>
            <a:r>
              <a:rPr lang="en-US" sz="1200" kern="1200" dirty="0">
                <a:solidFill>
                  <a:schemeClr val="tx1"/>
                </a:solidFill>
                <a:effectLst/>
                <a:latin typeface="+mn-lt"/>
                <a:ea typeface="+mn-ea"/>
                <a:cs typeface="+mn-cs"/>
              </a:rPr>
              <a:t>NIEHS EMF webpage (accessed October 2025): </a:t>
            </a:r>
            <a:r>
              <a:rPr lang="en-US" sz="1200" u="sng" kern="1200" dirty="0">
                <a:solidFill>
                  <a:schemeClr val="tx1"/>
                </a:solidFill>
                <a:effectLst/>
                <a:latin typeface="+mn-lt"/>
                <a:ea typeface="+mn-ea"/>
                <a:cs typeface="+mn-cs"/>
                <a:hlinkClick r:id="rId3"/>
              </a:rPr>
              <a:t>https://www.niehs.nih.gov/health/topics/agents/emf</a:t>
            </a:r>
            <a:endParaRPr lang="en-US" sz="1200" u="sng" kern="1200" dirty="0">
              <a:solidFill>
                <a:schemeClr val="tx1"/>
              </a:solidFill>
              <a:effectLst/>
              <a:latin typeface="+mn-lt"/>
              <a:ea typeface="+mn-ea"/>
              <a:cs typeface="+mn-cs"/>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NIEHS 1999 Report: </a:t>
            </a:r>
            <a:r>
              <a:rPr lang="en-US" sz="1200" u="sng" kern="1200" dirty="0">
                <a:solidFill>
                  <a:schemeClr val="tx1"/>
                </a:solidFill>
                <a:effectLst/>
                <a:latin typeface="+mn-lt"/>
                <a:ea typeface="+mn-ea"/>
                <a:cs typeface="+mn-cs"/>
                <a:hlinkClick r:id="rId4"/>
              </a:rPr>
              <a:t>https://www.niehs.nih.gov/health/assets/docs_p_z/report_powerline_electric_mg_predates_508.pdf</a:t>
            </a:r>
            <a:endParaRPr lang="en-US" sz="1200" kern="1200" dirty="0">
              <a:solidFill>
                <a:schemeClr val="tx1"/>
              </a:solidFill>
              <a:effectLst/>
              <a:latin typeface="+mn-lt"/>
              <a:ea typeface="+mn-ea"/>
              <a:cs typeface="+mn-cs"/>
            </a:endParaRPr>
          </a:p>
          <a:p>
            <a:pPr lvl="1"/>
            <a:endParaRPr lang="en-US" sz="1200" kern="1200" dirty="0">
              <a:solidFill>
                <a:schemeClr val="tx1"/>
              </a:solidFill>
              <a:effectLst/>
              <a:latin typeface="+mn-lt"/>
              <a:ea typeface="+mn-ea"/>
              <a:cs typeface="+mn-cs"/>
            </a:endParaRPr>
          </a:p>
          <a:p>
            <a:pPr lvl="1"/>
            <a:endParaRPr lang="en-US" sz="1200" kern="1200" dirty="0">
              <a:solidFill>
                <a:schemeClr val="tx1"/>
              </a:solidFill>
              <a:effectLst/>
              <a:latin typeface="+mn-lt"/>
              <a:ea typeface="+mn-ea"/>
              <a:cs typeface="+mn-cs"/>
            </a:endParaRPr>
          </a:p>
          <a:p>
            <a:pPr lvl="1"/>
            <a:r>
              <a:rPr lang="en-US" sz="1200" kern="1200" dirty="0">
                <a:solidFill>
                  <a:schemeClr val="tx1"/>
                </a:solidFill>
                <a:effectLst/>
                <a:latin typeface="+mn-lt"/>
                <a:ea typeface="+mn-ea"/>
                <a:cs typeface="+mn-cs"/>
              </a:rPr>
              <a:t>NIEHS published a definitive 67-page report in 1999 to Congress assessing health effects from power-line frequency electric and magnetic fields. This report represented the most comprehensive U.S. research effort on ELF-EMF health effects.</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NCI </a:t>
            </a:r>
          </a:p>
          <a:p>
            <a:endParaRPr lang="en-US" sz="1200" kern="1200" dirty="0">
              <a:solidFill>
                <a:schemeClr val="tx1"/>
              </a:solidFill>
              <a:effectLst/>
              <a:latin typeface="+mn-lt"/>
              <a:ea typeface="+mn-ea"/>
              <a:cs typeface="+mn-cs"/>
            </a:endParaRPr>
          </a:p>
          <a:p>
            <a:pPr lvl="1"/>
            <a:r>
              <a:rPr lang="en-US" sz="1200" kern="1200" dirty="0">
                <a:solidFill>
                  <a:schemeClr val="tx1"/>
                </a:solidFill>
                <a:effectLst/>
                <a:latin typeface="+mn-lt"/>
                <a:ea typeface="+mn-ea"/>
                <a:cs typeface="+mn-cs"/>
              </a:rPr>
              <a:t>NCI provides ongoing public health information and evaluates cancer risks from electromagnetic field exposures, regularly updating their fact sheets to reflect current scientific understanding.</a:t>
            </a:r>
          </a:p>
          <a:p>
            <a:pPr lvl="1"/>
            <a:endParaRPr lang="en-US" sz="1200" kern="1200" dirty="0">
              <a:solidFill>
                <a:schemeClr val="tx1"/>
              </a:solidFill>
              <a:effectLst/>
              <a:latin typeface="+mn-lt"/>
              <a:ea typeface="+mn-ea"/>
              <a:cs typeface="+mn-cs"/>
            </a:endParaRPr>
          </a:p>
          <a:p>
            <a:pPr lvl="1"/>
            <a:r>
              <a:rPr lang="en-US" sz="1200" kern="1200" dirty="0">
                <a:solidFill>
                  <a:schemeClr val="tx1"/>
                </a:solidFill>
                <a:effectLst/>
                <a:latin typeface="+mn-lt"/>
                <a:ea typeface="+mn-ea"/>
                <a:cs typeface="+mn-cs"/>
              </a:rPr>
              <a:t>NCI EMF Fact Sheet (reviewed October 2022, accessed October 2025): </a:t>
            </a:r>
            <a:r>
              <a:rPr lang="en-US" sz="1200" u="sng" kern="1200" dirty="0">
                <a:solidFill>
                  <a:schemeClr val="tx1"/>
                </a:solidFill>
                <a:effectLst/>
                <a:latin typeface="+mn-lt"/>
                <a:ea typeface="+mn-ea"/>
                <a:cs typeface="+mn-cs"/>
                <a:hlinkClick r:id="rId5"/>
              </a:rPr>
              <a:t>https://www.cancer.gov/about-cancer/causes-prevention/risk/radiation/electromagnetic-fields-fact-sheet</a:t>
            </a: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A1B08C18-F980-1546-AA8A-8BF7C5CEEF2F}" type="slidenum">
              <a:rPr lang="en-US" smtClean="0"/>
              <a:t>17</a:t>
            </a:fld>
            <a:endParaRPr lang="en-US"/>
          </a:p>
        </p:txBody>
      </p:sp>
    </p:spTree>
    <p:extLst>
      <p:ext uri="{BB962C8B-B14F-4D97-AF65-F5344CB8AC3E}">
        <p14:creationId xmlns:p14="http://schemas.microsoft.com/office/powerpoint/2010/main" val="97632167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a:solidFill>
                  <a:schemeClr val="tx1"/>
                </a:solidFill>
                <a:effectLst/>
                <a:latin typeface="+mn-lt"/>
                <a:ea typeface="+mn-ea"/>
                <a:cs typeface="+mn-cs"/>
              </a:rPr>
              <a:t>EMF-RAPID</a:t>
            </a:r>
          </a:p>
          <a:p>
            <a:r>
              <a:rPr lang="en-US" sz="1200" b="0" i="0" u="none" strike="noStrike" kern="1200">
                <a:solidFill>
                  <a:schemeClr val="tx1"/>
                </a:solidFill>
                <a:effectLst/>
                <a:latin typeface="+mn-lt"/>
                <a:ea typeface="+mn-ea"/>
                <a:cs typeface="+mn-cs"/>
              </a:rPr>
              <a:t>Electric </a:t>
            </a:r>
            <a:r>
              <a:rPr lang="en-US" sz="1200" b="0" i="0" u="none" strike="noStrike" kern="1200" dirty="0">
                <a:solidFill>
                  <a:schemeClr val="tx1"/>
                </a:solidFill>
                <a:effectLst/>
                <a:latin typeface="+mn-lt"/>
                <a:ea typeface="+mn-ea"/>
                <a:cs typeface="+mn-cs"/>
              </a:rPr>
              <a:t>and Magnetic Fields (EMF) Research and Public Information Dissemination (RAPID) Program</a:t>
            </a:r>
            <a:endParaRPr lang="en-US" dirty="0"/>
          </a:p>
        </p:txBody>
      </p:sp>
      <p:sp>
        <p:nvSpPr>
          <p:cNvPr id="4" name="Slide Number Placeholder 3"/>
          <p:cNvSpPr>
            <a:spLocks noGrp="1"/>
          </p:cNvSpPr>
          <p:nvPr>
            <p:ph type="sldNum" sz="quarter" idx="5"/>
          </p:nvPr>
        </p:nvSpPr>
        <p:spPr/>
        <p:txBody>
          <a:bodyPr/>
          <a:lstStyle/>
          <a:p>
            <a:fld id="{A1B08C18-F980-1546-AA8A-8BF7C5CEEF2F}" type="slidenum">
              <a:rPr lang="en-US" smtClean="0"/>
              <a:t>19</a:t>
            </a:fld>
            <a:endParaRPr lang="en-US"/>
          </a:p>
        </p:txBody>
      </p:sp>
    </p:spTree>
    <p:extLst>
      <p:ext uri="{BB962C8B-B14F-4D97-AF65-F5344CB8AC3E}">
        <p14:creationId xmlns:p14="http://schemas.microsoft.com/office/powerpoint/2010/main" val="136812244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5D2D36-6A54-1610-99CC-D2B30168A76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F914D7D-AFD5-84BC-6F46-F2EB843FF85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84DCA80-9135-D753-54AF-B9655F723956}"/>
              </a:ext>
            </a:extLst>
          </p:cNvPr>
          <p:cNvSpPr>
            <a:spLocks noGrp="1"/>
          </p:cNvSpPr>
          <p:nvPr>
            <p:ph type="body" idx="1"/>
          </p:nvPr>
        </p:nvSpPr>
        <p:spPr/>
        <p:txBody>
          <a:bodyPr/>
          <a:lstStyle/>
          <a:p>
            <a:r>
              <a:rPr lang="en-US" sz="1200" b="0" i="0" u="none" strike="noStrike" kern="1200">
                <a:solidFill>
                  <a:schemeClr val="tx1"/>
                </a:solidFill>
                <a:effectLst/>
                <a:latin typeface="+mn-lt"/>
                <a:ea typeface="+mn-ea"/>
                <a:cs typeface="+mn-cs"/>
              </a:rPr>
              <a:t>EMF-RAPID</a:t>
            </a:r>
          </a:p>
          <a:p>
            <a:r>
              <a:rPr lang="en-US" sz="1200" b="0" i="0" u="none" strike="noStrike" kern="1200">
                <a:solidFill>
                  <a:schemeClr val="tx1"/>
                </a:solidFill>
                <a:effectLst/>
                <a:latin typeface="+mn-lt"/>
                <a:ea typeface="+mn-ea"/>
                <a:cs typeface="+mn-cs"/>
              </a:rPr>
              <a:t>Electric </a:t>
            </a:r>
            <a:r>
              <a:rPr lang="en-US" sz="1200" b="0" i="0" u="none" strike="noStrike" kern="1200" dirty="0">
                <a:solidFill>
                  <a:schemeClr val="tx1"/>
                </a:solidFill>
                <a:effectLst/>
                <a:latin typeface="+mn-lt"/>
                <a:ea typeface="+mn-ea"/>
                <a:cs typeface="+mn-cs"/>
              </a:rPr>
              <a:t>and Magnetic Fields (EMF) Research and Public Information Dissemination (RAPID) Program</a:t>
            </a:r>
            <a:endParaRPr lang="en-US" dirty="0"/>
          </a:p>
        </p:txBody>
      </p:sp>
      <p:sp>
        <p:nvSpPr>
          <p:cNvPr id="4" name="Slide Number Placeholder 3">
            <a:extLst>
              <a:ext uri="{FF2B5EF4-FFF2-40B4-BE49-F238E27FC236}">
                <a16:creationId xmlns:a16="http://schemas.microsoft.com/office/drawing/2014/main" id="{FA01824D-D3FC-34EA-CE37-9B12E6D2E1BA}"/>
              </a:ext>
            </a:extLst>
          </p:cNvPr>
          <p:cNvSpPr>
            <a:spLocks noGrp="1"/>
          </p:cNvSpPr>
          <p:nvPr>
            <p:ph type="sldNum" sz="quarter" idx="5"/>
          </p:nvPr>
        </p:nvSpPr>
        <p:spPr/>
        <p:txBody>
          <a:bodyPr/>
          <a:lstStyle/>
          <a:p>
            <a:fld id="{A1B08C18-F980-1546-AA8A-8BF7C5CEEF2F}" type="slidenum">
              <a:rPr lang="en-US" smtClean="0"/>
              <a:t>20</a:t>
            </a:fld>
            <a:endParaRPr lang="en-US"/>
          </a:p>
        </p:txBody>
      </p:sp>
    </p:spTree>
    <p:extLst>
      <p:ext uri="{BB962C8B-B14F-4D97-AF65-F5344CB8AC3E}">
        <p14:creationId xmlns:p14="http://schemas.microsoft.com/office/powerpoint/2010/main" val="155643353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8608E0-D93D-4E76-E8C9-421351BF37C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28BF45F-91D2-870A-0EE8-6ECB460AC00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FE3C32A-336A-4EC2-5B2B-4F4FB3B6175B}"/>
              </a:ext>
            </a:extLst>
          </p:cNvPr>
          <p:cNvSpPr>
            <a:spLocks noGrp="1"/>
          </p:cNvSpPr>
          <p:nvPr>
            <p:ph type="body" idx="1"/>
          </p:nvPr>
        </p:nvSpPr>
        <p:spPr/>
        <p:txBody>
          <a:bodyPr/>
          <a:lstStyle/>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Sources:</a:t>
            </a:r>
          </a:p>
          <a:p>
            <a:pPr lvl="0"/>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NIEHS EMF webpage (accessed October 2025): </a:t>
            </a:r>
            <a:r>
              <a:rPr lang="en-US" sz="1200" u="sng" kern="1200" dirty="0">
                <a:solidFill>
                  <a:schemeClr val="tx1"/>
                </a:solidFill>
                <a:effectLst/>
                <a:latin typeface="+mn-lt"/>
                <a:ea typeface="+mn-ea"/>
                <a:cs typeface="+mn-cs"/>
                <a:hlinkClick r:id="rId3"/>
              </a:rPr>
              <a:t>https://www.niehs.nih.gov/health/topics/agents/emf</a:t>
            </a:r>
            <a:endParaRPr lang="en-US" sz="1200" u="sng"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NIEHS 1999 Report: </a:t>
            </a:r>
            <a:r>
              <a:rPr lang="en-US" sz="1200" u="sng" kern="1200" dirty="0">
                <a:solidFill>
                  <a:schemeClr val="tx1"/>
                </a:solidFill>
                <a:effectLst/>
                <a:latin typeface="+mn-lt"/>
                <a:ea typeface="+mn-ea"/>
                <a:cs typeface="+mn-cs"/>
                <a:hlinkClick r:id="rId4"/>
              </a:rPr>
              <a:t>https://www.niehs.nih.gov/health/assets/docs_p_z/report_powerline_electric_mg_predates_508.pdf</a:t>
            </a:r>
            <a:endParaRPr lang="en-US" sz="1200" kern="1200" dirty="0">
              <a:solidFill>
                <a:schemeClr val="tx1"/>
              </a:solidFill>
              <a:effectLst/>
              <a:latin typeface="+mn-lt"/>
              <a:ea typeface="+mn-ea"/>
              <a:cs typeface="+mn-cs"/>
            </a:endParaRPr>
          </a:p>
          <a:p>
            <a:pPr lvl="0"/>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NCI EMF Fact Sheet (reviewed October 2022, accessed October 2025): </a:t>
            </a:r>
            <a:r>
              <a:rPr lang="en-US" sz="1200" u="sng" kern="1200" dirty="0">
                <a:solidFill>
                  <a:schemeClr val="tx1"/>
                </a:solidFill>
                <a:effectLst/>
                <a:latin typeface="+mn-lt"/>
                <a:ea typeface="+mn-ea"/>
                <a:cs typeface="+mn-cs"/>
                <a:hlinkClick r:id="rId5"/>
              </a:rPr>
              <a:t>https://www.cancer.gov/about-cancer/causes-prevention/risk/radiation/electromagnetic-fields-fact-sheet</a:t>
            </a: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NIEHS Position (1999 - Page ii, Executive Summary):</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lack of connection between the human data and the experimental data (animal and mechanistic) severely complicates the interpretation of these results." Laboratory evidence in animals and humans and mechanistic work in cells failed to support a causal relationship between ELF-EMF exposure at environmental levels and disease.</a:t>
            </a:r>
          </a:p>
          <a:p>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NIEHS concludes that ELF-EMF exposure cannot be recognized at this time as entirely safe because of weak scientific evidence that exposure may pose a leukemia hazard. In my opinion, the conclusion of this report is insufficient to warrant aggressive regulatory concern. However, because virtually everyone in the United States uses electricity and therefore is routinely exposed to ELF-EMF, passive regulatory action is warranted such as a continued emphasis on educating both the public and the regulated community on means aimed at reducing exposures. The NIEHS does not believe that other cancers or non-cancer health outcomes provide sufficient evidence of a risk to currently warrant concern. </a:t>
            </a:r>
          </a:p>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endParaRPr lang="en-US" dirty="0"/>
          </a:p>
        </p:txBody>
      </p:sp>
      <p:sp>
        <p:nvSpPr>
          <p:cNvPr id="4" name="Slide Number Placeholder 3">
            <a:extLst>
              <a:ext uri="{FF2B5EF4-FFF2-40B4-BE49-F238E27FC236}">
                <a16:creationId xmlns:a16="http://schemas.microsoft.com/office/drawing/2014/main" id="{1D094126-7111-AA68-111A-EAC1097ED737}"/>
              </a:ext>
            </a:extLst>
          </p:cNvPr>
          <p:cNvSpPr>
            <a:spLocks noGrp="1"/>
          </p:cNvSpPr>
          <p:nvPr>
            <p:ph type="sldNum" sz="quarter" idx="5"/>
          </p:nvPr>
        </p:nvSpPr>
        <p:spPr/>
        <p:txBody>
          <a:bodyPr/>
          <a:lstStyle/>
          <a:p>
            <a:fld id="{A1B08C18-F980-1546-AA8A-8BF7C5CEEF2F}" type="slidenum">
              <a:rPr lang="en-US" smtClean="0"/>
              <a:t>21</a:t>
            </a:fld>
            <a:endParaRPr lang="en-US"/>
          </a:p>
        </p:txBody>
      </p:sp>
    </p:spTree>
    <p:extLst>
      <p:ext uri="{BB962C8B-B14F-4D97-AF65-F5344CB8AC3E}">
        <p14:creationId xmlns:p14="http://schemas.microsoft.com/office/powerpoint/2010/main" val="194284351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8AFE67-DB21-9BB0-C6F4-5D6A14164FD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AC96C56-E831-31C8-9A0B-EBD82630895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5AFB8F1-A738-5EF3-1ECD-52FD0FAB3595}"/>
              </a:ext>
            </a:extLst>
          </p:cNvPr>
          <p:cNvSpPr>
            <a:spLocks noGrp="1"/>
          </p:cNvSpPr>
          <p:nvPr>
            <p:ph type="body" idx="1"/>
          </p:nvPr>
        </p:nvSpPr>
        <p:spPr/>
        <p:txBody>
          <a:bodyPr/>
          <a:lstStyle/>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Sources:</a:t>
            </a:r>
          </a:p>
          <a:p>
            <a:pPr lvl="0"/>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NIEHS EMF webpage (accessed October 2025): </a:t>
            </a:r>
            <a:r>
              <a:rPr lang="en-US" sz="1200" u="sng" kern="1200" dirty="0">
                <a:solidFill>
                  <a:schemeClr val="tx1"/>
                </a:solidFill>
                <a:effectLst/>
                <a:latin typeface="+mn-lt"/>
                <a:ea typeface="+mn-ea"/>
                <a:cs typeface="+mn-cs"/>
                <a:hlinkClick r:id="rId3"/>
              </a:rPr>
              <a:t>https://www.niehs.nih.gov/health/topics/agents/emf</a:t>
            </a:r>
            <a:endParaRPr lang="en-US" sz="1200" u="sng"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NIEHS 1999 Report: </a:t>
            </a:r>
            <a:r>
              <a:rPr lang="en-US" sz="1200" u="sng" kern="1200" dirty="0">
                <a:solidFill>
                  <a:schemeClr val="tx1"/>
                </a:solidFill>
                <a:effectLst/>
                <a:latin typeface="+mn-lt"/>
                <a:ea typeface="+mn-ea"/>
                <a:cs typeface="+mn-cs"/>
                <a:hlinkClick r:id="rId4"/>
              </a:rPr>
              <a:t>https://www.niehs.nih.gov/health/assets/docs_p_z/report_powerline_electric_mg_predates_508.pdf</a:t>
            </a:r>
            <a:endParaRPr lang="en-US" sz="1200" kern="1200" dirty="0">
              <a:solidFill>
                <a:schemeClr val="tx1"/>
              </a:solidFill>
              <a:effectLst/>
              <a:latin typeface="+mn-lt"/>
              <a:ea typeface="+mn-ea"/>
              <a:cs typeface="+mn-cs"/>
            </a:endParaRPr>
          </a:p>
          <a:p>
            <a:pPr lvl="0"/>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NCI EMF Fact Sheet (reviewed October 2022, accessed October 2025): </a:t>
            </a:r>
            <a:r>
              <a:rPr lang="en-US" sz="1200" u="sng" kern="1200" dirty="0">
                <a:solidFill>
                  <a:schemeClr val="tx1"/>
                </a:solidFill>
                <a:effectLst/>
                <a:latin typeface="+mn-lt"/>
                <a:ea typeface="+mn-ea"/>
                <a:cs typeface="+mn-cs"/>
                <a:hlinkClick r:id="rId5"/>
              </a:rPr>
              <a:t>https://www.cancer.gov/about-cancer/causes-prevention/risk/radiation/electromagnetic-fields-fact-sheet</a:t>
            </a: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NIEHS Position (1999 - Page ii, Executive Summary):</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lack of connection between the human data and the experimental data (animal and mechanistic) severely complicates the interpretation of these results." Laboratory evidence in animals and humans and mechanistic work in cells failed to support a causal relationship between ELF-EMF exposure at environmental levels and disease.</a:t>
            </a:r>
          </a:p>
          <a:p>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NIEHS concludes that ELF-EMF exposure cannot be recognized at this time as entirely safe because of weak scientific evidence that exposure may pose a leukemia hazard. In my opinion, the conclusion of this report is insufficient to warrant aggressive regulatory concern. However, because virtually everyone in the United States uses electricity and therefore is routinely exposed to ELF-EMF, passive regulatory action is warranted such as a continued emphasis on educating both the public and the regulated community on means aimed at reducing exposures. The NIEHS does not believe that other cancers or non-cancer health outcomes provide sufficient evidence of a risk to currently warrant concern. </a:t>
            </a:r>
          </a:p>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endParaRPr lang="en-US" dirty="0"/>
          </a:p>
        </p:txBody>
      </p:sp>
      <p:sp>
        <p:nvSpPr>
          <p:cNvPr id="4" name="Slide Number Placeholder 3">
            <a:extLst>
              <a:ext uri="{FF2B5EF4-FFF2-40B4-BE49-F238E27FC236}">
                <a16:creationId xmlns:a16="http://schemas.microsoft.com/office/drawing/2014/main" id="{97EB613A-5F87-3C5F-3369-7A3688463EF7}"/>
              </a:ext>
            </a:extLst>
          </p:cNvPr>
          <p:cNvSpPr>
            <a:spLocks noGrp="1"/>
          </p:cNvSpPr>
          <p:nvPr>
            <p:ph type="sldNum" sz="quarter" idx="5"/>
          </p:nvPr>
        </p:nvSpPr>
        <p:spPr/>
        <p:txBody>
          <a:bodyPr/>
          <a:lstStyle/>
          <a:p>
            <a:fld id="{A1B08C18-F980-1546-AA8A-8BF7C5CEEF2F}" type="slidenum">
              <a:rPr lang="en-US" smtClean="0"/>
              <a:t>22</a:t>
            </a:fld>
            <a:endParaRPr lang="en-US"/>
          </a:p>
        </p:txBody>
      </p:sp>
    </p:spTree>
    <p:extLst>
      <p:ext uri="{BB962C8B-B14F-4D97-AF65-F5344CB8AC3E}">
        <p14:creationId xmlns:p14="http://schemas.microsoft.com/office/powerpoint/2010/main" val="173482751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E2A14E8-9DD7-B248-B250-99D5CA2F9334}" type="slidenum">
              <a:rPr lang="en-US" smtClean="0"/>
              <a:t>23</a:t>
            </a:fld>
            <a:endParaRPr lang="en-US"/>
          </a:p>
        </p:txBody>
      </p:sp>
    </p:spTree>
    <p:extLst>
      <p:ext uri="{BB962C8B-B14F-4D97-AF65-F5344CB8AC3E}">
        <p14:creationId xmlns:p14="http://schemas.microsoft.com/office/powerpoint/2010/main" val="415943551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0000"/>
              </a:lnSpc>
            </a:pPr>
            <a:r>
              <a:rPr kumimoji="0" lang="en-US" altLang="en-US" sz="1200" i="0" u="none" strike="noStrike" kern="1200" cap="none" normalizeH="0" baseline="0" dirty="0">
                <a:ln>
                  <a:noFill/>
                </a:ln>
                <a:solidFill>
                  <a:srgbClr val="000000"/>
                </a:solidFill>
                <a:effectLst/>
                <a:latin typeface="+mn-lt"/>
                <a:ea typeface="+mn-ea"/>
                <a:cs typeface="+mn-cs"/>
              </a:rPr>
              <a:t>Independent, non-profit, scientific organization </a:t>
            </a:r>
          </a:p>
          <a:p>
            <a:pPr>
              <a:lnSpc>
                <a:spcPct val="100000"/>
              </a:lnSpc>
            </a:pPr>
            <a:r>
              <a:rPr kumimoji="0" lang="en-US" altLang="en-US" sz="1200" i="0" u="none" strike="noStrike" kern="1200" cap="none" normalizeH="0" baseline="0" dirty="0">
                <a:ln>
                  <a:noFill/>
                </a:ln>
                <a:solidFill>
                  <a:srgbClr val="000000"/>
                </a:solidFill>
                <a:effectLst/>
                <a:latin typeface="+mn-lt"/>
                <a:ea typeface="+mn-ea"/>
                <a:cs typeface="+mn-cs"/>
              </a:rPr>
              <a:t>develop guidelines for non-ionizing radiation (from 1 Hz ELF through RF and light). </a:t>
            </a:r>
          </a:p>
          <a:p>
            <a:pPr>
              <a:lnSpc>
                <a:spcPct val="100000"/>
              </a:lnSpc>
            </a:pPr>
            <a:r>
              <a:rPr kumimoji="0" lang="en-US" altLang="en-US" sz="1200" i="0" u="none" strike="noStrike" kern="1200" cap="none" normalizeH="0" baseline="0" dirty="0">
                <a:ln>
                  <a:noFill/>
                </a:ln>
                <a:solidFill>
                  <a:srgbClr val="000000"/>
                </a:solidFill>
                <a:effectLst/>
                <a:latin typeface="+mn-lt"/>
                <a:ea typeface="+mn-ea"/>
                <a:cs typeface="+mn-cs"/>
              </a:rPr>
              <a:t>publishes guidance (that governments and standards bodies may adopt)</a:t>
            </a:r>
          </a:p>
          <a:p>
            <a:pPr>
              <a:lnSpc>
                <a:spcPct val="100000"/>
              </a:lnSpc>
            </a:pPr>
            <a:r>
              <a:rPr lang="en-US" altLang="en-US" sz="1200" kern="1200" dirty="0">
                <a:solidFill>
                  <a:srgbClr val="000000"/>
                </a:solidFill>
                <a:latin typeface="+mn-lt"/>
                <a:ea typeface="+mn-ea"/>
                <a:cs typeface="+mn-cs"/>
              </a:rPr>
              <a:t>not a regulator</a:t>
            </a:r>
          </a:p>
          <a:p>
            <a:endParaRPr lang="en-US" dirty="0"/>
          </a:p>
        </p:txBody>
      </p:sp>
      <p:sp>
        <p:nvSpPr>
          <p:cNvPr id="4" name="Slide Number Placeholder 3"/>
          <p:cNvSpPr>
            <a:spLocks noGrp="1"/>
          </p:cNvSpPr>
          <p:nvPr>
            <p:ph type="sldNum" sz="quarter" idx="5"/>
          </p:nvPr>
        </p:nvSpPr>
        <p:spPr/>
        <p:txBody>
          <a:bodyPr/>
          <a:lstStyle/>
          <a:p>
            <a:fld id="{6E2A14E8-9DD7-B248-B250-99D5CA2F9334}" type="slidenum">
              <a:rPr lang="en-US" smtClean="0"/>
              <a:t>24</a:t>
            </a:fld>
            <a:endParaRPr lang="en-US"/>
          </a:p>
        </p:txBody>
      </p:sp>
    </p:spTree>
    <p:extLst>
      <p:ext uri="{BB962C8B-B14F-4D97-AF65-F5344CB8AC3E}">
        <p14:creationId xmlns:p14="http://schemas.microsoft.com/office/powerpoint/2010/main" val="275914784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4248BD-9683-3D1D-0615-42510F60C3F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EAA0A4E-06CA-D268-9161-F6906B28F22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D20F294-30E9-112A-AAB5-B8BF34CEA7CD}"/>
              </a:ext>
            </a:extLst>
          </p:cNvPr>
          <p:cNvSpPr>
            <a:spLocks noGrp="1"/>
          </p:cNvSpPr>
          <p:nvPr>
            <p:ph type="body" idx="1"/>
          </p:nvPr>
        </p:nvSpPr>
        <p:spPr/>
        <p:txBody>
          <a:bodyPr/>
          <a:lstStyle/>
          <a:p>
            <a:r>
              <a:rPr lang="en-US" dirty="0"/>
              <a:t>Source: </a:t>
            </a:r>
          </a:p>
          <a:p>
            <a:r>
              <a:rPr lang="en-US" dirty="0"/>
              <a:t>https://</a:t>
            </a:r>
            <a:r>
              <a:rPr lang="en-US" dirty="0" err="1"/>
              <a:t>www.icnirp.org</a:t>
            </a:r>
            <a:r>
              <a:rPr lang="en-US" dirty="0"/>
              <a:t>/</a:t>
            </a:r>
            <a:r>
              <a:rPr lang="en-US" dirty="0" err="1"/>
              <a:t>cms</a:t>
            </a:r>
            <a:r>
              <a:rPr lang="en-US" dirty="0"/>
              <a:t>/upload/publications/</a:t>
            </a:r>
            <a:r>
              <a:rPr lang="en-US" dirty="0" err="1"/>
              <a:t>ICNIRPemfgdl.pdf</a:t>
            </a:r>
            <a:endParaRPr lang="en-US" dirty="0"/>
          </a:p>
          <a:p>
            <a:endParaRPr lang="en-US" dirty="0"/>
          </a:p>
          <a:p>
            <a:r>
              <a:rPr lang="en-US" sz="1200" b="1" kern="1200" dirty="0">
                <a:solidFill>
                  <a:schemeClr val="tx1"/>
                </a:solidFill>
                <a:effectLst/>
                <a:latin typeface="+mn-lt"/>
                <a:ea typeface="+mn-ea"/>
                <a:cs typeface="+mn-cs"/>
              </a:rPr>
              <a:t>ICNIRP 1998 Public B Field Limits</a:t>
            </a:r>
            <a:endParaRPr lang="en-US" sz="1200" kern="1200" dirty="0">
              <a:solidFill>
                <a:schemeClr val="tx1"/>
              </a:solidFill>
              <a:effectLst/>
              <a:latin typeface="+mn-lt"/>
              <a:ea typeface="+mn-ea"/>
              <a:cs typeface="+mn-cs"/>
            </a:endParaRPr>
          </a:p>
          <a:p>
            <a:pPr lvl="0"/>
            <a:r>
              <a:rPr lang="en-US" sz="1200" b="1" kern="1200" dirty="0">
                <a:solidFill>
                  <a:schemeClr val="tx1"/>
                </a:solidFill>
                <a:effectLst/>
                <a:latin typeface="+mn-lt"/>
                <a:ea typeface="+mn-ea"/>
                <a:cs typeface="+mn-cs"/>
              </a:rPr>
              <a:t>Table 7 (p. 511) and Fig 2 (p. 512)</a:t>
            </a:r>
            <a:r>
              <a:rPr lang="en-US" sz="1200" kern="1200" dirty="0">
                <a:solidFill>
                  <a:schemeClr val="tx1"/>
                </a:solidFill>
                <a:effectLst/>
                <a:latin typeface="+mn-lt"/>
                <a:ea typeface="+mn-ea"/>
                <a:cs typeface="+mn-cs"/>
              </a:rPr>
              <a:t>: Reference levels for general public exposure at ELF (0.025–0.8 kHz).</a:t>
            </a:r>
          </a:p>
          <a:p>
            <a:pPr lvl="1"/>
            <a:r>
              <a:rPr lang="en-US" sz="1200" kern="1200" dirty="0">
                <a:solidFill>
                  <a:schemeClr val="tx1"/>
                </a:solidFill>
                <a:effectLst/>
                <a:latin typeface="+mn-lt"/>
                <a:ea typeface="+mn-ea"/>
                <a:cs typeface="+mn-cs"/>
              </a:rPr>
              <a:t>Formula: </a:t>
            </a:r>
            <a:r>
              <a:rPr lang="en-US" sz="1200" b="1" kern="1200" dirty="0">
                <a:solidFill>
                  <a:schemeClr val="tx1"/>
                </a:solidFill>
                <a:effectLst/>
                <a:latin typeface="+mn-lt"/>
                <a:ea typeface="+mn-ea"/>
                <a:cs typeface="+mn-cs"/>
              </a:rPr>
              <a:t>B = 5/f (µT)</a:t>
            </a:r>
            <a:r>
              <a:rPr lang="en-US" sz="1200" kern="1200" dirty="0">
                <a:solidFill>
                  <a:schemeClr val="tx1"/>
                </a:solidFill>
                <a:effectLst/>
                <a:latin typeface="+mn-lt"/>
                <a:ea typeface="+mn-ea"/>
                <a:cs typeface="+mn-cs"/>
              </a:rPr>
              <a:t>, with f in kHz.</a:t>
            </a:r>
          </a:p>
          <a:p>
            <a:pPr lvl="1"/>
            <a:r>
              <a:rPr lang="en-US" sz="1200" kern="1200" dirty="0">
                <a:solidFill>
                  <a:schemeClr val="tx1"/>
                </a:solidFill>
                <a:effectLst/>
                <a:latin typeface="+mn-lt"/>
                <a:ea typeface="+mn-ea"/>
                <a:cs typeface="+mn-cs"/>
              </a:rPr>
              <a:t>At 50 Hz (0.05 kHz): </a:t>
            </a:r>
            <a:r>
              <a:rPr lang="en-US" sz="1200" b="1" kern="1200" dirty="0">
                <a:solidFill>
                  <a:schemeClr val="tx1"/>
                </a:solidFill>
                <a:effectLst/>
                <a:latin typeface="+mn-lt"/>
                <a:ea typeface="+mn-ea"/>
                <a:cs typeface="+mn-cs"/>
              </a:rPr>
              <a:t>100 µT (1,000 </a:t>
            </a:r>
            <a:r>
              <a:rPr lang="en-US" sz="1200" b="1" kern="1200" dirty="0" err="1">
                <a:solidFill>
                  <a:schemeClr val="tx1"/>
                </a:solidFill>
                <a:effectLst/>
                <a:latin typeface="+mn-lt"/>
                <a:ea typeface="+mn-ea"/>
                <a:cs typeface="+mn-cs"/>
              </a:rPr>
              <a:t>mG</a:t>
            </a:r>
            <a:r>
              <a:rPr lang="en-US" sz="1200" b="1"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a:t>
            </a:r>
          </a:p>
          <a:p>
            <a:pPr lvl="1"/>
            <a:r>
              <a:rPr lang="en-US" sz="1200" kern="1200" dirty="0">
                <a:solidFill>
                  <a:schemeClr val="tx1"/>
                </a:solidFill>
                <a:effectLst/>
                <a:latin typeface="+mn-lt"/>
                <a:ea typeface="+mn-ea"/>
                <a:cs typeface="+mn-cs"/>
              </a:rPr>
              <a:t>At 60 Hz (0.06 kHz): </a:t>
            </a:r>
            <a:r>
              <a:rPr lang="en-US" sz="1200" b="1" kern="1200" dirty="0">
                <a:solidFill>
                  <a:schemeClr val="tx1"/>
                </a:solidFill>
                <a:effectLst/>
                <a:latin typeface="+mn-lt"/>
                <a:ea typeface="+mn-ea"/>
                <a:cs typeface="+mn-cs"/>
              </a:rPr>
              <a:t>≈83 µT (830 </a:t>
            </a:r>
            <a:r>
              <a:rPr lang="en-US" sz="1200" b="1" kern="1200" dirty="0" err="1">
                <a:solidFill>
                  <a:schemeClr val="tx1"/>
                </a:solidFill>
                <a:effectLst/>
                <a:latin typeface="+mn-lt"/>
                <a:ea typeface="+mn-ea"/>
                <a:cs typeface="+mn-cs"/>
              </a:rPr>
              <a:t>mG</a:t>
            </a:r>
            <a:r>
              <a:rPr lang="en-US" sz="1200" b="1"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a:t>
            </a:r>
          </a:p>
          <a:p>
            <a:pPr lvl="0"/>
            <a:r>
              <a:rPr lang="en-US" sz="1200" b="1" kern="1200" dirty="0">
                <a:solidFill>
                  <a:schemeClr val="tx1"/>
                </a:solidFill>
                <a:effectLst/>
                <a:latin typeface="+mn-lt"/>
                <a:ea typeface="+mn-ea"/>
                <a:cs typeface="+mn-cs"/>
              </a:rPr>
              <a:t>Occupational (Table 6, same page)</a:t>
            </a:r>
            <a:r>
              <a:rPr lang="en-US" sz="1200" kern="120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500 µT (5,000 </a:t>
            </a:r>
            <a:r>
              <a:rPr lang="en-US" sz="1200" b="1" kern="1200" dirty="0" err="1">
                <a:solidFill>
                  <a:schemeClr val="tx1"/>
                </a:solidFill>
                <a:effectLst/>
                <a:latin typeface="+mn-lt"/>
                <a:ea typeface="+mn-ea"/>
                <a:cs typeface="+mn-cs"/>
              </a:rPr>
              <a:t>mG</a:t>
            </a:r>
            <a:r>
              <a:rPr lang="en-US" sz="1200" b="1" kern="1200" dirty="0">
                <a:solidFill>
                  <a:schemeClr val="tx1"/>
                </a:solidFill>
                <a:effectLst/>
                <a:latin typeface="+mn-lt"/>
                <a:ea typeface="+mn-ea"/>
                <a:cs typeface="+mn-cs"/>
              </a:rPr>
              <a:t>) at 50 Hz</a:t>
            </a:r>
            <a:r>
              <a:rPr lang="en-US" sz="1200" kern="120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≈417 µT (4,170 </a:t>
            </a:r>
            <a:r>
              <a:rPr lang="en-US" sz="1200" b="1" kern="1200" dirty="0" err="1">
                <a:solidFill>
                  <a:schemeClr val="tx1"/>
                </a:solidFill>
                <a:effectLst/>
                <a:latin typeface="+mn-lt"/>
                <a:ea typeface="+mn-ea"/>
                <a:cs typeface="+mn-cs"/>
              </a:rPr>
              <a:t>mG</a:t>
            </a:r>
            <a:r>
              <a:rPr lang="en-US" sz="1200" b="1" kern="1200" dirty="0">
                <a:solidFill>
                  <a:schemeClr val="tx1"/>
                </a:solidFill>
                <a:effectLst/>
                <a:latin typeface="+mn-lt"/>
                <a:ea typeface="+mn-ea"/>
                <a:cs typeface="+mn-cs"/>
              </a:rPr>
              <a:t>) at 60 Hz</a:t>
            </a:r>
            <a:r>
              <a:rPr lang="en-US" sz="1200" kern="1200" dirty="0">
                <a:solidFill>
                  <a:schemeClr val="tx1"/>
                </a:solidFill>
                <a:effectLst/>
                <a:latin typeface="+mn-lt"/>
                <a:ea typeface="+mn-ea"/>
                <a:cs typeface="+mn-cs"/>
              </a:rPr>
              <a:t>.</a:t>
            </a:r>
          </a:p>
          <a:p>
            <a:r>
              <a:rPr lang="en-US" sz="1200" kern="1200" dirty="0">
                <a:solidFill>
                  <a:schemeClr val="tx1"/>
                </a:solidFill>
                <a:effectLst/>
                <a:latin typeface="+mn-lt"/>
                <a:ea typeface="+mn-ea"/>
                <a:cs typeface="+mn-cs"/>
              </a:rPr>
              <a:t>*Source: ICNIRP (1998), </a:t>
            </a:r>
            <a:r>
              <a:rPr lang="en-US" sz="1200" i="1" kern="1200" dirty="0">
                <a:solidFill>
                  <a:schemeClr val="tx1"/>
                </a:solidFill>
                <a:effectLst/>
                <a:latin typeface="+mn-lt"/>
                <a:ea typeface="+mn-ea"/>
                <a:cs typeface="+mn-cs"/>
                <a:hlinkClick r:id="rId3"/>
              </a:rPr>
              <a:t>Guidelines on EMF exposure</a:t>
            </a:r>
            <a:r>
              <a:rPr lang="en-US" sz="1200" kern="120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Health Physics, 74(4), p. 511–512.</a:t>
            </a:r>
            <a:endParaRPr lang="en-US" sz="1200" kern="1200" dirty="0">
              <a:solidFill>
                <a:schemeClr val="tx1"/>
              </a:solidFill>
              <a:effectLst/>
              <a:latin typeface="+mn-lt"/>
              <a:ea typeface="+mn-ea"/>
              <a:cs typeface="+mn-cs"/>
            </a:endParaRPr>
          </a:p>
          <a:p>
            <a:endParaRPr lang="en-US" dirty="0"/>
          </a:p>
        </p:txBody>
      </p:sp>
      <p:sp>
        <p:nvSpPr>
          <p:cNvPr id="4" name="Slide Number Placeholder 3">
            <a:extLst>
              <a:ext uri="{FF2B5EF4-FFF2-40B4-BE49-F238E27FC236}">
                <a16:creationId xmlns:a16="http://schemas.microsoft.com/office/drawing/2014/main" id="{D2AC7D5A-8AEA-A0AC-7BD6-1C50F6A5895C}"/>
              </a:ext>
            </a:extLst>
          </p:cNvPr>
          <p:cNvSpPr>
            <a:spLocks noGrp="1"/>
          </p:cNvSpPr>
          <p:nvPr>
            <p:ph type="sldNum" sz="quarter" idx="5"/>
          </p:nvPr>
        </p:nvSpPr>
        <p:spPr/>
        <p:txBody>
          <a:bodyPr/>
          <a:lstStyle/>
          <a:p>
            <a:fld id="{6E2A14E8-9DD7-B248-B250-99D5CA2F9334}" type="slidenum">
              <a:rPr lang="en-US" smtClean="0"/>
              <a:t>25</a:t>
            </a:fld>
            <a:endParaRPr lang="en-US"/>
          </a:p>
        </p:txBody>
      </p:sp>
    </p:spTree>
    <p:extLst>
      <p:ext uri="{BB962C8B-B14F-4D97-AF65-F5344CB8AC3E}">
        <p14:creationId xmlns:p14="http://schemas.microsoft.com/office/powerpoint/2010/main" val="280513171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0D6EF3-4E31-6AB2-148D-B7DC5FEAAAE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7C2A2E0-6E15-0A25-BDD6-6DDD6076B9E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AA8D8A6-2E77-EA40-AAC8-89DA064549C7}"/>
              </a:ext>
            </a:extLst>
          </p:cNvPr>
          <p:cNvSpPr>
            <a:spLocks noGrp="1"/>
          </p:cNvSpPr>
          <p:nvPr>
            <p:ph type="body" idx="1"/>
          </p:nvPr>
        </p:nvSpPr>
        <p:spPr/>
        <p:txBody>
          <a:bodyPr/>
          <a:lstStyle/>
          <a:p>
            <a:r>
              <a:rPr lang="en-US" dirty="0"/>
              <a:t>Source: </a:t>
            </a:r>
          </a:p>
          <a:p>
            <a:r>
              <a:rPr lang="en-US" dirty="0"/>
              <a:t>https://</a:t>
            </a:r>
            <a:r>
              <a:rPr lang="en-US" dirty="0" err="1"/>
              <a:t>www.icnirp.org</a:t>
            </a:r>
            <a:r>
              <a:rPr lang="en-US" dirty="0"/>
              <a:t>/</a:t>
            </a:r>
            <a:r>
              <a:rPr lang="en-US" dirty="0" err="1"/>
              <a:t>cms</a:t>
            </a:r>
            <a:r>
              <a:rPr lang="en-US" dirty="0"/>
              <a:t>/upload/publications/</a:t>
            </a:r>
            <a:r>
              <a:rPr lang="en-US" dirty="0" err="1"/>
              <a:t>ICNIRPemfgdl.pdf</a:t>
            </a:r>
            <a:endParaRPr lang="en-US" dirty="0"/>
          </a:p>
          <a:p>
            <a:endParaRPr lang="en-US" dirty="0"/>
          </a:p>
          <a:p>
            <a:r>
              <a:rPr lang="en-US" sz="1200" b="1" kern="1200" dirty="0">
                <a:solidFill>
                  <a:schemeClr val="tx1"/>
                </a:solidFill>
                <a:effectLst/>
                <a:latin typeface="+mn-lt"/>
                <a:ea typeface="+mn-ea"/>
                <a:cs typeface="+mn-cs"/>
              </a:rPr>
              <a:t>ICNIRP 1998 Public B Field Limits</a:t>
            </a:r>
            <a:endParaRPr lang="en-US" sz="1200" kern="1200" dirty="0">
              <a:solidFill>
                <a:schemeClr val="tx1"/>
              </a:solidFill>
              <a:effectLst/>
              <a:latin typeface="+mn-lt"/>
              <a:ea typeface="+mn-ea"/>
              <a:cs typeface="+mn-cs"/>
            </a:endParaRPr>
          </a:p>
          <a:p>
            <a:pPr lvl="0"/>
            <a:r>
              <a:rPr lang="en-US" sz="1200" b="1" kern="1200" dirty="0">
                <a:solidFill>
                  <a:schemeClr val="tx1"/>
                </a:solidFill>
                <a:effectLst/>
                <a:latin typeface="+mn-lt"/>
                <a:ea typeface="+mn-ea"/>
                <a:cs typeface="+mn-cs"/>
              </a:rPr>
              <a:t>Table 7 (p. 511) and Fig 2 (p. 512)</a:t>
            </a:r>
            <a:r>
              <a:rPr lang="en-US" sz="1200" kern="1200" dirty="0">
                <a:solidFill>
                  <a:schemeClr val="tx1"/>
                </a:solidFill>
                <a:effectLst/>
                <a:latin typeface="+mn-lt"/>
                <a:ea typeface="+mn-ea"/>
                <a:cs typeface="+mn-cs"/>
              </a:rPr>
              <a:t>: Reference levels for general public exposure at ELF (0.025–0.8 kHz).</a:t>
            </a:r>
          </a:p>
          <a:p>
            <a:pPr lvl="1"/>
            <a:r>
              <a:rPr lang="en-US" sz="1200" kern="1200" dirty="0">
                <a:solidFill>
                  <a:schemeClr val="tx1"/>
                </a:solidFill>
                <a:effectLst/>
                <a:latin typeface="+mn-lt"/>
                <a:ea typeface="+mn-ea"/>
                <a:cs typeface="+mn-cs"/>
              </a:rPr>
              <a:t>Formula: </a:t>
            </a:r>
            <a:r>
              <a:rPr lang="en-US" sz="1200" b="1" kern="1200" dirty="0">
                <a:solidFill>
                  <a:schemeClr val="tx1"/>
                </a:solidFill>
                <a:effectLst/>
                <a:latin typeface="+mn-lt"/>
                <a:ea typeface="+mn-ea"/>
                <a:cs typeface="+mn-cs"/>
              </a:rPr>
              <a:t>B = 5/f (µT)</a:t>
            </a:r>
            <a:r>
              <a:rPr lang="en-US" sz="1200" kern="1200" dirty="0">
                <a:solidFill>
                  <a:schemeClr val="tx1"/>
                </a:solidFill>
                <a:effectLst/>
                <a:latin typeface="+mn-lt"/>
                <a:ea typeface="+mn-ea"/>
                <a:cs typeface="+mn-cs"/>
              </a:rPr>
              <a:t>, with f in kHz.</a:t>
            </a:r>
          </a:p>
          <a:p>
            <a:pPr lvl="1"/>
            <a:r>
              <a:rPr lang="en-US" sz="1200" kern="1200" dirty="0">
                <a:solidFill>
                  <a:schemeClr val="tx1"/>
                </a:solidFill>
                <a:effectLst/>
                <a:latin typeface="+mn-lt"/>
                <a:ea typeface="+mn-ea"/>
                <a:cs typeface="+mn-cs"/>
              </a:rPr>
              <a:t>At 50 Hz (0.05 kHz): </a:t>
            </a:r>
            <a:r>
              <a:rPr lang="en-US" sz="1200" b="1" kern="1200" dirty="0">
                <a:solidFill>
                  <a:schemeClr val="tx1"/>
                </a:solidFill>
                <a:effectLst/>
                <a:latin typeface="+mn-lt"/>
                <a:ea typeface="+mn-ea"/>
                <a:cs typeface="+mn-cs"/>
              </a:rPr>
              <a:t>100 µT (1,000 </a:t>
            </a:r>
            <a:r>
              <a:rPr lang="en-US" sz="1200" b="1" kern="1200" dirty="0" err="1">
                <a:solidFill>
                  <a:schemeClr val="tx1"/>
                </a:solidFill>
                <a:effectLst/>
                <a:latin typeface="+mn-lt"/>
                <a:ea typeface="+mn-ea"/>
                <a:cs typeface="+mn-cs"/>
              </a:rPr>
              <a:t>mG</a:t>
            </a:r>
            <a:r>
              <a:rPr lang="en-US" sz="1200" b="1"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a:t>
            </a:r>
          </a:p>
          <a:p>
            <a:pPr lvl="1"/>
            <a:r>
              <a:rPr lang="en-US" sz="1200" kern="1200" dirty="0">
                <a:solidFill>
                  <a:schemeClr val="tx1"/>
                </a:solidFill>
                <a:effectLst/>
                <a:latin typeface="+mn-lt"/>
                <a:ea typeface="+mn-ea"/>
                <a:cs typeface="+mn-cs"/>
              </a:rPr>
              <a:t>At 60 Hz (0.06 kHz): </a:t>
            </a:r>
            <a:r>
              <a:rPr lang="en-US" sz="1200" b="1" kern="1200" dirty="0">
                <a:solidFill>
                  <a:schemeClr val="tx1"/>
                </a:solidFill>
                <a:effectLst/>
                <a:latin typeface="+mn-lt"/>
                <a:ea typeface="+mn-ea"/>
                <a:cs typeface="+mn-cs"/>
              </a:rPr>
              <a:t>≈83 µT (830 </a:t>
            </a:r>
            <a:r>
              <a:rPr lang="en-US" sz="1200" b="1" kern="1200" dirty="0" err="1">
                <a:solidFill>
                  <a:schemeClr val="tx1"/>
                </a:solidFill>
                <a:effectLst/>
                <a:latin typeface="+mn-lt"/>
                <a:ea typeface="+mn-ea"/>
                <a:cs typeface="+mn-cs"/>
              </a:rPr>
              <a:t>mG</a:t>
            </a:r>
            <a:r>
              <a:rPr lang="en-US" sz="1200" b="1"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a:t>
            </a:r>
          </a:p>
          <a:p>
            <a:pPr lvl="0"/>
            <a:r>
              <a:rPr lang="en-US" sz="1200" b="1" kern="1200" dirty="0">
                <a:solidFill>
                  <a:schemeClr val="tx1"/>
                </a:solidFill>
                <a:effectLst/>
                <a:latin typeface="+mn-lt"/>
                <a:ea typeface="+mn-ea"/>
                <a:cs typeface="+mn-cs"/>
              </a:rPr>
              <a:t>Occupational (Table 6, same page)</a:t>
            </a:r>
            <a:r>
              <a:rPr lang="en-US" sz="1200" kern="120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500 µT (5,000 </a:t>
            </a:r>
            <a:r>
              <a:rPr lang="en-US" sz="1200" b="1" kern="1200" dirty="0" err="1">
                <a:solidFill>
                  <a:schemeClr val="tx1"/>
                </a:solidFill>
                <a:effectLst/>
                <a:latin typeface="+mn-lt"/>
                <a:ea typeface="+mn-ea"/>
                <a:cs typeface="+mn-cs"/>
              </a:rPr>
              <a:t>mG</a:t>
            </a:r>
            <a:r>
              <a:rPr lang="en-US" sz="1200" b="1" kern="1200" dirty="0">
                <a:solidFill>
                  <a:schemeClr val="tx1"/>
                </a:solidFill>
                <a:effectLst/>
                <a:latin typeface="+mn-lt"/>
                <a:ea typeface="+mn-ea"/>
                <a:cs typeface="+mn-cs"/>
              </a:rPr>
              <a:t>) at 50 Hz</a:t>
            </a:r>
            <a:r>
              <a:rPr lang="en-US" sz="1200" kern="120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≈417 µT (4,170 </a:t>
            </a:r>
            <a:r>
              <a:rPr lang="en-US" sz="1200" b="1" kern="1200" dirty="0" err="1">
                <a:solidFill>
                  <a:schemeClr val="tx1"/>
                </a:solidFill>
                <a:effectLst/>
                <a:latin typeface="+mn-lt"/>
                <a:ea typeface="+mn-ea"/>
                <a:cs typeface="+mn-cs"/>
              </a:rPr>
              <a:t>mG</a:t>
            </a:r>
            <a:r>
              <a:rPr lang="en-US" sz="1200" b="1" kern="1200" dirty="0">
                <a:solidFill>
                  <a:schemeClr val="tx1"/>
                </a:solidFill>
                <a:effectLst/>
                <a:latin typeface="+mn-lt"/>
                <a:ea typeface="+mn-ea"/>
                <a:cs typeface="+mn-cs"/>
              </a:rPr>
              <a:t>) at 60 Hz</a:t>
            </a:r>
            <a:r>
              <a:rPr lang="en-US" sz="1200" kern="1200" dirty="0">
                <a:solidFill>
                  <a:schemeClr val="tx1"/>
                </a:solidFill>
                <a:effectLst/>
                <a:latin typeface="+mn-lt"/>
                <a:ea typeface="+mn-ea"/>
                <a:cs typeface="+mn-cs"/>
              </a:rPr>
              <a:t>.</a:t>
            </a:r>
          </a:p>
          <a:p>
            <a:r>
              <a:rPr lang="en-US" sz="1200" kern="1200" dirty="0">
                <a:solidFill>
                  <a:schemeClr val="tx1"/>
                </a:solidFill>
                <a:effectLst/>
                <a:latin typeface="+mn-lt"/>
                <a:ea typeface="+mn-ea"/>
                <a:cs typeface="+mn-cs"/>
              </a:rPr>
              <a:t>*Source: ICNIRP (1998), </a:t>
            </a:r>
            <a:r>
              <a:rPr lang="en-US" sz="1200" i="1" kern="1200" dirty="0">
                <a:solidFill>
                  <a:schemeClr val="tx1"/>
                </a:solidFill>
                <a:effectLst/>
                <a:latin typeface="+mn-lt"/>
                <a:ea typeface="+mn-ea"/>
                <a:cs typeface="+mn-cs"/>
                <a:hlinkClick r:id="rId3"/>
              </a:rPr>
              <a:t>Guidelines on EMF exposure</a:t>
            </a:r>
            <a:r>
              <a:rPr lang="en-US" sz="1200" kern="120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Health Physics, 74(4), p. 511–512.</a:t>
            </a:r>
            <a:endParaRPr lang="en-US" sz="1200" kern="1200" dirty="0">
              <a:solidFill>
                <a:schemeClr val="tx1"/>
              </a:solidFill>
              <a:effectLst/>
              <a:latin typeface="+mn-lt"/>
              <a:ea typeface="+mn-ea"/>
              <a:cs typeface="+mn-cs"/>
            </a:endParaRPr>
          </a:p>
          <a:p>
            <a:endParaRPr lang="en-US" dirty="0"/>
          </a:p>
        </p:txBody>
      </p:sp>
      <p:sp>
        <p:nvSpPr>
          <p:cNvPr id="4" name="Slide Number Placeholder 3">
            <a:extLst>
              <a:ext uri="{FF2B5EF4-FFF2-40B4-BE49-F238E27FC236}">
                <a16:creationId xmlns:a16="http://schemas.microsoft.com/office/drawing/2014/main" id="{E9F6A1CE-0F49-B5C6-C0D7-93C0AFBBCE0F}"/>
              </a:ext>
            </a:extLst>
          </p:cNvPr>
          <p:cNvSpPr>
            <a:spLocks noGrp="1"/>
          </p:cNvSpPr>
          <p:nvPr>
            <p:ph type="sldNum" sz="quarter" idx="5"/>
          </p:nvPr>
        </p:nvSpPr>
        <p:spPr/>
        <p:txBody>
          <a:bodyPr/>
          <a:lstStyle/>
          <a:p>
            <a:fld id="{6E2A14E8-9DD7-B248-B250-99D5CA2F9334}" type="slidenum">
              <a:rPr lang="en-US" smtClean="0"/>
              <a:t>26</a:t>
            </a:fld>
            <a:endParaRPr lang="en-US"/>
          </a:p>
        </p:txBody>
      </p:sp>
    </p:spTree>
    <p:extLst>
      <p:ext uri="{BB962C8B-B14F-4D97-AF65-F5344CB8AC3E}">
        <p14:creationId xmlns:p14="http://schemas.microsoft.com/office/powerpoint/2010/main" val="17438299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It’s not just buildings and light bulbs, it’s the human experience which is so entrenched with the need for power for optimization health and wellness. </a:t>
            </a:r>
          </a:p>
          <a:p>
            <a:endParaRPr lang="en-US" dirty="0"/>
          </a:p>
          <a:p>
            <a:r>
              <a:rPr lang="en-US" dirty="0"/>
              <a:t>But while you’re busy building things that will improve lives (and save them), others are building a case for why you are causing harm, including death in children from leukemia. </a:t>
            </a:r>
          </a:p>
          <a:p>
            <a:endParaRPr lang="en-US" dirty="0"/>
          </a:p>
          <a:p>
            <a:r>
              <a:rPr lang="en-US" dirty="0"/>
              <a:t>Armed with statements like “possible carcinogen” from organizations such as WHO. Are they right? How would I know? How can I communicate my findings with the public? With commissioners? </a:t>
            </a:r>
          </a:p>
          <a:p>
            <a:endParaRPr lang="en-US" dirty="0"/>
          </a:p>
          <a:p>
            <a:r>
              <a:rPr lang="en-US" dirty="0"/>
              <a:t>That is the subject of today’s discuss. </a:t>
            </a:r>
          </a:p>
          <a:p>
            <a:endParaRPr lang="en-US" dirty="0"/>
          </a:p>
          <a:p>
            <a:r>
              <a:rPr lang="en-US" dirty="0"/>
              <a:t>Let’s begin. First, with a road map</a:t>
            </a:r>
          </a:p>
        </p:txBody>
      </p:sp>
      <p:sp>
        <p:nvSpPr>
          <p:cNvPr id="4" name="Slide Number Placeholder 3"/>
          <p:cNvSpPr>
            <a:spLocks noGrp="1"/>
          </p:cNvSpPr>
          <p:nvPr>
            <p:ph type="sldNum" sz="quarter" idx="5"/>
          </p:nvPr>
        </p:nvSpPr>
        <p:spPr/>
        <p:txBody>
          <a:bodyPr/>
          <a:lstStyle/>
          <a:p>
            <a:fld id="{6E2A14E8-9DD7-B248-B250-99D5CA2F9334}" type="slidenum">
              <a:rPr lang="en-US" smtClean="0"/>
              <a:t>3</a:t>
            </a:fld>
            <a:endParaRPr lang="en-US"/>
          </a:p>
        </p:txBody>
      </p:sp>
    </p:spTree>
    <p:extLst>
      <p:ext uri="{BB962C8B-B14F-4D97-AF65-F5344CB8AC3E}">
        <p14:creationId xmlns:p14="http://schemas.microsoft.com/office/powerpoint/2010/main" val="49675393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7A97A8-96DB-D443-A005-CC386E84DE7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F2058C0-59B5-188A-782D-9CAEE568944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339AE16-8342-BC28-419C-2D272D46E48E}"/>
              </a:ext>
            </a:extLst>
          </p:cNvPr>
          <p:cNvSpPr>
            <a:spLocks noGrp="1"/>
          </p:cNvSpPr>
          <p:nvPr>
            <p:ph type="body" idx="1"/>
          </p:nvPr>
        </p:nvSpPr>
        <p:spPr/>
        <p:txBody>
          <a:bodyPr/>
          <a:lstStyle/>
          <a:p>
            <a:r>
              <a:rPr lang="en-US" dirty="0"/>
              <a:t>Speaker Notes – B Field (No Threshold)</a:t>
            </a:r>
          </a:p>
          <a:p>
            <a:r>
              <a:rPr lang="en-US" dirty="0"/>
              <a:t>This figure shows modeled magnetic-field strength (</a:t>
            </a:r>
            <a:r>
              <a:rPr lang="en-US" dirty="0" err="1"/>
              <a:t>mG</a:t>
            </a:r>
            <a:r>
              <a:rPr lang="en-US" dirty="0"/>
              <a:t>, left axis; µT, right axis) versus horizontal offset (ft) from the 765 kV line centerline.</a:t>
            </a:r>
          </a:p>
          <a:p>
            <a:r>
              <a:rPr lang="en-US" dirty="0"/>
              <a:t>No thresholds are shown; this is the baseline profile for comparison.</a:t>
            </a:r>
          </a:p>
          <a:p>
            <a:r>
              <a:rPr lang="en-US" dirty="0"/>
              <a:t>Legend shows modeled vertical clearances in feet.</a:t>
            </a:r>
          </a:p>
          <a:p>
            <a:r>
              <a:rPr lang="en-US" dirty="0"/>
              <a:t>@ 1 m above ground level</a:t>
            </a:r>
          </a:p>
          <a:p>
            <a:endParaRPr lang="en-US" dirty="0"/>
          </a:p>
          <a:p>
            <a:r>
              <a:rPr lang="en-US" dirty="0"/>
              <a:t>Now let’s put the ICNIRP threshold on that chart and see where it compares…[next slide]</a:t>
            </a:r>
          </a:p>
        </p:txBody>
      </p:sp>
      <p:sp>
        <p:nvSpPr>
          <p:cNvPr id="4" name="Slide Number Placeholder 3">
            <a:extLst>
              <a:ext uri="{FF2B5EF4-FFF2-40B4-BE49-F238E27FC236}">
                <a16:creationId xmlns:a16="http://schemas.microsoft.com/office/drawing/2014/main" id="{C3BB8373-D00B-FE6C-264A-67E29306852E}"/>
              </a:ext>
            </a:extLst>
          </p:cNvPr>
          <p:cNvSpPr>
            <a:spLocks noGrp="1"/>
          </p:cNvSpPr>
          <p:nvPr>
            <p:ph type="sldNum" sz="quarter" idx="5"/>
          </p:nvPr>
        </p:nvSpPr>
        <p:spPr/>
        <p:txBody>
          <a:bodyPr/>
          <a:lstStyle/>
          <a:p>
            <a:fld id="{6E2A14E8-9DD7-B248-B250-99D5CA2F9334}" type="slidenum">
              <a:rPr lang="en-US" smtClean="0"/>
              <a:t>27</a:t>
            </a:fld>
            <a:endParaRPr lang="en-US"/>
          </a:p>
        </p:txBody>
      </p:sp>
    </p:spTree>
    <p:extLst>
      <p:ext uri="{BB962C8B-B14F-4D97-AF65-F5344CB8AC3E}">
        <p14:creationId xmlns:p14="http://schemas.microsoft.com/office/powerpoint/2010/main" val="232911053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9E9692-6A37-5469-E23C-0E9DF6F14DC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2A64C24-26F1-9D6F-FC01-DF15622B419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5E94BEA-1CA4-E1B1-4F9B-A7C379AFA8E5}"/>
              </a:ext>
            </a:extLst>
          </p:cNvPr>
          <p:cNvSpPr>
            <a:spLocks noGrp="1"/>
          </p:cNvSpPr>
          <p:nvPr>
            <p:ph type="body" idx="1"/>
          </p:nvPr>
        </p:nvSpPr>
        <p:spPr/>
        <p:txBody>
          <a:bodyPr/>
          <a:lstStyle/>
          <a:p>
            <a:r>
              <a:rPr lang="en-US" dirty="0"/>
              <a:t>Speaker Notes – B Field (No Threshold)</a:t>
            </a:r>
          </a:p>
          <a:p>
            <a:r>
              <a:rPr lang="en-US" dirty="0"/>
              <a:t>This figure shows modeled magnetic-field strength (</a:t>
            </a:r>
            <a:r>
              <a:rPr lang="en-US" dirty="0" err="1"/>
              <a:t>mG</a:t>
            </a:r>
            <a:r>
              <a:rPr lang="en-US" dirty="0"/>
              <a:t>, left axis; µT, right axis) versus horizontal offset (ft) from the 765 kV line centerline.</a:t>
            </a:r>
          </a:p>
          <a:p>
            <a:r>
              <a:rPr lang="en-US" dirty="0"/>
              <a:t>No thresholds are shown; this is the baseline profile for comparison.</a:t>
            </a:r>
          </a:p>
          <a:p>
            <a:r>
              <a:rPr lang="en-US" dirty="0"/>
              <a:t>Legend shows modeled vertical clearances in feet.</a:t>
            </a:r>
          </a:p>
          <a:p>
            <a:r>
              <a:rPr lang="en-US" dirty="0"/>
              <a:t>@ 1 m above ground level</a:t>
            </a:r>
          </a:p>
          <a:p>
            <a:endParaRPr lang="en-US" dirty="0"/>
          </a:p>
          <a:p>
            <a:r>
              <a:rPr lang="en-US" dirty="0"/>
              <a:t>Now let’s put the ICNIRP threshold on that chart and see where it compares…[next slide]</a:t>
            </a:r>
          </a:p>
        </p:txBody>
      </p:sp>
      <p:sp>
        <p:nvSpPr>
          <p:cNvPr id="4" name="Slide Number Placeholder 3">
            <a:extLst>
              <a:ext uri="{FF2B5EF4-FFF2-40B4-BE49-F238E27FC236}">
                <a16:creationId xmlns:a16="http://schemas.microsoft.com/office/drawing/2014/main" id="{0D4E0D72-5D8E-2E42-4F24-F7DD89E251C3}"/>
              </a:ext>
            </a:extLst>
          </p:cNvPr>
          <p:cNvSpPr>
            <a:spLocks noGrp="1"/>
          </p:cNvSpPr>
          <p:nvPr>
            <p:ph type="sldNum" sz="quarter" idx="5"/>
          </p:nvPr>
        </p:nvSpPr>
        <p:spPr/>
        <p:txBody>
          <a:bodyPr/>
          <a:lstStyle/>
          <a:p>
            <a:fld id="{6E2A14E8-9DD7-B248-B250-99D5CA2F9334}" type="slidenum">
              <a:rPr lang="en-US" smtClean="0"/>
              <a:t>28</a:t>
            </a:fld>
            <a:endParaRPr lang="en-US"/>
          </a:p>
        </p:txBody>
      </p:sp>
    </p:spTree>
    <p:extLst>
      <p:ext uri="{BB962C8B-B14F-4D97-AF65-F5344CB8AC3E}">
        <p14:creationId xmlns:p14="http://schemas.microsoft.com/office/powerpoint/2010/main" val="270514724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Ahlbom A, et al. A pooled analysis of magnetic fields and childhood </a:t>
            </a:r>
            <a:r>
              <a:rPr lang="en-US" sz="1200" kern="1200" dirty="0" err="1">
                <a:solidFill>
                  <a:schemeClr val="tx1"/>
                </a:solidFill>
                <a:effectLst/>
                <a:latin typeface="+mn-lt"/>
                <a:ea typeface="+mn-ea"/>
                <a:cs typeface="+mn-cs"/>
              </a:rPr>
              <a:t>leukaemia</a:t>
            </a:r>
            <a:r>
              <a:rPr lang="en-US" sz="1200" kern="120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British Journal of Cancer</a:t>
            </a:r>
            <a:r>
              <a:rPr lang="en-US" sz="1200" kern="1200" dirty="0">
                <a:solidFill>
                  <a:schemeClr val="tx1"/>
                </a:solidFill>
                <a:effectLst/>
                <a:latin typeface="+mn-lt"/>
                <a:ea typeface="+mn-ea"/>
                <a:cs typeface="+mn-cs"/>
              </a:rPr>
              <a:t>. 2000</a:t>
            </a:r>
          </a:p>
          <a:p>
            <a:endParaRPr lang="en-US" sz="1200" kern="1200" dirty="0">
              <a:solidFill>
                <a:schemeClr val="tx1"/>
              </a:solidFill>
              <a:effectLst/>
              <a:latin typeface="+mn-lt"/>
              <a:ea typeface="+mn-ea"/>
              <a:cs typeface="+mn-cs"/>
            </a:endParaRPr>
          </a:p>
          <a:p>
            <a:r>
              <a:rPr lang="en-US" sz="1200" u="sng" kern="1200" dirty="0">
                <a:solidFill>
                  <a:schemeClr val="tx1"/>
                </a:solidFill>
                <a:effectLst/>
                <a:latin typeface="+mn-lt"/>
                <a:ea typeface="+mn-ea"/>
                <a:cs typeface="+mn-cs"/>
                <a:hlinkClick r:id="rId3"/>
              </a:rPr>
              <a:t>https://www.nature.com/articles/6691376</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Greenland S, Sheppard AR, Kaune WT, Poole C, Kelsh MA, for the Childhood Leukemia-EMF Study Group. A pooled analysis of magnetic fields, wire codes, and childhood leukemia. </a:t>
            </a:r>
            <a:r>
              <a:rPr lang="en-US" sz="1200" i="1" kern="1200" dirty="0">
                <a:solidFill>
                  <a:schemeClr val="tx1"/>
                </a:solidFill>
                <a:effectLst/>
                <a:latin typeface="+mn-lt"/>
                <a:ea typeface="+mn-ea"/>
                <a:cs typeface="+mn-cs"/>
              </a:rPr>
              <a:t>Epidemiology</a:t>
            </a:r>
            <a:r>
              <a:rPr lang="en-US" sz="1200" kern="1200" dirty="0">
                <a:solidFill>
                  <a:schemeClr val="tx1"/>
                </a:solidFill>
                <a:effectLst/>
                <a:latin typeface="+mn-lt"/>
                <a:ea typeface="+mn-ea"/>
                <a:cs typeface="+mn-cs"/>
              </a:rPr>
              <a:t>. 2000</a:t>
            </a:r>
          </a:p>
          <a:p>
            <a:endParaRPr lang="en-US" sz="1200" kern="1200" dirty="0">
              <a:solidFill>
                <a:schemeClr val="tx1"/>
              </a:solidFill>
              <a:effectLst/>
              <a:latin typeface="+mn-lt"/>
              <a:ea typeface="+mn-ea"/>
              <a:cs typeface="+mn-cs"/>
            </a:endParaRPr>
          </a:p>
          <a:p>
            <a:r>
              <a:rPr lang="en-US" sz="1200" u="sng" kern="1200" dirty="0">
                <a:solidFill>
                  <a:schemeClr val="tx1"/>
                </a:solidFill>
                <a:effectLst/>
                <a:latin typeface="+mn-lt"/>
                <a:ea typeface="+mn-ea"/>
                <a:cs typeface="+mn-cs"/>
                <a:hlinkClick r:id="rId4"/>
              </a:rPr>
              <a:t>https://www.jstor.org/stable/3703814</a:t>
            </a:r>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5"/>
          </p:nvPr>
        </p:nvSpPr>
        <p:spPr/>
        <p:txBody>
          <a:bodyPr/>
          <a:lstStyle/>
          <a:p>
            <a:fld id="{86693A0A-4ED5-5D44-9618-4529F1FB7FA3}" type="slidenum">
              <a:rPr lang="en-US" smtClean="0"/>
              <a:t>31</a:t>
            </a:fld>
            <a:endParaRPr lang="en-US"/>
          </a:p>
        </p:txBody>
      </p:sp>
    </p:spTree>
    <p:extLst>
      <p:ext uri="{BB962C8B-B14F-4D97-AF65-F5344CB8AC3E}">
        <p14:creationId xmlns:p14="http://schemas.microsoft.com/office/powerpoint/2010/main" val="279907211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6693A0A-4ED5-5D44-9618-4529F1FB7FA3}" type="slidenum">
              <a:rPr lang="en-US" smtClean="0"/>
              <a:t>32</a:t>
            </a:fld>
            <a:endParaRPr lang="en-US"/>
          </a:p>
        </p:txBody>
      </p:sp>
    </p:spTree>
    <p:extLst>
      <p:ext uri="{BB962C8B-B14F-4D97-AF65-F5344CB8AC3E}">
        <p14:creationId xmlns:p14="http://schemas.microsoft.com/office/powerpoint/2010/main" val="347051023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BB1177-B8EA-AB96-CBBA-8D49B708426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FEB01AA-F0A4-0CF8-58A6-C65607576D4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CB6B5FB-879A-F5D5-DD97-396BE9950F94}"/>
              </a:ext>
            </a:extLst>
          </p:cNvPr>
          <p:cNvSpPr>
            <a:spLocks noGrp="1"/>
          </p:cNvSpPr>
          <p:nvPr>
            <p:ph type="body" idx="1"/>
          </p:nvPr>
        </p:nvSpPr>
        <p:spPr/>
        <p:txBody>
          <a:bodyPr/>
          <a:lstStyle/>
          <a:p>
            <a:r>
              <a:rPr lang="en-US" sz="1200" kern="1200" dirty="0">
                <a:solidFill>
                  <a:schemeClr val="tx1"/>
                </a:solidFill>
                <a:effectLst/>
                <a:latin typeface="+mn-lt"/>
                <a:ea typeface="+mn-ea"/>
                <a:cs typeface="+mn-cs"/>
              </a:rPr>
              <a:t>Ahlbom A, et al. A pooled analysis of magnetic fields and childhood </a:t>
            </a:r>
            <a:r>
              <a:rPr lang="en-US" sz="1200" kern="1200" dirty="0" err="1">
                <a:solidFill>
                  <a:schemeClr val="tx1"/>
                </a:solidFill>
                <a:effectLst/>
                <a:latin typeface="+mn-lt"/>
                <a:ea typeface="+mn-ea"/>
                <a:cs typeface="+mn-cs"/>
              </a:rPr>
              <a:t>leukaemia</a:t>
            </a:r>
            <a:r>
              <a:rPr lang="en-US" sz="1200" kern="120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British Journal of Cancer</a:t>
            </a:r>
            <a:r>
              <a:rPr lang="en-US" sz="1200" kern="1200" dirty="0">
                <a:solidFill>
                  <a:schemeClr val="tx1"/>
                </a:solidFill>
                <a:effectLst/>
                <a:latin typeface="+mn-lt"/>
                <a:ea typeface="+mn-ea"/>
                <a:cs typeface="+mn-cs"/>
              </a:rPr>
              <a:t>. 2000</a:t>
            </a:r>
          </a:p>
          <a:p>
            <a:endParaRPr lang="en-US" sz="1200" kern="1200" dirty="0">
              <a:solidFill>
                <a:schemeClr val="tx1"/>
              </a:solidFill>
              <a:effectLst/>
              <a:latin typeface="+mn-lt"/>
              <a:ea typeface="+mn-ea"/>
              <a:cs typeface="+mn-cs"/>
            </a:endParaRPr>
          </a:p>
          <a:p>
            <a:r>
              <a:rPr lang="en-US" sz="1200" u="sng" kern="1200" dirty="0">
                <a:solidFill>
                  <a:schemeClr val="tx1"/>
                </a:solidFill>
                <a:effectLst/>
                <a:latin typeface="+mn-lt"/>
                <a:ea typeface="+mn-ea"/>
                <a:cs typeface="+mn-cs"/>
                <a:hlinkClick r:id="rId3"/>
              </a:rPr>
              <a:t>https://www.nature.com/articles/6691376</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Greenland S, Sheppard AR, Kaune WT, Poole C, Kelsh MA, for the Childhood Leukemia-EMF Study Group. A pooled analysis of magnetic fields, wire codes, and childhood leukemia. </a:t>
            </a:r>
            <a:r>
              <a:rPr lang="en-US" sz="1200" i="1" kern="1200" dirty="0">
                <a:solidFill>
                  <a:schemeClr val="tx1"/>
                </a:solidFill>
                <a:effectLst/>
                <a:latin typeface="+mn-lt"/>
                <a:ea typeface="+mn-ea"/>
                <a:cs typeface="+mn-cs"/>
              </a:rPr>
              <a:t>Epidemiology</a:t>
            </a:r>
            <a:r>
              <a:rPr lang="en-US" sz="1200" kern="1200" dirty="0">
                <a:solidFill>
                  <a:schemeClr val="tx1"/>
                </a:solidFill>
                <a:effectLst/>
                <a:latin typeface="+mn-lt"/>
                <a:ea typeface="+mn-ea"/>
                <a:cs typeface="+mn-cs"/>
              </a:rPr>
              <a:t>. 2000</a:t>
            </a:r>
          </a:p>
          <a:p>
            <a:endParaRPr lang="en-US" sz="1200" kern="1200" dirty="0">
              <a:solidFill>
                <a:schemeClr val="tx1"/>
              </a:solidFill>
              <a:effectLst/>
              <a:latin typeface="+mn-lt"/>
              <a:ea typeface="+mn-ea"/>
              <a:cs typeface="+mn-cs"/>
            </a:endParaRPr>
          </a:p>
          <a:p>
            <a:r>
              <a:rPr lang="en-US" sz="1200" u="sng" kern="1200" dirty="0">
                <a:solidFill>
                  <a:schemeClr val="tx1"/>
                </a:solidFill>
                <a:effectLst/>
                <a:latin typeface="+mn-lt"/>
                <a:ea typeface="+mn-ea"/>
                <a:cs typeface="+mn-cs"/>
                <a:hlinkClick r:id="rId4"/>
              </a:rPr>
              <a:t>https://www.jstor.org/stable/3703814</a:t>
            </a:r>
            <a:r>
              <a:rPr lang="en-US" sz="1200" kern="1200" dirty="0">
                <a:solidFill>
                  <a:schemeClr val="tx1"/>
                </a:solidFill>
                <a:effectLst/>
                <a:latin typeface="+mn-lt"/>
                <a:ea typeface="+mn-ea"/>
                <a:cs typeface="+mn-cs"/>
              </a:rPr>
              <a:t> </a:t>
            </a:r>
          </a:p>
          <a:p>
            <a:endParaRPr lang="en-US" dirty="0"/>
          </a:p>
        </p:txBody>
      </p:sp>
      <p:sp>
        <p:nvSpPr>
          <p:cNvPr id="4" name="Slide Number Placeholder 3">
            <a:extLst>
              <a:ext uri="{FF2B5EF4-FFF2-40B4-BE49-F238E27FC236}">
                <a16:creationId xmlns:a16="http://schemas.microsoft.com/office/drawing/2014/main" id="{23FAD5B2-DBF6-C67C-5997-5A5E869BD5A8}"/>
              </a:ext>
            </a:extLst>
          </p:cNvPr>
          <p:cNvSpPr>
            <a:spLocks noGrp="1"/>
          </p:cNvSpPr>
          <p:nvPr>
            <p:ph type="sldNum" sz="quarter" idx="5"/>
          </p:nvPr>
        </p:nvSpPr>
        <p:spPr/>
        <p:txBody>
          <a:bodyPr/>
          <a:lstStyle/>
          <a:p>
            <a:fld id="{86693A0A-4ED5-5D44-9618-4529F1FB7FA3}" type="slidenum">
              <a:rPr lang="en-US" smtClean="0"/>
              <a:t>33</a:t>
            </a:fld>
            <a:endParaRPr lang="en-US"/>
          </a:p>
        </p:txBody>
      </p:sp>
    </p:spTree>
    <p:extLst>
      <p:ext uri="{BB962C8B-B14F-4D97-AF65-F5344CB8AC3E}">
        <p14:creationId xmlns:p14="http://schemas.microsoft.com/office/powerpoint/2010/main" val="104849201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578287-6D5B-9658-E24E-E7DE99B874C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E5C0613-EC13-B325-F515-6E342860F2D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7DECC08-A657-F28B-BE4A-E7629BD91282}"/>
              </a:ext>
            </a:extLst>
          </p:cNvPr>
          <p:cNvSpPr>
            <a:spLocks noGrp="1"/>
          </p:cNvSpPr>
          <p:nvPr>
            <p:ph type="body" idx="1"/>
          </p:nvPr>
        </p:nvSpPr>
        <p:spPr/>
        <p:txBody>
          <a:bodyPr/>
          <a:lstStyle/>
          <a:p>
            <a:r>
              <a:rPr lang="en-US" sz="1200" b="0" kern="1200" dirty="0">
                <a:solidFill>
                  <a:schemeClr val="tx1"/>
                </a:solidFill>
                <a:effectLst/>
                <a:latin typeface="+mn-lt"/>
                <a:ea typeface="+mn-ea"/>
                <a:cs typeface="+mn-cs"/>
              </a:rPr>
              <a:t>Only ONE study had statistically significant results:</a:t>
            </a:r>
          </a:p>
          <a:p>
            <a:endParaRPr lang="en-US" sz="1200" kern="1200" dirty="0">
              <a:solidFill>
                <a:schemeClr val="tx1"/>
              </a:solidFill>
              <a:effectLst/>
              <a:latin typeface="+mn-lt"/>
              <a:ea typeface="+mn-ea"/>
              <a:cs typeface="+mn-cs"/>
            </a:endParaRPr>
          </a:p>
          <a:p>
            <a:pPr lvl="0"/>
            <a:r>
              <a:rPr lang="en-US" sz="1200" b="0" kern="1200" dirty="0" err="1">
                <a:solidFill>
                  <a:schemeClr val="tx1"/>
                </a:solidFill>
                <a:effectLst/>
                <a:latin typeface="+mn-lt"/>
                <a:ea typeface="+mn-ea"/>
                <a:cs typeface="+mn-cs"/>
              </a:rPr>
              <a:t>Feychting</a:t>
            </a:r>
            <a:r>
              <a:rPr lang="en-US" sz="1200" b="0" kern="1200" dirty="0">
                <a:solidFill>
                  <a:schemeClr val="tx1"/>
                </a:solidFill>
                <a:effectLst/>
                <a:latin typeface="+mn-lt"/>
                <a:ea typeface="+mn-ea"/>
                <a:cs typeface="+mn-cs"/>
              </a:rPr>
              <a:t>: OR = 4.44 (95% CI: 1.67-11.7)</a:t>
            </a:r>
            <a:r>
              <a:rPr lang="en-US" sz="1200" kern="1200" dirty="0">
                <a:solidFill>
                  <a:schemeClr val="tx1"/>
                </a:solidFill>
                <a:effectLst/>
                <a:latin typeface="+mn-lt"/>
                <a:ea typeface="+mn-ea"/>
                <a:cs typeface="+mn-cs"/>
              </a:rPr>
              <a:t> </a:t>
            </a:r>
          </a:p>
          <a:p>
            <a:pPr lvl="0"/>
            <a:endParaRPr lang="en-US" sz="1200" kern="1200" dirty="0">
              <a:solidFill>
                <a:schemeClr val="tx1"/>
              </a:solidFill>
              <a:effectLst/>
              <a:latin typeface="+mn-lt"/>
              <a:ea typeface="+mn-ea"/>
              <a:cs typeface="+mn-cs"/>
            </a:endParaRPr>
          </a:p>
          <a:p>
            <a:r>
              <a:rPr lang="en-US" sz="1200" b="0" kern="1200" dirty="0">
                <a:solidFill>
                  <a:schemeClr val="tx1"/>
                </a:solidFill>
                <a:effectLst/>
                <a:latin typeface="+mn-lt"/>
                <a:ea typeface="+mn-ea"/>
                <a:cs typeface="+mn-cs"/>
              </a:rPr>
              <a:t>All other studies had CIs crossing 1.0:</a:t>
            </a:r>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Linet: OR = 1.51 (0.92-2.87)</a:t>
            </a:r>
          </a:p>
          <a:p>
            <a:pPr lvl="0"/>
            <a:r>
              <a:rPr lang="en-US" sz="1200" kern="1200" dirty="0">
                <a:solidFill>
                  <a:schemeClr val="tx1"/>
                </a:solidFill>
                <a:effectLst/>
                <a:latin typeface="+mn-lt"/>
                <a:ea typeface="+mn-ea"/>
                <a:cs typeface="+mn-cs"/>
              </a:rPr>
              <a:t>London: OR = 1.53 (0.67-3.50)</a:t>
            </a:r>
          </a:p>
          <a:p>
            <a:pPr lvl="0"/>
            <a:r>
              <a:rPr lang="en-US" sz="1200" kern="1200" dirty="0">
                <a:solidFill>
                  <a:schemeClr val="tx1"/>
                </a:solidFill>
                <a:effectLst/>
                <a:latin typeface="+mn-lt"/>
                <a:ea typeface="+mn-ea"/>
                <a:cs typeface="+mn-cs"/>
              </a:rPr>
              <a:t>McBride: OR = 1.42 (0.63-3.21)</a:t>
            </a:r>
          </a:p>
          <a:p>
            <a:pPr lvl="0"/>
            <a:r>
              <a:rPr lang="en-US" sz="1200" kern="1200" dirty="0">
                <a:solidFill>
                  <a:schemeClr val="tx1"/>
                </a:solidFill>
                <a:effectLst/>
                <a:latin typeface="+mn-lt"/>
                <a:ea typeface="+mn-ea"/>
                <a:cs typeface="+mn-cs"/>
              </a:rPr>
              <a:t>Michaelis: OR = 2.48 (0.79-7.81)</a:t>
            </a:r>
          </a:p>
          <a:p>
            <a:pPr lvl="0"/>
            <a:r>
              <a:rPr lang="en-US" sz="1200" kern="1200" dirty="0">
                <a:solidFill>
                  <a:schemeClr val="tx1"/>
                </a:solidFill>
                <a:effectLst/>
                <a:latin typeface="+mn-lt"/>
                <a:ea typeface="+mn-ea"/>
                <a:cs typeface="+mn-cs"/>
              </a:rPr>
              <a:t>Olsen: OR = 2.00 (0.40-9.93)</a:t>
            </a:r>
          </a:p>
          <a:p>
            <a:pPr lvl="0"/>
            <a:r>
              <a:rPr lang="en-US" sz="1200" kern="1200" dirty="0">
                <a:solidFill>
                  <a:schemeClr val="tx1"/>
                </a:solidFill>
                <a:effectLst/>
                <a:latin typeface="+mn-lt"/>
                <a:ea typeface="+mn-ea"/>
                <a:cs typeface="+mn-cs"/>
              </a:rPr>
              <a:t>Savitz: OR = 3.87 (0.87-17.3)</a:t>
            </a:r>
          </a:p>
          <a:p>
            <a:pPr lvl="0"/>
            <a:r>
              <a:rPr lang="en-US" sz="1200" kern="1200" dirty="0" err="1">
                <a:solidFill>
                  <a:schemeClr val="tx1"/>
                </a:solidFill>
                <a:effectLst/>
                <a:latin typeface="+mn-lt"/>
                <a:ea typeface="+mn-ea"/>
                <a:cs typeface="+mn-cs"/>
              </a:rPr>
              <a:t>Tomenius</a:t>
            </a:r>
            <a:r>
              <a:rPr lang="en-US" sz="1200" kern="1200" dirty="0">
                <a:solidFill>
                  <a:schemeClr val="tx1"/>
                </a:solidFill>
                <a:effectLst/>
                <a:latin typeface="+mn-lt"/>
                <a:ea typeface="+mn-ea"/>
                <a:cs typeface="+mn-cs"/>
              </a:rPr>
              <a:t>: OR = 1.41 (0.38-5.29)</a:t>
            </a:r>
          </a:p>
          <a:p>
            <a:pPr lvl="0"/>
            <a:r>
              <a:rPr lang="en-US" sz="1200" kern="1200" dirty="0" err="1">
                <a:solidFill>
                  <a:schemeClr val="tx1"/>
                </a:solidFill>
                <a:effectLst/>
                <a:latin typeface="+mn-lt"/>
                <a:ea typeface="+mn-ea"/>
                <a:cs typeface="+mn-cs"/>
              </a:rPr>
              <a:t>Verkasalo</a:t>
            </a:r>
            <a:r>
              <a:rPr lang="en-US" sz="1200" kern="1200" dirty="0">
                <a:solidFill>
                  <a:schemeClr val="tx1"/>
                </a:solidFill>
                <a:effectLst/>
                <a:latin typeface="+mn-lt"/>
                <a:ea typeface="+mn-ea"/>
                <a:cs typeface="+mn-cs"/>
              </a:rPr>
              <a:t>: OR = 2.00 (0.23-17.7)</a:t>
            </a:r>
          </a:p>
          <a:p>
            <a:endParaRPr lang="en-US" dirty="0"/>
          </a:p>
        </p:txBody>
      </p:sp>
      <p:sp>
        <p:nvSpPr>
          <p:cNvPr id="4" name="Slide Number Placeholder 3">
            <a:extLst>
              <a:ext uri="{FF2B5EF4-FFF2-40B4-BE49-F238E27FC236}">
                <a16:creationId xmlns:a16="http://schemas.microsoft.com/office/drawing/2014/main" id="{C365A6B0-EFA4-61EE-F6CE-2AEDFBCEC242}"/>
              </a:ext>
            </a:extLst>
          </p:cNvPr>
          <p:cNvSpPr>
            <a:spLocks noGrp="1"/>
          </p:cNvSpPr>
          <p:nvPr>
            <p:ph type="sldNum" sz="quarter" idx="5"/>
          </p:nvPr>
        </p:nvSpPr>
        <p:spPr/>
        <p:txBody>
          <a:bodyPr/>
          <a:lstStyle/>
          <a:p>
            <a:fld id="{86693A0A-4ED5-5D44-9618-4529F1FB7FA3}" type="slidenum">
              <a:rPr lang="en-US" smtClean="0"/>
              <a:t>34</a:t>
            </a:fld>
            <a:endParaRPr lang="en-US"/>
          </a:p>
        </p:txBody>
      </p:sp>
    </p:spTree>
    <p:extLst>
      <p:ext uri="{BB962C8B-B14F-4D97-AF65-F5344CB8AC3E}">
        <p14:creationId xmlns:p14="http://schemas.microsoft.com/office/powerpoint/2010/main" val="229794938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58B05E-218E-1F28-CB6A-D4422A7F767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B8F1D16-2E5D-49B4-F706-5A0B1B6EF6A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8607793-F845-DC5E-907B-E0FBE4F422AC}"/>
              </a:ext>
            </a:extLst>
          </p:cNvPr>
          <p:cNvSpPr>
            <a:spLocks noGrp="1"/>
          </p:cNvSpPr>
          <p:nvPr>
            <p:ph type="body" idx="1"/>
          </p:nvPr>
        </p:nvSpPr>
        <p:spPr/>
        <p:txBody>
          <a:bodyPr/>
          <a:lstStyle/>
          <a:p>
            <a:r>
              <a:rPr lang="en-US" sz="1200" b="0" kern="1200" dirty="0">
                <a:solidFill>
                  <a:schemeClr val="tx1"/>
                </a:solidFill>
                <a:effectLst/>
                <a:latin typeface="+mn-lt"/>
                <a:ea typeface="+mn-ea"/>
                <a:cs typeface="+mn-cs"/>
              </a:rPr>
              <a:t>Only ONE study had statistically significant results:</a:t>
            </a:r>
          </a:p>
          <a:p>
            <a:endParaRPr lang="en-US" sz="1200" kern="1200" dirty="0">
              <a:solidFill>
                <a:schemeClr val="tx1"/>
              </a:solidFill>
              <a:effectLst/>
              <a:latin typeface="+mn-lt"/>
              <a:ea typeface="+mn-ea"/>
              <a:cs typeface="+mn-cs"/>
            </a:endParaRPr>
          </a:p>
          <a:p>
            <a:pPr lvl="0"/>
            <a:r>
              <a:rPr lang="en-US" sz="1200" b="0" kern="1200" dirty="0" err="1">
                <a:solidFill>
                  <a:schemeClr val="tx1"/>
                </a:solidFill>
                <a:effectLst/>
                <a:latin typeface="+mn-lt"/>
                <a:ea typeface="+mn-ea"/>
                <a:cs typeface="+mn-cs"/>
              </a:rPr>
              <a:t>Feychting</a:t>
            </a:r>
            <a:r>
              <a:rPr lang="en-US" sz="1200" b="0" kern="1200" dirty="0">
                <a:solidFill>
                  <a:schemeClr val="tx1"/>
                </a:solidFill>
                <a:effectLst/>
                <a:latin typeface="+mn-lt"/>
                <a:ea typeface="+mn-ea"/>
                <a:cs typeface="+mn-cs"/>
              </a:rPr>
              <a:t>: OR = 4.44 (95% CI: 1.67-11.7)</a:t>
            </a:r>
            <a:r>
              <a:rPr lang="en-US" sz="1200" kern="1200" dirty="0">
                <a:solidFill>
                  <a:schemeClr val="tx1"/>
                </a:solidFill>
                <a:effectLst/>
                <a:latin typeface="+mn-lt"/>
                <a:ea typeface="+mn-ea"/>
                <a:cs typeface="+mn-cs"/>
              </a:rPr>
              <a:t> </a:t>
            </a:r>
          </a:p>
          <a:p>
            <a:pPr lvl="0"/>
            <a:endParaRPr lang="en-US" sz="1200" kern="1200" dirty="0">
              <a:solidFill>
                <a:schemeClr val="tx1"/>
              </a:solidFill>
              <a:effectLst/>
              <a:latin typeface="+mn-lt"/>
              <a:ea typeface="+mn-ea"/>
              <a:cs typeface="+mn-cs"/>
            </a:endParaRPr>
          </a:p>
          <a:p>
            <a:r>
              <a:rPr lang="en-US" sz="1200" b="0" kern="1200" dirty="0">
                <a:solidFill>
                  <a:schemeClr val="tx1"/>
                </a:solidFill>
                <a:effectLst/>
                <a:latin typeface="+mn-lt"/>
                <a:ea typeface="+mn-ea"/>
                <a:cs typeface="+mn-cs"/>
              </a:rPr>
              <a:t>All other studies had CIs crossing 1.0:</a:t>
            </a:r>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Linet: OR = 1.51 (0.92-2.87)</a:t>
            </a:r>
          </a:p>
          <a:p>
            <a:pPr lvl="0"/>
            <a:r>
              <a:rPr lang="en-US" sz="1200" kern="1200" dirty="0">
                <a:solidFill>
                  <a:schemeClr val="tx1"/>
                </a:solidFill>
                <a:effectLst/>
                <a:latin typeface="+mn-lt"/>
                <a:ea typeface="+mn-ea"/>
                <a:cs typeface="+mn-cs"/>
              </a:rPr>
              <a:t>London: OR = 1.53 (0.67-3.50)</a:t>
            </a:r>
          </a:p>
          <a:p>
            <a:pPr lvl="0"/>
            <a:r>
              <a:rPr lang="en-US" sz="1200" kern="1200" dirty="0">
                <a:solidFill>
                  <a:schemeClr val="tx1"/>
                </a:solidFill>
                <a:effectLst/>
                <a:latin typeface="+mn-lt"/>
                <a:ea typeface="+mn-ea"/>
                <a:cs typeface="+mn-cs"/>
              </a:rPr>
              <a:t>McBride: OR = 1.42 (0.63-3.21)</a:t>
            </a:r>
          </a:p>
          <a:p>
            <a:pPr lvl="0"/>
            <a:r>
              <a:rPr lang="en-US" sz="1200" kern="1200" dirty="0">
                <a:solidFill>
                  <a:schemeClr val="tx1"/>
                </a:solidFill>
                <a:effectLst/>
                <a:latin typeface="+mn-lt"/>
                <a:ea typeface="+mn-ea"/>
                <a:cs typeface="+mn-cs"/>
              </a:rPr>
              <a:t>Michaelis: OR = 2.48 (0.79-7.81)</a:t>
            </a:r>
          </a:p>
          <a:p>
            <a:pPr lvl="0"/>
            <a:r>
              <a:rPr lang="en-US" sz="1200" kern="1200" dirty="0">
                <a:solidFill>
                  <a:schemeClr val="tx1"/>
                </a:solidFill>
                <a:effectLst/>
                <a:latin typeface="+mn-lt"/>
                <a:ea typeface="+mn-ea"/>
                <a:cs typeface="+mn-cs"/>
              </a:rPr>
              <a:t>Olsen: OR = 2.00 (0.40-9.93)</a:t>
            </a:r>
          </a:p>
          <a:p>
            <a:pPr lvl="0"/>
            <a:r>
              <a:rPr lang="en-US" sz="1200" kern="1200" dirty="0">
                <a:solidFill>
                  <a:schemeClr val="tx1"/>
                </a:solidFill>
                <a:effectLst/>
                <a:latin typeface="+mn-lt"/>
                <a:ea typeface="+mn-ea"/>
                <a:cs typeface="+mn-cs"/>
              </a:rPr>
              <a:t>Savitz: OR = 3.87 (0.87-17.3)</a:t>
            </a:r>
          </a:p>
          <a:p>
            <a:pPr lvl="0"/>
            <a:r>
              <a:rPr lang="en-US" sz="1200" kern="1200" dirty="0" err="1">
                <a:solidFill>
                  <a:schemeClr val="tx1"/>
                </a:solidFill>
                <a:effectLst/>
                <a:latin typeface="+mn-lt"/>
                <a:ea typeface="+mn-ea"/>
                <a:cs typeface="+mn-cs"/>
              </a:rPr>
              <a:t>Tomenius</a:t>
            </a:r>
            <a:r>
              <a:rPr lang="en-US" sz="1200" kern="1200" dirty="0">
                <a:solidFill>
                  <a:schemeClr val="tx1"/>
                </a:solidFill>
                <a:effectLst/>
                <a:latin typeface="+mn-lt"/>
                <a:ea typeface="+mn-ea"/>
                <a:cs typeface="+mn-cs"/>
              </a:rPr>
              <a:t>: OR = 1.41 (0.38-5.29)</a:t>
            </a:r>
          </a:p>
          <a:p>
            <a:pPr lvl="0"/>
            <a:r>
              <a:rPr lang="en-US" sz="1200" kern="1200" dirty="0" err="1">
                <a:solidFill>
                  <a:schemeClr val="tx1"/>
                </a:solidFill>
                <a:effectLst/>
                <a:latin typeface="+mn-lt"/>
                <a:ea typeface="+mn-ea"/>
                <a:cs typeface="+mn-cs"/>
              </a:rPr>
              <a:t>Verkasalo</a:t>
            </a:r>
            <a:r>
              <a:rPr lang="en-US" sz="1200" kern="1200" dirty="0">
                <a:solidFill>
                  <a:schemeClr val="tx1"/>
                </a:solidFill>
                <a:effectLst/>
                <a:latin typeface="+mn-lt"/>
                <a:ea typeface="+mn-ea"/>
                <a:cs typeface="+mn-cs"/>
              </a:rPr>
              <a:t>: OR = 2.00 (0.23-17.7)</a:t>
            </a:r>
          </a:p>
          <a:p>
            <a:endParaRPr lang="en-US" dirty="0"/>
          </a:p>
        </p:txBody>
      </p:sp>
      <p:sp>
        <p:nvSpPr>
          <p:cNvPr id="4" name="Slide Number Placeholder 3">
            <a:extLst>
              <a:ext uri="{FF2B5EF4-FFF2-40B4-BE49-F238E27FC236}">
                <a16:creationId xmlns:a16="http://schemas.microsoft.com/office/drawing/2014/main" id="{0BFA30E7-A1BB-1950-E77F-B54C320BE913}"/>
              </a:ext>
            </a:extLst>
          </p:cNvPr>
          <p:cNvSpPr>
            <a:spLocks noGrp="1"/>
          </p:cNvSpPr>
          <p:nvPr>
            <p:ph type="sldNum" sz="quarter" idx="5"/>
          </p:nvPr>
        </p:nvSpPr>
        <p:spPr/>
        <p:txBody>
          <a:bodyPr/>
          <a:lstStyle/>
          <a:p>
            <a:fld id="{86693A0A-4ED5-5D44-9618-4529F1FB7FA3}" type="slidenum">
              <a:rPr lang="en-US" smtClean="0"/>
              <a:t>35</a:t>
            </a:fld>
            <a:endParaRPr lang="en-US"/>
          </a:p>
        </p:txBody>
      </p:sp>
    </p:spTree>
    <p:extLst>
      <p:ext uri="{BB962C8B-B14F-4D97-AF65-F5344CB8AC3E}">
        <p14:creationId xmlns:p14="http://schemas.microsoft.com/office/powerpoint/2010/main" val="97269185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Getting rid of wire-code paradox meant – for proponents of findings -- less concern about confounding from wire codes</a:t>
            </a:r>
          </a:p>
          <a:p>
            <a:endParaRPr lang="en-US" dirty="0"/>
          </a:p>
          <a:p>
            <a:endParaRPr lang="en-US" dirty="0"/>
          </a:p>
          <a:p>
            <a:endParaRPr lang="en-US" dirty="0"/>
          </a:p>
          <a:p>
            <a:r>
              <a:rPr lang="en-US" sz="1200" b="0" i="0" u="none" strike="noStrike" kern="1200" dirty="0">
                <a:solidFill>
                  <a:schemeClr val="tx1"/>
                </a:solidFill>
                <a:effectLst/>
                <a:latin typeface="+mn-lt"/>
                <a:ea typeface="+mn-ea"/>
                <a:cs typeface="+mn-cs"/>
              </a:rPr>
              <a:t>“The consistency of the epidemiological findings regarding childhood </a:t>
            </a:r>
            <a:r>
              <a:rPr lang="en-US" sz="1200" b="0" i="0" u="none" strike="noStrike" kern="1200" dirty="0" err="1">
                <a:solidFill>
                  <a:schemeClr val="tx1"/>
                </a:solidFill>
                <a:effectLst/>
                <a:latin typeface="+mn-lt"/>
                <a:ea typeface="+mn-ea"/>
                <a:cs typeface="+mn-cs"/>
              </a:rPr>
              <a:t>leukaemia</a:t>
            </a:r>
            <a:r>
              <a:rPr lang="en-US" sz="1200" b="0" i="0" u="none" strike="noStrike" kern="1200" dirty="0">
                <a:solidFill>
                  <a:schemeClr val="tx1"/>
                </a:solidFill>
                <a:effectLst/>
                <a:latin typeface="+mn-lt"/>
                <a:ea typeface="+mn-ea"/>
                <a:cs typeface="+mn-cs"/>
              </a:rPr>
              <a:t> and exposure to magnetic fields has been strengthened by two recent pooled analyses.” p. 338 in IARC 2002</a:t>
            </a:r>
            <a:endParaRPr lang="en-US" dirty="0"/>
          </a:p>
        </p:txBody>
      </p:sp>
      <p:sp>
        <p:nvSpPr>
          <p:cNvPr id="4" name="Slide Number Placeholder 3"/>
          <p:cNvSpPr>
            <a:spLocks noGrp="1"/>
          </p:cNvSpPr>
          <p:nvPr>
            <p:ph type="sldNum" sz="quarter" idx="5"/>
          </p:nvPr>
        </p:nvSpPr>
        <p:spPr/>
        <p:txBody>
          <a:bodyPr/>
          <a:lstStyle/>
          <a:p>
            <a:fld id="{86693A0A-4ED5-5D44-9618-4529F1FB7FA3}" type="slidenum">
              <a:rPr lang="en-US" smtClean="0"/>
              <a:t>36</a:t>
            </a:fld>
            <a:endParaRPr lang="en-US"/>
          </a:p>
        </p:txBody>
      </p:sp>
    </p:spTree>
    <p:extLst>
      <p:ext uri="{BB962C8B-B14F-4D97-AF65-F5344CB8AC3E}">
        <p14:creationId xmlns:p14="http://schemas.microsoft.com/office/powerpoint/2010/main" val="329813027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mn-lt"/>
                <a:ea typeface="+mn-ea"/>
                <a:cs typeface="+mn-cs"/>
              </a:rPr>
              <a:t>Important note: Group 4 ("Probably not carcinogenic") was removed in 2019 preamble update,, so there are now only 4 categories, not 5</a:t>
            </a:r>
          </a:p>
          <a:p>
            <a:pPr lvl="0"/>
            <a:r>
              <a:rPr lang="en-US" sz="1200" kern="1200" dirty="0">
                <a:solidFill>
                  <a:schemeClr val="tx1"/>
                </a:solidFill>
                <a:effectLst/>
                <a:latin typeface="+mn-lt"/>
                <a:ea typeface="+mn-ea"/>
                <a:cs typeface="+mn-cs"/>
              </a:rPr>
              <a:t>Source: IARC About (accessed 2025): https://</a:t>
            </a:r>
            <a:r>
              <a:rPr lang="en-US" sz="1200" kern="1200" dirty="0" err="1">
                <a:solidFill>
                  <a:schemeClr val="tx1"/>
                </a:solidFill>
                <a:effectLst/>
                <a:latin typeface="+mn-lt"/>
                <a:ea typeface="+mn-ea"/>
                <a:cs typeface="+mn-cs"/>
              </a:rPr>
              <a:t>www.iarc.who.int</a:t>
            </a:r>
            <a:r>
              <a:rPr lang="en-US" sz="1200" kern="1200" dirty="0">
                <a:solidFill>
                  <a:schemeClr val="tx1"/>
                </a:solidFill>
                <a:effectLst/>
                <a:latin typeface="+mn-lt"/>
                <a:ea typeface="+mn-ea"/>
                <a:cs typeface="+mn-cs"/>
              </a:rPr>
              <a:t>/about-</a:t>
            </a:r>
            <a:r>
              <a:rPr lang="en-US" sz="1200" kern="1200" dirty="0" err="1">
                <a:solidFill>
                  <a:schemeClr val="tx1"/>
                </a:solidFill>
                <a:effectLst/>
                <a:latin typeface="+mn-lt"/>
                <a:ea typeface="+mn-ea"/>
                <a:cs typeface="+mn-cs"/>
              </a:rPr>
              <a:t>iarc</a:t>
            </a:r>
            <a:r>
              <a:rPr lang="en-US" sz="1200" kern="1200" dirty="0">
                <a:solidFill>
                  <a:schemeClr val="tx1"/>
                </a:solidFill>
                <a:effectLst/>
                <a:latin typeface="+mn-lt"/>
                <a:ea typeface="+mn-ea"/>
                <a:cs typeface="+mn-cs"/>
              </a:rPr>
              <a:t>/</a:t>
            </a:r>
          </a:p>
          <a:p>
            <a:endParaRPr lang="en-US" dirty="0"/>
          </a:p>
          <a:p>
            <a:endParaRPr lang="en-US" dirty="0"/>
          </a:p>
          <a:p>
            <a:r>
              <a:rPr lang="en-US" sz="1200" b="0" i="0" u="none" strike="noStrike" kern="1200" dirty="0">
                <a:solidFill>
                  <a:schemeClr val="tx1"/>
                </a:solidFill>
                <a:effectLst/>
                <a:latin typeface="+mn-lt"/>
                <a:ea typeface="+mn-ea"/>
                <a:cs typeface="+mn-cs"/>
              </a:rPr>
              <a:t>“</a:t>
            </a:r>
            <a:r>
              <a:rPr lang="en-US" sz="1200" b="1" i="0" u="none" strike="noStrike" kern="1200" dirty="0">
                <a:solidFill>
                  <a:schemeClr val="tx1"/>
                </a:solidFill>
                <a:effectLst/>
                <a:latin typeface="+mn-lt"/>
                <a:ea typeface="+mn-ea"/>
                <a:cs typeface="+mn-cs"/>
              </a:rPr>
              <a:t>Limited evidence </a:t>
            </a:r>
            <a:r>
              <a:rPr lang="en-US" sz="1200" b="0" i="0" u="none" strike="noStrike" kern="1200" dirty="0">
                <a:solidFill>
                  <a:schemeClr val="tx1"/>
                </a:solidFill>
                <a:effectLst/>
                <a:latin typeface="+mn-lt"/>
                <a:ea typeface="+mn-ea"/>
                <a:cs typeface="+mn-cs"/>
              </a:rPr>
              <a:t>of carcinogenicity: a positive association has been observed between exposure to the agent and cancer for which a causal interpretation is considered credible, but chance, bias or confounding could not be ruled out with reasonable confidence.” p. 24 (Preamble)</a:t>
            </a:r>
          </a:p>
          <a:p>
            <a:endParaRPr lang="en-US" sz="1200" b="0" i="0" u="none" strike="noStrike"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rPr>
              <a:t>“The consistency of the epidemiological findings regarding childhood </a:t>
            </a:r>
            <a:r>
              <a:rPr lang="en-US" sz="1200" b="0" i="0" u="none" strike="noStrike" kern="1200" dirty="0" err="1">
                <a:solidFill>
                  <a:schemeClr val="tx1"/>
                </a:solidFill>
                <a:effectLst/>
                <a:latin typeface="+mn-lt"/>
                <a:ea typeface="+mn-ea"/>
                <a:cs typeface="+mn-cs"/>
              </a:rPr>
              <a:t>leukaemia</a:t>
            </a:r>
            <a:r>
              <a:rPr lang="en-US" sz="1200" b="0" i="0" u="none" strike="noStrike" kern="1200" dirty="0">
                <a:solidFill>
                  <a:schemeClr val="tx1"/>
                </a:solidFill>
                <a:effectLst/>
                <a:latin typeface="+mn-lt"/>
                <a:ea typeface="+mn-ea"/>
                <a:cs typeface="+mn-cs"/>
              </a:rPr>
              <a:t> and exposure to magnetic fields has been strengthened by two recent pooled analyses.” p.338</a:t>
            </a:r>
          </a:p>
          <a:p>
            <a:endParaRPr lang="en-US" sz="1200" b="0" i="0" u="none" strike="noStrike" kern="1200" dirty="0">
              <a:solidFill>
                <a:schemeClr val="tx1"/>
              </a:solidFill>
              <a:effectLst/>
              <a:latin typeface="+mn-lt"/>
              <a:ea typeface="+mn-ea"/>
              <a:cs typeface="+mn-cs"/>
            </a:endParaRPr>
          </a:p>
          <a:p>
            <a:endParaRPr lang="en-US" sz="1200" b="0" i="0" u="none" strike="noStrik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u="none" strike="noStrike" kern="1200" dirty="0">
                <a:solidFill>
                  <a:schemeClr val="tx1"/>
                </a:solidFill>
                <a:effectLst/>
                <a:latin typeface="+mn-lt"/>
                <a:ea typeface="+mn-ea"/>
                <a:cs typeface="+mn-cs"/>
              </a:rPr>
              <a:t>1</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1" u="none" strike="noStrike" kern="1200" dirty="0">
                <a:solidFill>
                  <a:schemeClr val="tx1"/>
                </a:solidFill>
                <a:effectLst/>
                <a:latin typeface="+mn-lt"/>
                <a:ea typeface="+mn-ea"/>
                <a:cs typeface="+mn-cs"/>
              </a:rPr>
              <a:t>Carcinogenic to </a:t>
            </a:r>
            <a:r>
              <a:rPr lang="en-US" sz="1200" b="0" i="1" u="none" strike="noStrike" kern="1200" dirty="0" err="1">
                <a:solidFill>
                  <a:schemeClr val="tx1"/>
                </a:solidFill>
                <a:effectLst/>
                <a:latin typeface="+mn-lt"/>
                <a:ea typeface="+mn-ea"/>
                <a:cs typeface="+mn-cs"/>
              </a:rPr>
              <a:t>humans</a:t>
            </a:r>
            <a:r>
              <a:rPr lang="en-US" sz="1200" b="0" i="0" u="none" strike="noStrike" kern="1200" dirty="0" err="1">
                <a:solidFill>
                  <a:schemeClr val="tx1"/>
                </a:solidFill>
                <a:effectLst/>
                <a:latin typeface="+mn-lt"/>
                <a:ea typeface="+mn-ea"/>
                <a:cs typeface="+mn-cs"/>
              </a:rPr>
              <a:t>There</a:t>
            </a:r>
            <a:r>
              <a:rPr lang="en-US" sz="1200" b="0" i="0" u="none" strike="noStrike" kern="1200" dirty="0">
                <a:solidFill>
                  <a:schemeClr val="tx1"/>
                </a:solidFill>
                <a:effectLst/>
                <a:latin typeface="+mn-lt"/>
                <a:ea typeface="+mn-ea"/>
                <a:cs typeface="+mn-cs"/>
              </a:rPr>
              <a:t> is </a:t>
            </a:r>
            <a:r>
              <a:rPr lang="en-US" sz="1200" b="1" i="0" u="none" strike="noStrike" kern="1200" dirty="0">
                <a:solidFill>
                  <a:schemeClr val="tx1"/>
                </a:solidFill>
                <a:effectLst/>
                <a:latin typeface="+mn-lt"/>
                <a:ea typeface="+mn-ea"/>
                <a:cs typeface="+mn-cs"/>
              </a:rPr>
              <a:t>sufficient evidence</a:t>
            </a:r>
            <a:r>
              <a:rPr lang="en-US" sz="1200" b="0" i="0" u="none" strike="noStrike" kern="1200" dirty="0">
                <a:solidFill>
                  <a:schemeClr val="tx1"/>
                </a:solidFill>
                <a:effectLst/>
                <a:latin typeface="+mn-lt"/>
                <a:ea typeface="+mn-ea"/>
                <a:cs typeface="+mn-cs"/>
              </a:rPr>
              <a:t> that the agent causes cancer in </a:t>
            </a:r>
            <a:r>
              <a:rPr lang="en-US" sz="1200" b="0" i="0" u="none" strike="noStrike" kern="1200" dirty="0" err="1">
                <a:solidFill>
                  <a:schemeClr val="tx1"/>
                </a:solidFill>
                <a:effectLst/>
                <a:latin typeface="+mn-lt"/>
                <a:ea typeface="+mn-ea"/>
                <a:cs typeface="+mn-cs"/>
              </a:rPr>
              <a:t>humans.Tobacco</a:t>
            </a:r>
            <a:r>
              <a:rPr lang="en-US" sz="1200" b="0" i="0" u="none" strike="noStrike" kern="1200" dirty="0">
                <a:solidFill>
                  <a:schemeClr val="tx1"/>
                </a:solidFill>
                <a:effectLst/>
                <a:latin typeface="+mn-lt"/>
                <a:ea typeface="+mn-ea"/>
                <a:cs typeface="+mn-cs"/>
              </a:rPr>
              <a:t> smoking, asbestos, ionizing radiation, processed meats.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u="none" strike="noStrike" kern="1200" dirty="0">
                <a:solidFill>
                  <a:schemeClr val="tx1"/>
                </a:solidFill>
                <a:effectLst/>
                <a:latin typeface="+mn-lt"/>
                <a:ea typeface="+mn-ea"/>
                <a:cs typeface="+mn-cs"/>
              </a:rPr>
              <a:t>Group 2A</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1" u="none" strike="noStrike" kern="1200" dirty="0">
                <a:solidFill>
                  <a:schemeClr val="tx1"/>
                </a:solidFill>
                <a:effectLst/>
                <a:latin typeface="+mn-lt"/>
                <a:ea typeface="+mn-ea"/>
                <a:cs typeface="+mn-cs"/>
              </a:rPr>
              <a:t>Probably carcinogenic to </a:t>
            </a:r>
            <a:r>
              <a:rPr lang="en-US" sz="1200" b="0" i="1" u="none" strike="noStrike" kern="1200" dirty="0" err="1">
                <a:solidFill>
                  <a:schemeClr val="tx1"/>
                </a:solidFill>
                <a:effectLst/>
                <a:latin typeface="+mn-lt"/>
                <a:ea typeface="+mn-ea"/>
                <a:cs typeface="+mn-cs"/>
              </a:rPr>
              <a:t>humans</a:t>
            </a:r>
            <a:r>
              <a:rPr lang="en-US" sz="1200" b="0" i="0" u="none" strike="noStrike" kern="1200" dirty="0" err="1">
                <a:solidFill>
                  <a:schemeClr val="tx1"/>
                </a:solidFill>
                <a:effectLst/>
                <a:latin typeface="+mn-lt"/>
                <a:ea typeface="+mn-ea"/>
                <a:cs typeface="+mn-cs"/>
              </a:rPr>
              <a:t>There</a:t>
            </a:r>
            <a:r>
              <a:rPr lang="en-US" sz="1200" b="0" i="0" u="none" strike="noStrike" kern="1200" dirty="0">
                <a:solidFill>
                  <a:schemeClr val="tx1"/>
                </a:solidFill>
                <a:effectLst/>
                <a:latin typeface="+mn-lt"/>
                <a:ea typeface="+mn-ea"/>
                <a:cs typeface="+mn-cs"/>
              </a:rPr>
              <a:t> is </a:t>
            </a:r>
            <a:r>
              <a:rPr lang="en-US" sz="1200" b="1" i="0" u="none" strike="noStrike" kern="1200" dirty="0">
                <a:solidFill>
                  <a:schemeClr val="tx1"/>
                </a:solidFill>
                <a:effectLst/>
                <a:latin typeface="+mn-lt"/>
                <a:ea typeface="+mn-ea"/>
                <a:cs typeface="+mn-cs"/>
              </a:rPr>
              <a:t>limited evidence in humans</a:t>
            </a:r>
            <a:r>
              <a:rPr lang="en-US" sz="1200" b="0" i="0" u="none" strike="noStrike" kern="1200" dirty="0">
                <a:solidFill>
                  <a:schemeClr val="tx1"/>
                </a:solidFill>
                <a:effectLst/>
                <a:latin typeface="+mn-lt"/>
                <a:ea typeface="+mn-ea"/>
                <a:cs typeface="+mn-cs"/>
              </a:rPr>
              <a:t> and </a:t>
            </a:r>
            <a:r>
              <a:rPr lang="en-US" sz="1200" b="1" i="0" u="none" strike="noStrike" kern="1200" dirty="0">
                <a:solidFill>
                  <a:schemeClr val="tx1"/>
                </a:solidFill>
                <a:effectLst/>
                <a:latin typeface="+mn-lt"/>
                <a:ea typeface="+mn-ea"/>
                <a:cs typeface="+mn-cs"/>
              </a:rPr>
              <a:t>sufficient evidence in animals</a:t>
            </a:r>
            <a:r>
              <a:rPr lang="en-US" sz="1200" b="0" i="0" u="none" strike="noStrike" kern="1200" dirty="0">
                <a:solidFill>
                  <a:schemeClr val="tx1"/>
                </a:solidFill>
                <a:effectLst/>
                <a:latin typeface="+mn-lt"/>
                <a:ea typeface="+mn-ea"/>
                <a:cs typeface="+mn-cs"/>
              </a:rPr>
              <a:t>, or strong mechanistic evidence.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u="none" strike="noStrike" kern="1200" dirty="0">
                <a:solidFill>
                  <a:schemeClr val="tx1"/>
                </a:solidFill>
                <a:effectLst/>
                <a:latin typeface="+mn-lt"/>
                <a:ea typeface="+mn-ea"/>
                <a:cs typeface="+mn-cs"/>
              </a:rPr>
              <a:t>Group 2B</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1" u="none" strike="noStrike" kern="1200" dirty="0">
                <a:solidFill>
                  <a:schemeClr val="tx1"/>
                </a:solidFill>
                <a:effectLst/>
                <a:latin typeface="+mn-lt"/>
                <a:ea typeface="+mn-ea"/>
                <a:cs typeface="+mn-cs"/>
              </a:rPr>
              <a:t>Possibly carcinogenic to </a:t>
            </a:r>
            <a:r>
              <a:rPr lang="en-US" sz="1200" b="0" i="1" u="none" strike="noStrike" kern="1200" dirty="0" err="1">
                <a:solidFill>
                  <a:schemeClr val="tx1"/>
                </a:solidFill>
                <a:effectLst/>
                <a:latin typeface="+mn-lt"/>
                <a:ea typeface="+mn-ea"/>
                <a:cs typeface="+mn-cs"/>
              </a:rPr>
              <a:t>humans</a:t>
            </a:r>
            <a:r>
              <a:rPr lang="en-US" sz="1200" b="0" i="0" u="none" strike="noStrike" kern="1200" dirty="0" err="1">
                <a:solidFill>
                  <a:schemeClr val="tx1"/>
                </a:solidFill>
                <a:effectLst/>
                <a:latin typeface="+mn-lt"/>
                <a:ea typeface="+mn-ea"/>
                <a:cs typeface="+mn-cs"/>
              </a:rPr>
              <a:t>There</a:t>
            </a:r>
            <a:r>
              <a:rPr lang="en-US" sz="1200" b="0" i="0" u="none" strike="noStrike" kern="1200" dirty="0">
                <a:solidFill>
                  <a:schemeClr val="tx1"/>
                </a:solidFill>
                <a:effectLst/>
                <a:latin typeface="+mn-lt"/>
                <a:ea typeface="+mn-ea"/>
                <a:cs typeface="+mn-cs"/>
              </a:rPr>
              <a:t> is </a:t>
            </a:r>
            <a:r>
              <a:rPr lang="en-US" sz="1200" b="1" i="0" u="none" strike="noStrike" kern="1200" dirty="0">
                <a:solidFill>
                  <a:schemeClr val="tx1"/>
                </a:solidFill>
                <a:effectLst/>
                <a:latin typeface="+mn-lt"/>
                <a:ea typeface="+mn-ea"/>
                <a:cs typeface="+mn-cs"/>
              </a:rPr>
              <a:t>limited evidence in humans</a:t>
            </a:r>
            <a:r>
              <a:rPr lang="en-US" sz="1200" b="0" i="0" u="none" strike="noStrike" kern="1200" dirty="0">
                <a:solidFill>
                  <a:schemeClr val="tx1"/>
                </a:solidFill>
                <a:effectLst/>
                <a:latin typeface="+mn-lt"/>
                <a:ea typeface="+mn-ea"/>
                <a:cs typeface="+mn-cs"/>
              </a:rPr>
              <a:t> and </a:t>
            </a:r>
            <a:r>
              <a:rPr lang="en-US" sz="1200" b="1" i="0" u="none" strike="noStrike" kern="1200" dirty="0">
                <a:solidFill>
                  <a:schemeClr val="tx1"/>
                </a:solidFill>
                <a:effectLst/>
                <a:latin typeface="+mn-lt"/>
                <a:ea typeface="+mn-ea"/>
                <a:cs typeface="+mn-cs"/>
              </a:rPr>
              <a:t>less than sufficient evidence in animals</a:t>
            </a:r>
            <a:r>
              <a:rPr lang="en-US" sz="1200" b="0" i="0" u="none" strike="noStrike" kern="1200" dirty="0">
                <a:solidFill>
                  <a:schemeClr val="tx1"/>
                </a:solidFill>
                <a:effectLst/>
                <a:latin typeface="+mn-lt"/>
                <a:ea typeface="+mn-ea"/>
                <a:cs typeface="+mn-cs"/>
              </a:rPr>
              <a:t>, or other suggestive data.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rPr>
              <a:t>pickled vegetables (traditional Asian)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u="none" strike="noStrike" kern="1200" dirty="0">
                <a:solidFill>
                  <a:schemeClr val="tx1"/>
                </a:solidFill>
                <a:effectLst/>
                <a:latin typeface="+mn-lt"/>
                <a:ea typeface="+mn-ea"/>
                <a:cs typeface="+mn-cs"/>
              </a:rPr>
              <a:t>Group 3</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1" u="none" strike="noStrike" kern="1200" dirty="0">
                <a:solidFill>
                  <a:schemeClr val="tx1"/>
                </a:solidFill>
                <a:effectLst/>
                <a:latin typeface="+mn-lt"/>
                <a:ea typeface="+mn-ea"/>
                <a:cs typeface="+mn-cs"/>
              </a:rPr>
              <a:t>Not classifiable as to its carcinogenicity to </a:t>
            </a:r>
            <a:r>
              <a:rPr lang="en-US" sz="1200" b="0" i="1" u="none" strike="noStrike" kern="1200" dirty="0" err="1">
                <a:solidFill>
                  <a:schemeClr val="tx1"/>
                </a:solidFill>
                <a:effectLst/>
                <a:latin typeface="+mn-lt"/>
                <a:ea typeface="+mn-ea"/>
                <a:cs typeface="+mn-cs"/>
              </a:rPr>
              <a:t>humans</a:t>
            </a:r>
            <a:r>
              <a:rPr lang="en-US" sz="1200" b="0" i="0" u="none" strike="noStrike" kern="1200" dirty="0" err="1">
                <a:solidFill>
                  <a:schemeClr val="tx1"/>
                </a:solidFill>
                <a:effectLst/>
                <a:latin typeface="+mn-lt"/>
                <a:ea typeface="+mn-ea"/>
                <a:cs typeface="+mn-cs"/>
              </a:rPr>
              <a:t>The</a:t>
            </a:r>
            <a:r>
              <a:rPr lang="en-US" sz="1200" b="0" i="0" u="none" strike="noStrike" kern="1200" dirty="0">
                <a:solidFill>
                  <a:schemeClr val="tx1"/>
                </a:solidFill>
                <a:effectLst/>
                <a:latin typeface="+mn-lt"/>
                <a:ea typeface="+mn-ea"/>
                <a:cs typeface="+mn-cs"/>
              </a:rPr>
              <a:t> evidence in humans and animals is </a:t>
            </a:r>
            <a:r>
              <a:rPr lang="en-US" sz="1200" b="1" i="0" u="none" strike="noStrike" kern="1200" dirty="0">
                <a:solidFill>
                  <a:schemeClr val="tx1"/>
                </a:solidFill>
                <a:effectLst/>
                <a:latin typeface="+mn-lt"/>
                <a:ea typeface="+mn-ea"/>
                <a:cs typeface="+mn-cs"/>
              </a:rPr>
              <a:t>inadequate</a:t>
            </a:r>
            <a:r>
              <a:rPr lang="en-US" sz="1200" b="0" i="0" u="none" strike="noStrike" kern="1200" dirty="0">
                <a:solidFill>
                  <a:schemeClr val="tx1"/>
                </a:solidFill>
                <a:effectLst/>
                <a:latin typeface="+mn-lt"/>
                <a:ea typeface="+mn-ea"/>
                <a:cs typeface="+mn-cs"/>
              </a:rPr>
              <a:t> or inconsistent. This does </a:t>
            </a:r>
            <a:r>
              <a:rPr lang="en-US" sz="1200" b="1" i="0" u="none" strike="noStrike" kern="1200" dirty="0">
                <a:solidFill>
                  <a:schemeClr val="tx1"/>
                </a:solidFill>
                <a:effectLst/>
                <a:latin typeface="+mn-lt"/>
                <a:ea typeface="+mn-ea"/>
                <a:cs typeface="+mn-cs"/>
              </a:rPr>
              <a:t>not</a:t>
            </a:r>
            <a:r>
              <a:rPr lang="en-US" sz="1200" b="0" i="0" u="none" strike="noStrike" kern="1200" dirty="0">
                <a:solidFill>
                  <a:schemeClr val="tx1"/>
                </a:solidFill>
                <a:effectLst/>
                <a:latin typeface="+mn-lt"/>
                <a:ea typeface="+mn-ea"/>
                <a:cs typeface="+mn-cs"/>
              </a:rPr>
              <a:t> mean “</a:t>
            </a:r>
            <a:r>
              <a:rPr lang="en-US" sz="1200" b="0" i="0" u="none" strike="noStrike" kern="1200" dirty="0" err="1">
                <a:solidFill>
                  <a:schemeClr val="tx1"/>
                </a:solidFill>
                <a:effectLst/>
                <a:latin typeface="+mn-lt"/>
                <a:ea typeface="+mn-ea"/>
                <a:cs typeface="+mn-cs"/>
              </a:rPr>
              <a:t>safe.”Caffeine</a:t>
            </a:r>
            <a:r>
              <a:rPr lang="en-US" sz="1200" b="0" i="0" u="none" strike="noStrike" kern="1200" dirty="0">
                <a:solidFill>
                  <a:schemeClr val="tx1"/>
                </a:solidFill>
                <a:effectLst/>
                <a:latin typeface="+mn-lt"/>
                <a:ea typeface="+mn-ea"/>
                <a:cs typeface="+mn-cs"/>
              </a:rPr>
              <a:t>, tea, static magnetic fields, coffee </a:t>
            </a:r>
            <a:r>
              <a:rPr lang="en-US" sz="1200" b="0" i="1" u="none" strike="noStrike" kern="1200" dirty="0">
                <a:solidFill>
                  <a:schemeClr val="tx1"/>
                </a:solidFill>
                <a:effectLst/>
                <a:latin typeface="+mn-lt"/>
                <a:ea typeface="+mn-ea"/>
                <a:cs typeface="+mn-cs"/>
              </a:rPr>
              <a:t>(since 2016)</a:t>
            </a:r>
            <a:r>
              <a:rPr lang="en-US" sz="1200" b="0" i="0" u="none" strike="noStrike" kern="1200" dirty="0">
                <a:solidFill>
                  <a:schemeClr val="tx1"/>
                </a:solidFill>
                <a:effectLst/>
                <a:latin typeface="+mn-lt"/>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u="none" strike="noStrike" kern="1200" dirty="0">
                <a:solidFill>
                  <a:schemeClr val="tx1"/>
                </a:solidFill>
                <a:effectLst/>
                <a:latin typeface="+mn-lt"/>
                <a:ea typeface="+mn-ea"/>
                <a:cs typeface="+mn-cs"/>
              </a:rPr>
              <a:t>Group 4</a:t>
            </a:r>
            <a:r>
              <a:rPr lang="en-US" sz="1200" b="0" i="1" u="none" strike="noStrike" kern="1200" dirty="0">
                <a:solidFill>
                  <a:schemeClr val="tx1"/>
                </a:solidFill>
                <a:effectLst/>
                <a:latin typeface="+mn-lt"/>
                <a:ea typeface="+mn-ea"/>
                <a:cs typeface="+mn-cs"/>
              </a:rPr>
              <a:t>(obsolete)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1" u="none" strike="noStrike" kern="1200" dirty="0">
                <a:solidFill>
                  <a:schemeClr val="tx1"/>
                </a:solidFill>
                <a:effectLst/>
                <a:latin typeface="+mn-lt"/>
                <a:ea typeface="+mn-ea"/>
                <a:cs typeface="+mn-cs"/>
              </a:rPr>
              <a:t>Probably not carcinogenic to </a:t>
            </a:r>
            <a:r>
              <a:rPr lang="en-US" sz="1200" b="0" i="1" u="none" strike="noStrike" kern="1200" dirty="0" err="1">
                <a:solidFill>
                  <a:schemeClr val="tx1"/>
                </a:solidFill>
                <a:effectLst/>
                <a:latin typeface="+mn-lt"/>
                <a:ea typeface="+mn-ea"/>
                <a:cs typeface="+mn-cs"/>
              </a:rPr>
              <a:t>humans</a:t>
            </a:r>
            <a:r>
              <a:rPr lang="en-US" sz="1200" b="0" i="0" u="none" strike="noStrike" kern="1200" dirty="0" err="1">
                <a:solidFill>
                  <a:schemeClr val="tx1"/>
                </a:solidFill>
                <a:effectLst/>
                <a:latin typeface="+mn-lt"/>
                <a:ea typeface="+mn-ea"/>
                <a:cs typeface="+mn-cs"/>
              </a:rPr>
              <a:t>Used</a:t>
            </a:r>
            <a:r>
              <a:rPr lang="en-US" sz="1200" b="0" i="0" u="none" strike="noStrike" kern="1200" dirty="0">
                <a:solidFill>
                  <a:schemeClr val="tx1"/>
                </a:solidFill>
                <a:effectLst/>
                <a:latin typeface="+mn-lt"/>
                <a:ea typeface="+mn-ea"/>
                <a:cs typeface="+mn-cs"/>
              </a:rPr>
              <a:t> when there is strong evidence for lack of carcinogenicity in both humans and animals. </a:t>
            </a:r>
            <a:endParaRPr lang="en-US" dirty="0"/>
          </a:p>
        </p:txBody>
      </p:sp>
      <p:sp>
        <p:nvSpPr>
          <p:cNvPr id="4" name="Slide Number Placeholder 3"/>
          <p:cNvSpPr>
            <a:spLocks noGrp="1"/>
          </p:cNvSpPr>
          <p:nvPr>
            <p:ph type="sldNum" sz="quarter" idx="5"/>
          </p:nvPr>
        </p:nvSpPr>
        <p:spPr/>
        <p:txBody>
          <a:bodyPr/>
          <a:lstStyle/>
          <a:p>
            <a:fld id="{A1B08C18-F980-1546-AA8A-8BF7C5CEEF2F}" type="slidenum">
              <a:rPr lang="en-US" smtClean="0"/>
              <a:t>38</a:t>
            </a:fld>
            <a:endParaRPr lang="en-US"/>
          </a:p>
        </p:txBody>
      </p:sp>
    </p:spTree>
    <p:extLst>
      <p:ext uri="{BB962C8B-B14F-4D97-AF65-F5344CB8AC3E}">
        <p14:creationId xmlns:p14="http://schemas.microsoft.com/office/powerpoint/2010/main" val="97632167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19EAAB-1542-25A5-90BB-D10B4FC7A01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8334EF8-CAF2-1B29-108C-528AD5B88A5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AAD1504-88A1-8023-A0D9-0B86F75E47BF}"/>
              </a:ext>
            </a:extLst>
          </p:cNvPr>
          <p:cNvSpPr>
            <a:spLocks noGrp="1"/>
          </p:cNvSpPr>
          <p:nvPr>
            <p:ph type="body" idx="1"/>
          </p:nvPr>
        </p:nvSpPr>
        <p:spPr/>
        <p:txBody>
          <a:bodyPr/>
          <a:lstStyle/>
          <a:p>
            <a:pPr lvl="0"/>
            <a:r>
              <a:rPr lang="en-US" sz="1200" kern="1200" dirty="0">
                <a:solidFill>
                  <a:schemeClr val="tx1"/>
                </a:solidFill>
                <a:effectLst/>
                <a:latin typeface="+mn-lt"/>
                <a:ea typeface="+mn-ea"/>
                <a:cs typeface="+mn-cs"/>
              </a:rPr>
              <a:t>Classification basis: Group 2B classification driven by epidemiologic association with childhood </a:t>
            </a:r>
            <a:r>
              <a:rPr lang="en-US" sz="1200" kern="1200" dirty="0" err="1">
                <a:solidFill>
                  <a:schemeClr val="tx1"/>
                </a:solidFill>
                <a:effectLst/>
                <a:latin typeface="+mn-lt"/>
                <a:ea typeface="+mn-ea"/>
                <a:cs typeface="+mn-cs"/>
              </a:rPr>
              <a:t>leukaemia</a:t>
            </a:r>
            <a:r>
              <a:rPr lang="en-US" sz="1200" kern="1200" dirty="0">
                <a:solidFill>
                  <a:schemeClr val="tx1"/>
                </a:solidFill>
                <a:effectLst/>
                <a:latin typeface="+mn-lt"/>
                <a:ea typeface="+mn-ea"/>
                <a:cs typeface="+mn-cs"/>
              </a:rPr>
              <a:t>, not established causation</a:t>
            </a:r>
          </a:p>
          <a:p>
            <a:pPr lvl="0"/>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Supporting evidence: Based on pooled analyses:</a:t>
            </a:r>
          </a:p>
          <a:p>
            <a:pPr lvl="1"/>
            <a:r>
              <a:rPr lang="en-US" sz="1200" kern="1200" dirty="0">
                <a:solidFill>
                  <a:schemeClr val="tx1"/>
                </a:solidFill>
                <a:effectLst/>
                <a:latin typeface="+mn-lt"/>
                <a:ea typeface="+mn-ea"/>
                <a:cs typeface="+mn-cs"/>
              </a:rPr>
              <a:t>Ahlbom et al. (2000): twofold increased risk (OR 2.00) at exposures ≥0.4 µT (≥4 </a:t>
            </a:r>
            <a:r>
              <a:rPr lang="en-US" sz="1200" kern="1200" dirty="0" err="1">
                <a:solidFill>
                  <a:schemeClr val="tx1"/>
                </a:solidFill>
                <a:effectLst/>
                <a:latin typeface="+mn-lt"/>
                <a:ea typeface="+mn-ea"/>
                <a:cs typeface="+mn-cs"/>
              </a:rPr>
              <a:t>mG</a:t>
            </a:r>
            <a:r>
              <a:rPr lang="en-US" sz="1200" kern="1200" dirty="0">
                <a:solidFill>
                  <a:schemeClr val="tx1"/>
                </a:solidFill>
                <a:effectLst/>
                <a:latin typeface="+mn-lt"/>
                <a:ea typeface="+mn-ea"/>
                <a:cs typeface="+mn-cs"/>
              </a:rPr>
              <a:t>)</a:t>
            </a:r>
          </a:p>
          <a:p>
            <a:pPr lvl="1"/>
            <a:r>
              <a:rPr lang="en-US" sz="1200" kern="1200" dirty="0">
                <a:solidFill>
                  <a:schemeClr val="tx1"/>
                </a:solidFill>
                <a:effectLst/>
                <a:latin typeface="+mn-lt"/>
                <a:ea typeface="+mn-ea"/>
                <a:cs typeface="+mn-cs"/>
              </a:rPr>
              <a:t>Greenland et al. (2000): OR 1.7 at exposures ≥0.3 µT (≥3 </a:t>
            </a:r>
            <a:r>
              <a:rPr lang="en-US" sz="1200" kern="1200" dirty="0" err="1">
                <a:solidFill>
                  <a:schemeClr val="tx1"/>
                </a:solidFill>
                <a:effectLst/>
                <a:latin typeface="+mn-lt"/>
                <a:ea typeface="+mn-ea"/>
                <a:cs typeface="+mn-cs"/>
              </a:rPr>
              <a:t>mG</a:t>
            </a:r>
            <a:r>
              <a:rPr lang="en-US" sz="1200" kern="1200" dirty="0">
                <a:solidFill>
                  <a:schemeClr val="tx1"/>
                </a:solidFill>
                <a:effectLst/>
                <a:latin typeface="+mn-lt"/>
                <a:ea typeface="+mn-ea"/>
                <a:cs typeface="+mn-cs"/>
              </a:rPr>
              <a:t>)</a:t>
            </a:r>
          </a:p>
          <a:p>
            <a:pPr lvl="1"/>
            <a:r>
              <a:rPr lang="en-US" sz="1200" kern="1200" dirty="0">
                <a:solidFill>
                  <a:schemeClr val="tx1"/>
                </a:solidFill>
                <a:effectLst/>
                <a:latin typeface="+mn-lt"/>
                <a:ea typeface="+mn-ea"/>
                <a:cs typeface="+mn-cs"/>
              </a:rPr>
              <a:t>Both studies cited in IARC Vol. 80, p. 338</a:t>
            </a:r>
          </a:p>
          <a:p>
            <a:pPr lvl="1"/>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Current status: 2024 IARC Advisory Group did not recommend re-evaluation through 2029, stating "Existing evidence does not appear to support a change in classification”</a:t>
            </a:r>
          </a:p>
          <a:p>
            <a:pPr lvl="0"/>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Sources:</a:t>
            </a:r>
          </a:p>
          <a:p>
            <a:pPr lvl="1"/>
            <a:r>
              <a:rPr lang="en-US" sz="1200" kern="1200" dirty="0">
                <a:solidFill>
                  <a:schemeClr val="tx1"/>
                </a:solidFill>
                <a:effectLst/>
                <a:latin typeface="+mn-lt"/>
                <a:ea typeface="+mn-ea"/>
                <a:cs typeface="+mn-cs"/>
              </a:rPr>
              <a:t>2002 </a:t>
            </a:r>
          </a:p>
          <a:p>
            <a:pPr lvl="1"/>
            <a:r>
              <a:rPr lang="en-US" sz="1200" kern="1200" dirty="0">
                <a:solidFill>
                  <a:schemeClr val="tx1"/>
                </a:solidFill>
                <a:effectLst/>
                <a:latin typeface="+mn-lt"/>
                <a:ea typeface="+mn-ea"/>
                <a:cs typeface="+mn-cs"/>
              </a:rPr>
              <a:t>IARC Monograph Vol. 80 p. 338 </a:t>
            </a:r>
            <a:r>
              <a:rPr lang="en-US" sz="1200" u="sng" kern="1200" dirty="0">
                <a:solidFill>
                  <a:schemeClr val="tx1"/>
                </a:solidFill>
                <a:effectLst/>
                <a:latin typeface="+mn-lt"/>
                <a:ea typeface="+mn-ea"/>
                <a:cs typeface="+mn-cs"/>
                <a:hlinkClick r:id="rId3"/>
              </a:rPr>
              <a:t>https://www.ncbi.nlm.nih.gov/books/NBK390729/</a:t>
            </a:r>
            <a:r>
              <a:rPr lang="en-US" sz="1200" kern="1200" dirty="0">
                <a:solidFill>
                  <a:schemeClr val="tx1"/>
                </a:solidFill>
                <a:effectLst/>
                <a:latin typeface="+mn-lt"/>
                <a:ea typeface="+mn-ea"/>
                <a:cs typeface="+mn-cs"/>
              </a:rPr>
              <a:t> </a:t>
            </a:r>
          </a:p>
          <a:p>
            <a:pPr lvl="1"/>
            <a:endParaRPr lang="en-US" sz="1200" kern="1200" dirty="0">
              <a:solidFill>
                <a:schemeClr val="tx1"/>
              </a:solidFill>
              <a:effectLst/>
              <a:latin typeface="+mn-lt"/>
              <a:ea typeface="+mn-ea"/>
              <a:cs typeface="+mn-cs"/>
            </a:endParaRPr>
          </a:p>
          <a:p>
            <a:pPr lvl="1"/>
            <a:r>
              <a:rPr lang="en-US" sz="1200" kern="1200" dirty="0">
                <a:solidFill>
                  <a:schemeClr val="tx1"/>
                </a:solidFill>
                <a:effectLst/>
                <a:latin typeface="+mn-lt"/>
                <a:ea typeface="+mn-ea"/>
                <a:cs typeface="+mn-cs"/>
              </a:rPr>
              <a:t>2024 </a:t>
            </a:r>
          </a:p>
          <a:p>
            <a:pPr lvl="1"/>
            <a:r>
              <a:rPr lang="en-US" sz="1200" kern="1200" dirty="0">
                <a:solidFill>
                  <a:schemeClr val="tx1"/>
                </a:solidFill>
                <a:effectLst/>
                <a:latin typeface="+mn-lt"/>
                <a:ea typeface="+mn-ea"/>
                <a:cs typeface="+mn-cs"/>
              </a:rPr>
              <a:t>IARC Advisory Group Report (2024): </a:t>
            </a:r>
            <a:r>
              <a:rPr lang="en-US" sz="1200" u="sng" kern="1200" dirty="0">
                <a:solidFill>
                  <a:schemeClr val="tx1"/>
                </a:solidFill>
                <a:effectLst/>
                <a:latin typeface="+mn-lt"/>
                <a:ea typeface="+mn-ea"/>
                <a:cs typeface="+mn-cs"/>
                <a:hlinkClick r:id="rId4"/>
              </a:rPr>
              <a:t>https://monographs.iarc.who.int/wp-content/uploads/2024/11/AGP_Report_2025-2029.pdf</a:t>
            </a:r>
            <a:endParaRPr lang="en-US" sz="1200" kern="1200" dirty="0">
              <a:solidFill>
                <a:schemeClr val="tx1"/>
              </a:solidFill>
              <a:effectLst/>
              <a:latin typeface="+mn-lt"/>
              <a:ea typeface="+mn-ea"/>
              <a:cs typeface="+mn-cs"/>
            </a:endParaRPr>
          </a:p>
          <a:p>
            <a:pPr lvl="2"/>
            <a:r>
              <a:rPr lang="en-US" sz="1200" kern="1200" dirty="0">
                <a:solidFill>
                  <a:schemeClr val="tx1"/>
                </a:solidFill>
                <a:effectLst/>
                <a:latin typeface="+mn-lt"/>
                <a:ea typeface="+mn-ea"/>
                <a:cs typeface="+mn-cs"/>
              </a:rPr>
              <a:t>“Existing evidence does not appear to support a change in classification” (p.7)</a:t>
            </a:r>
          </a:p>
          <a:p>
            <a:pPr lvl="2"/>
            <a:r>
              <a:rPr lang="en-US" sz="1200" b="1" kern="1200" dirty="0">
                <a:solidFill>
                  <a:schemeClr val="tx1"/>
                </a:solidFill>
                <a:effectLst/>
                <a:latin typeface="+mn-lt"/>
                <a:ea typeface="+mn-ea"/>
                <a:cs typeface="+mn-cs"/>
              </a:rPr>
              <a:t>Summary:</a:t>
            </a:r>
            <a:endParaRPr lang="en-US" sz="1200" kern="1200" dirty="0">
              <a:solidFill>
                <a:schemeClr val="tx1"/>
              </a:solidFill>
              <a:effectLst/>
              <a:latin typeface="+mn-lt"/>
              <a:ea typeface="+mn-ea"/>
              <a:cs typeface="+mn-cs"/>
            </a:endParaRPr>
          </a:p>
          <a:p>
            <a:pPr lvl="2"/>
            <a:r>
              <a:rPr lang="en-US" sz="1200" kern="1200" dirty="0">
                <a:solidFill>
                  <a:schemeClr val="tx1"/>
                </a:solidFill>
                <a:effectLst/>
                <a:latin typeface="+mn-lt"/>
                <a:ea typeface="+mn-ea"/>
                <a:cs typeface="+mn-cs"/>
              </a:rPr>
              <a:t>“There are only a few new scientific papers since the publication of </a:t>
            </a:r>
            <a:r>
              <a:rPr lang="en-US" sz="1200" i="1" kern="1200" dirty="0">
                <a:solidFill>
                  <a:schemeClr val="tx1"/>
                </a:solidFill>
                <a:effectLst/>
                <a:latin typeface="+mn-lt"/>
                <a:ea typeface="+mn-ea"/>
                <a:cs typeface="+mn-cs"/>
              </a:rPr>
              <a:t>IARC Monographs</a:t>
            </a:r>
            <a:r>
              <a:rPr lang="en-US" sz="1200" kern="1200" dirty="0">
                <a:solidFill>
                  <a:schemeClr val="tx1"/>
                </a:solidFill>
                <a:effectLst/>
                <a:latin typeface="+mn-lt"/>
                <a:ea typeface="+mn-ea"/>
                <a:cs typeface="+mn-cs"/>
              </a:rPr>
              <a:t> Volume 80, with weak exposure assessment and showing a weaker association. Overall, evidence remains consistent in showing an association between exposure to ELF magnetic fields and childhood </a:t>
            </a:r>
            <a:r>
              <a:rPr lang="en-US" sz="1200" kern="1200" dirty="0" err="1">
                <a:solidFill>
                  <a:schemeClr val="tx1"/>
                </a:solidFill>
                <a:effectLst/>
                <a:latin typeface="+mn-lt"/>
                <a:ea typeface="+mn-ea"/>
                <a:cs typeface="+mn-cs"/>
              </a:rPr>
              <a:t>leukaemia</a:t>
            </a:r>
            <a:r>
              <a:rPr lang="en-US" sz="1200" kern="1200" dirty="0">
                <a:solidFill>
                  <a:schemeClr val="tx1"/>
                </a:solidFill>
                <a:effectLst/>
                <a:latin typeface="+mn-lt"/>
                <a:ea typeface="+mn-ea"/>
                <a:cs typeface="+mn-cs"/>
              </a:rPr>
              <a:t>, based largely on studies evaluated in the previous monograph. New initiation–promotion studies show </a:t>
            </a:r>
            <a:r>
              <a:rPr lang="en-US" sz="1200" kern="1200" dirty="0" err="1">
                <a:solidFill>
                  <a:schemeClr val="tx1"/>
                </a:solidFill>
                <a:effectLst/>
                <a:latin typeface="+mn-lt"/>
                <a:ea typeface="+mn-ea"/>
                <a:cs typeface="+mn-cs"/>
              </a:rPr>
              <a:t>tumour</a:t>
            </a:r>
            <a:r>
              <a:rPr lang="en-US" sz="1200" kern="1200" dirty="0">
                <a:solidFill>
                  <a:schemeClr val="tx1"/>
                </a:solidFill>
                <a:effectLst/>
                <a:latin typeface="+mn-lt"/>
                <a:ea typeface="+mn-ea"/>
                <a:cs typeface="+mn-cs"/>
              </a:rPr>
              <a:t>-promoting activity of ELF-MF. Since the previous evaluation, new mechanistic studies related to the KCs in experimental systems, and new studies evaluating the genotoxicity of ELF-MF in exposed humans, became available. However, the findings across all systems remain inconsistent. Overall, the available information does not support a re-evaluation. The Advisory Group therefore considered that an </a:t>
            </a:r>
            <a:r>
              <a:rPr lang="en-US" sz="1200" i="1" kern="1200" dirty="0">
                <a:solidFill>
                  <a:schemeClr val="tx1"/>
                </a:solidFill>
                <a:effectLst/>
                <a:latin typeface="+mn-lt"/>
                <a:ea typeface="+mn-ea"/>
                <a:cs typeface="+mn-cs"/>
              </a:rPr>
              <a:t>IARC</a:t>
            </a:r>
            <a:r>
              <a:rPr lang="en-US" sz="1200" kern="120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Monographs</a:t>
            </a:r>
            <a:r>
              <a:rPr lang="en-US" sz="1200" kern="1200" dirty="0">
                <a:solidFill>
                  <a:schemeClr val="tx1"/>
                </a:solidFill>
                <a:effectLst/>
                <a:latin typeface="+mn-lt"/>
                <a:ea typeface="+mn-ea"/>
                <a:cs typeface="+mn-cs"/>
              </a:rPr>
              <a:t> evaluation of ELF-MF is unwarranted at present.</a:t>
            </a:r>
          </a:p>
          <a:p>
            <a:pPr lvl="2"/>
            <a:r>
              <a:rPr lang="en-US" sz="1200" b="1" kern="1200" dirty="0">
                <a:solidFill>
                  <a:schemeClr val="tx1"/>
                </a:solidFill>
                <a:effectLst/>
                <a:latin typeface="+mn-lt"/>
                <a:ea typeface="+mn-ea"/>
                <a:cs typeface="+mn-cs"/>
              </a:rPr>
              <a:t>Recommendation</a:t>
            </a:r>
            <a:r>
              <a:rPr lang="en-US" sz="1200" kern="1200" dirty="0">
                <a:solidFill>
                  <a:schemeClr val="tx1"/>
                </a:solidFill>
                <a:effectLst/>
                <a:latin typeface="+mn-lt"/>
                <a:ea typeface="+mn-ea"/>
                <a:cs typeface="+mn-cs"/>
              </a:rPr>
              <a:t>: No priority” page 171</a:t>
            </a:r>
          </a:p>
          <a:p>
            <a:endParaRPr lang="en-US" dirty="0"/>
          </a:p>
        </p:txBody>
      </p:sp>
      <p:sp>
        <p:nvSpPr>
          <p:cNvPr id="4" name="Slide Number Placeholder 3">
            <a:extLst>
              <a:ext uri="{FF2B5EF4-FFF2-40B4-BE49-F238E27FC236}">
                <a16:creationId xmlns:a16="http://schemas.microsoft.com/office/drawing/2014/main" id="{C0C80E8B-35C3-AAD5-1B47-5AEA75FC4A1C}"/>
              </a:ext>
            </a:extLst>
          </p:cNvPr>
          <p:cNvSpPr>
            <a:spLocks noGrp="1"/>
          </p:cNvSpPr>
          <p:nvPr>
            <p:ph type="sldNum" sz="quarter" idx="5"/>
          </p:nvPr>
        </p:nvSpPr>
        <p:spPr/>
        <p:txBody>
          <a:bodyPr/>
          <a:lstStyle/>
          <a:p>
            <a:fld id="{A1B08C18-F980-1546-AA8A-8BF7C5CEEF2F}" type="slidenum">
              <a:rPr lang="en-US" smtClean="0"/>
              <a:t>41</a:t>
            </a:fld>
            <a:endParaRPr lang="en-US"/>
          </a:p>
        </p:txBody>
      </p:sp>
    </p:spTree>
    <p:extLst>
      <p:ext uri="{BB962C8B-B14F-4D97-AF65-F5344CB8AC3E}">
        <p14:creationId xmlns:p14="http://schemas.microsoft.com/office/powerpoint/2010/main" val="33094707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endParaRPr lang="en-US" dirty="0"/>
          </a:p>
          <a:p>
            <a:pPr marL="228600" indent="-228600">
              <a:buAutoNum type="arabicPeriod"/>
            </a:pPr>
            <a:r>
              <a:rPr lang="en-US" dirty="0"/>
              <a:t>Meaningful problem: kids get cancer</a:t>
            </a:r>
          </a:p>
          <a:p>
            <a:pPr marL="228600" indent="-228600">
              <a:buAutoNum type="arabicPeriod"/>
            </a:pPr>
            <a:r>
              <a:rPr lang="en-US" dirty="0"/>
              <a:t>Bio </a:t>
            </a:r>
            <a:r>
              <a:rPr lang="en-US" dirty="0" err="1"/>
              <a:t>plaus</a:t>
            </a:r>
            <a:r>
              <a:rPr lang="en-US" dirty="0"/>
              <a:t>: what are the key factors that might drive the finding</a:t>
            </a:r>
          </a:p>
          <a:p>
            <a:pPr marL="228600" indent="-228600">
              <a:buAutoNum type="arabicPeriod"/>
            </a:pPr>
            <a:r>
              <a:rPr lang="en-US" dirty="0"/>
              <a:t>Hypothesis generation: 1979 vs post 1979</a:t>
            </a:r>
          </a:p>
          <a:p>
            <a:pPr marL="228600" indent="-228600">
              <a:buAutoNum type="arabicPeriod"/>
            </a:pPr>
            <a:r>
              <a:rPr lang="en-US" dirty="0"/>
              <a:t>Design: RCT vs Observational</a:t>
            </a:r>
          </a:p>
          <a:p>
            <a:pPr marL="228600" indent="-228600">
              <a:buAutoNum type="arabicPeriod"/>
            </a:pPr>
            <a:r>
              <a:rPr lang="en-US" dirty="0"/>
              <a:t>Validity: internal (chance, bias, confounding); external (generalizability)</a:t>
            </a:r>
          </a:p>
          <a:p>
            <a:pPr marL="685800" lvl="1" indent="-228600">
              <a:buAutoNum type="arabicPeriod"/>
            </a:pPr>
            <a:r>
              <a:rPr lang="en-US" dirty="0"/>
              <a:t>Chance (confidence intervals</a:t>
            </a:r>
          </a:p>
          <a:p>
            <a:pPr marL="685800" lvl="1" indent="-228600">
              <a:buAutoNum type="arabicPeriod"/>
            </a:pPr>
            <a:r>
              <a:rPr lang="en-US" dirty="0"/>
              <a:t>Bias (stack the deck</a:t>
            </a:r>
          </a:p>
          <a:p>
            <a:pPr marL="685800" lvl="1" indent="-228600">
              <a:buAutoNum type="arabicPeriod"/>
            </a:pPr>
            <a:r>
              <a:rPr lang="en-US" dirty="0"/>
              <a:t>Confound: missing the key factor (Does ice cream consumption cause drowning)</a:t>
            </a:r>
          </a:p>
          <a:p>
            <a:pPr marL="228600" indent="-228600">
              <a:buAutoNum type="arabicPeriod"/>
            </a:pPr>
            <a:r>
              <a:rPr lang="en-US" dirty="0"/>
              <a:t>Temporal relationship is about causality  (correlation v causation)</a:t>
            </a:r>
          </a:p>
          <a:p>
            <a:pPr marL="228600" indent="-228600">
              <a:buAutoNum type="arabicPeriod"/>
            </a:pPr>
            <a:r>
              <a:rPr lang="en-US" dirty="0"/>
              <a:t>Dose response</a:t>
            </a:r>
          </a:p>
          <a:p>
            <a:pPr marL="228600" indent="-228600">
              <a:buAutoNum type="arabicPeriod"/>
            </a:pPr>
            <a:r>
              <a:rPr lang="en-US" dirty="0"/>
              <a:t>Reproducible (not just same inner circle)</a:t>
            </a:r>
          </a:p>
          <a:p>
            <a:pPr marL="228600" indent="-228600">
              <a:buAutoNum type="arabicPeriod"/>
            </a:pPr>
            <a:r>
              <a:rPr lang="en-US" dirty="0"/>
              <a:t>Effect size: 100% raise from $1/</a:t>
            </a:r>
            <a:r>
              <a:rPr lang="en-US" dirty="0" err="1"/>
              <a:t>hr</a:t>
            </a:r>
            <a:r>
              <a:rPr lang="en-US" dirty="0"/>
              <a:t> to $2/</a:t>
            </a:r>
            <a:r>
              <a:rPr lang="en-US" dirty="0" err="1"/>
              <a:t>hr</a:t>
            </a:r>
            <a:endParaRPr lang="en-US" dirty="0"/>
          </a:p>
          <a:p>
            <a:pPr marL="228600" indent="-228600">
              <a:buAutoNum type="arabicPeriod"/>
            </a:pPr>
            <a:r>
              <a:rPr lang="en-US" dirty="0"/>
              <a:t>Peer review / Expert opinion </a:t>
            </a:r>
          </a:p>
          <a:p>
            <a:pPr marL="228600" indent="-228600">
              <a:buAutoNum type="arabicPeriod"/>
            </a:pPr>
            <a:endParaRPr lang="en-US" dirty="0"/>
          </a:p>
          <a:p>
            <a:pPr marL="228600" indent="-228600">
              <a:buAutoNum type="arabicPeriod"/>
            </a:pPr>
            <a:endParaRPr lang="en-US" dirty="0"/>
          </a:p>
        </p:txBody>
      </p:sp>
      <p:sp>
        <p:nvSpPr>
          <p:cNvPr id="4" name="Slide Number Placeholder 3"/>
          <p:cNvSpPr>
            <a:spLocks noGrp="1"/>
          </p:cNvSpPr>
          <p:nvPr>
            <p:ph type="sldNum" sz="quarter" idx="5"/>
          </p:nvPr>
        </p:nvSpPr>
        <p:spPr/>
        <p:txBody>
          <a:bodyPr/>
          <a:lstStyle/>
          <a:p>
            <a:fld id="{86693A0A-4ED5-5D44-9618-4529F1FB7FA3}" type="slidenum">
              <a:rPr lang="en-US" smtClean="0"/>
              <a:t>4</a:t>
            </a:fld>
            <a:endParaRPr lang="en-US"/>
          </a:p>
        </p:txBody>
      </p:sp>
    </p:spTree>
    <p:extLst>
      <p:ext uri="{BB962C8B-B14F-4D97-AF65-F5344CB8AC3E}">
        <p14:creationId xmlns:p14="http://schemas.microsoft.com/office/powerpoint/2010/main" val="160417150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158A23-D306-CC73-1216-E5841AC3775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B441884-52FF-A875-CAFC-BA043B4B91D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BB386C2-514C-67CE-C345-5A8D033326C0}"/>
              </a:ext>
            </a:extLst>
          </p:cNvPr>
          <p:cNvSpPr>
            <a:spLocks noGrp="1"/>
          </p:cNvSpPr>
          <p:nvPr>
            <p:ph type="body" idx="1"/>
          </p:nvPr>
        </p:nvSpPr>
        <p:spPr/>
        <p:txBody>
          <a:bodyPr/>
          <a:lstStyle/>
          <a:p>
            <a:pPr lvl="0"/>
            <a:r>
              <a:rPr lang="en-US" sz="1200" kern="1200" dirty="0">
                <a:solidFill>
                  <a:schemeClr val="tx1"/>
                </a:solidFill>
                <a:effectLst/>
                <a:latin typeface="+mn-lt"/>
                <a:ea typeface="+mn-ea"/>
                <a:cs typeface="+mn-cs"/>
              </a:rPr>
              <a:t>Classification basis: Group 2B classification driven by epidemiologic association with childhood </a:t>
            </a:r>
            <a:r>
              <a:rPr lang="en-US" sz="1200" kern="1200" dirty="0" err="1">
                <a:solidFill>
                  <a:schemeClr val="tx1"/>
                </a:solidFill>
                <a:effectLst/>
                <a:latin typeface="+mn-lt"/>
                <a:ea typeface="+mn-ea"/>
                <a:cs typeface="+mn-cs"/>
              </a:rPr>
              <a:t>leukaemia</a:t>
            </a:r>
            <a:r>
              <a:rPr lang="en-US" sz="1200" kern="1200" dirty="0">
                <a:solidFill>
                  <a:schemeClr val="tx1"/>
                </a:solidFill>
                <a:effectLst/>
                <a:latin typeface="+mn-lt"/>
                <a:ea typeface="+mn-ea"/>
                <a:cs typeface="+mn-cs"/>
              </a:rPr>
              <a:t>, not established causation</a:t>
            </a:r>
          </a:p>
          <a:p>
            <a:pPr lvl="0"/>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Supporting evidence: Based on pooled analyses:</a:t>
            </a:r>
          </a:p>
          <a:p>
            <a:pPr lvl="1"/>
            <a:r>
              <a:rPr lang="en-US" sz="1200" kern="1200" dirty="0">
                <a:solidFill>
                  <a:schemeClr val="tx1"/>
                </a:solidFill>
                <a:effectLst/>
                <a:latin typeface="+mn-lt"/>
                <a:ea typeface="+mn-ea"/>
                <a:cs typeface="+mn-cs"/>
              </a:rPr>
              <a:t>Ahlbom et al. (2000): twofold increased risk (OR 2.00) at exposures ≥0.4 µT (≥4 </a:t>
            </a:r>
            <a:r>
              <a:rPr lang="en-US" sz="1200" kern="1200" dirty="0" err="1">
                <a:solidFill>
                  <a:schemeClr val="tx1"/>
                </a:solidFill>
                <a:effectLst/>
                <a:latin typeface="+mn-lt"/>
                <a:ea typeface="+mn-ea"/>
                <a:cs typeface="+mn-cs"/>
              </a:rPr>
              <a:t>mG</a:t>
            </a:r>
            <a:r>
              <a:rPr lang="en-US" sz="1200" kern="1200" dirty="0">
                <a:solidFill>
                  <a:schemeClr val="tx1"/>
                </a:solidFill>
                <a:effectLst/>
                <a:latin typeface="+mn-lt"/>
                <a:ea typeface="+mn-ea"/>
                <a:cs typeface="+mn-cs"/>
              </a:rPr>
              <a:t>)</a:t>
            </a:r>
          </a:p>
          <a:p>
            <a:pPr lvl="1"/>
            <a:r>
              <a:rPr lang="en-US" sz="1200" kern="1200" dirty="0">
                <a:solidFill>
                  <a:schemeClr val="tx1"/>
                </a:solidFill>
                <a:effectLst/>
                <a:latin typeface="+mn-lt"/>
                <a:ea typeface="+mn-ea"/>
                <a:cs typeface="+mn-cs"/>
              </a:rPr>
              <a:t>Greenland et al. (2000): OR 1.7 at exposures ≥0.3 µT (≥3 </a:t>
            </a:r>
            <a:r>
              <a:rPr lang="en-US" sz="1200" kern="1200" dirty="0" err="1">
                <a:solidFill>
                  <a:schemeClr val="tx1"/>
                </a:solidFill>
                <a:effectLst/>
                <a:latin typeface="+mn-lt"/>
                <a:ea typeface="+mn-ea"/>
                <a:cs typeface="+mn-cs"/>
              </a:rPr>
              <a:t>mG</a:t>
            </a:r>
            <a:r>
              <a:rPr lang="en-US" sz="1200" kern="1200" dirty="0">
                <a:solidFill>
                  <a:schemeClr val="tx1"/>
                </a:solidFill>
                <a:effectLst/>
                <a:latin typeface="+mn-lt"/>
                <a:ea typeface="+mn-ea"/>
                <a:cs typeface="+mn-cs"/>
              </a:rPr>
              <a:t>)</a:t>
            </a:r>
          </a:p>
          <a:p>
            <a:pPr lvl="1"/>
            <a:r>
              <a:rPr lang="en-US" sz="1200" kern="1200" dirty="0">
                <a:solidFill>
                  <a:schemeClr val="tx1"/>
                </a:solidFill>
                <a:effectLst/>
                <a:latin typeface="+mn-lt"/>
                <a:ea typeface="+mn-ea"/>
                <a:cs typeface="+mn-cs"/>
              </a:rPr>
              <a:t>Both studies cited in IARC Vol. 80, p. 338</a:t>
            </a:r>
          </a:p>
          <a:p>
            <a:pPr lvl="1"/>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Current status: 2024 IARC Advisory Group did not recommend re-evaluation through 2029, stating "Existing evidence does not appear to support a change in classification”</a:t>
            </a:r>
          </a:p>
          <a:p>
            <a:pPr lvl="0"/>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Sources:</a:t>
            </a:r>
          </a:p>
          <a:p>
            <a:pPr lvl="1"/>
            <a:r>
              <a:rPr lang="en-US" sz="1200" kern="1200" dirty="0">
                <a:solidFill>
                  <a:schemeClr val="tx1"/>
                </a:solidFill>
                <a:effectLst/>
                <a:latin typeface="+mn-lt"/>
                <a:ea typeface="+mn-ea"/>
                <a:cs typeface="+mn-cs"/>
              </a:rPr>
              <a:t>2002 </a:t>
            </a:r>
          </a:p>
          <a:p>
            <a:pPr lvl="1"/>
            <a:r>
              <a:rPr lang="en-US" sz="1200" kern="1200" dirty="0">
                <a:solidFill>
                  <a:schemeClr val="tx1"/>
                </a:solidFill>
                <a:effectLst/>
                <a:latin typeface="+mn-lt"/>
                <a:ea typeface="+mn-ea"/>
                <a:cs typeface="+mn-cs"/>
              </a:rPr>
              <a:t>IARC Monograph Vol. 80 p. 338 </a:t>
            </a:r>
            <a:r>
              <a:rPr lang="en-US" sz="1200" u="sng" kern="1200" dirty="0">
                <a:solidFill>
                  <a:schemeClr val="tx1"/>
                </a:solidFill>
                <a:effectLst/>
                <a:latin typeface="+mn-lt"/>
                <a:ea typeface="+mn-ea"/>
                <a:cs typeface="+mn-cs"/>
                <a:hlinkClick r:id="rId3"/>
              </a:rPr>
              <a:t>https://www.ncbi.nlm.nih.gov/books/NBK390729/</a:t>
            </a:r>
            <a:r>
              <a:rPr lang="en-US" sz="1200" kern="1200" dirty="0">
                <a:solidFill>
                  <a:schemeClr val="tx1"/>
                </a:solidFill>
                <a:effectLst/>
                <a:latin typeface="+mn-lt"/>
                <a:ea typeface="+mn-ea"/>
                <a:cs typeface="+mn-cs"/>
              </a:rPr>
              <a:t> </a:t>
            </a:r>
          </a:p>
          <a:p>
            <a:pPr lvl="1"/>
            <a:endParaRPr lang="en-US" sz="1200" kern="1200" dirty="0">
              <a:solidFill>
                <a:schemeClr val="tx1"/>
              </a:solidFill>
              <a:effectLst/>
              <a:latin typeface="+mn-lt"/>
              <a:ea typeface="+mn-ea"/>
              <a:cs typeface="+mn-cs"/>
            </a:endParaRPr>
          </a:p>
          <a:p>
            <a:pPr lvl="1"/>
            <a:r>
              <a:rPr lang="en-US" sz="1200" kern="1200" dirty="0">
                <a:solidFill>
                  <a:schemeClr val="tx1"/>
                </a:solidFill>
                <a:effectLst/>
                <a:latin typeface="+mn-lt"/>
                <a:ea typeface="+mn-ea"/>
                <a:cs typeface="+mn-cs"/>
              </a:rPr>
              <a:t>2024 </a:t>
            </a:r>
          </a:p>
          <a:p>
            <a:pPr lvl="1"/>
            <a:r>
              <a:rPr lang="en-US" sz="1200" kern="1200" dirty="0">
                <a:solidFill>
                  <a:schemeClr val="tx1"/>
                </a:solidFill>
                <a:effectLst/>
                <a:latin typeface="+mn-lt"/>
                <a:ea typeface="+mn-ea"/>
                <a:cs typeface="+mn-cs"/>
              </a:rPr>
              <a:t>IARC Advisory Group Report (2024): </a:t>
            </a:r>
            <a:r>
              <a:rPr lang="en-US" sz="1200" u="sng" kern="1200" dirty="0">
                <a:solidFill>
                  <a:schemeClr val="tx1"/>
                </a:solidFill>
                <a:effectLst/>
                <a:latin typeface="+mn-lt"/>
                <a:ea typeface="+mn-ea"/>
                <a:cs typeface="+mn-cs"/>
                <a:hlinkClick r:id="rId4"/>
              </a:rPr>
              <a:t>https://monographs.iarc.who.int/wp-content/uploads/2024/11/AGP_Report_2025-2029.pdf</a:t>
            </a:r>
            <a:endParaRPr lang="en-US" sz="1200" kern="1200" dirty="0">
              <a:solidFill>
                <a:schemeClr val="tx1"/>
              </a:solidFill>
              <a:effectLst/>
              <a:latin typeface="+mn-lt"/>
              <a:ea typeface="+mn-ea"/>
              <a:cs typeface="+mn-cs"/>
            </a:endParaRPr>
          </a:p>
          <a:p>
            <a:pPr lvl="2"/>
            <a:r>
              <a:rPr lang="en-US" sz="1200" kern="1200" dirty="0">
                <a:solidFill>
                  <a:schemeClr val="tx1"/>
                </a:solidFill>
                <a:effectLst/>
                <a:latin typeface="+mn-lt"/>
                <a:ea typeface="+mn-ea"/>
                <a:cs typeface="+mn-cs"/>
              </a:rPr>
              <a:t>“Existing evidence does not appear to support a change in classification” (p.7)</a:t>
            </a:r>
          </a:p>
          <a:p>
            <a:pPr lvl="2"/>
            <a:r>
              <a:rPr lang="en-US" sz="1200" b="1" kern="1200" dirty="0">
                <a:solidFill>
                  <a:schemeClr val="tx1"/>
                </a:solidFill>
                <a:effectLst/>
                <a:latin typeface="+mn-lt"/>
                <a:ea typeface="+mn-ea"/>
                <a:cs typeface="+mn-cs"/>
              </a:rPr>
              <a:t>Summary:</a:t>
            </a:r>
            <a:endParaRPr lang="en-US" sz="1200" kern="1200" dirty="0">
              <a:solidFill>
                <a:schemeClr val="tx1"/>
              </a:solidFill>
              <a:effectLst/>
              <a:latin typeface="+mn-lt"/>
              <a:ea typeface="+mn-ea"/>
              <a:cs typeface="+mn-cs"/>
            </a:endParaRPr>
          </a:p>
          <a:p>
            <a:pPr lvl="2"/>
            <a:r>
              <a:rPr lang="en-US" sz="1200" kern="1200" dirty="0">
                <a:solidFill>
                  <a:schemeClr val="tx1"/>
                </a:solidFill>
                <a:effectLst/>
                <a:latin typeface="+mn-lt"/>
                <a:ea typeface="+mn-ea"/>
                <a:cs typeface="+mn-cs"/>
              </a:rPr>
              <a:t>“There are only a few new scientific papers since the publication of </a:t>
            </a:r>
            <a:r>
              <a:rPr lang="en-US" sz="1200" i="1" kern="1200" dirty="0">
                <a:solidFill>
                  <a:schemeClr val="tx1"/>
                </a:solidFill>
                <a:effectLst/>
                <a:latin typeface="+mn-lt"/>
                <a:ea typeface="+mn-ea"/>
                <a:cs typeface="+mn-cs"/>
              </a:rPr>
              <a:t>IARC Monographs</a:t>
            </a:r>
            <a:r>
              <a:rPr lang="en-US" sz="1200" kern="1200" dirty="0">
                <a:solidFill>
                  <a:schemeClr val="tx1"/>
                </a:solidFill>
                <a:effectLst/>
                <a:latin typeface="+mn-lt"/>
                <a:ea typeface="+mn-ea"/>
                <a:cs typeface="+mn-cs"/>
              </a:rPr>
              <a:t> Volume 80, with weak exposure assessment and showing a weaker association. Overall, evidence remains consistent in showing an association between exposure to ELF magnetic fields and childhood </a:t>
            </a:r>
            <a:r>
              <a:rPr lang="en-US" sz="1200" kern="1200" dirty="0" err="1">
                <a:solidFill>
                  <a:schemeClr val="tx1"/>
                </a:solidFill>
                <a:effectLst/>
                <a:latin typeface="+mn-lt"/>
                <a:ea typeface="+mn-ea"/>
                <a:cs typeface="+mn-cs"/>
              </a:rPr>
              <a:t>leukaemia</a:t>
            </a:r>
            <a:r>
              <a:rPr lang="en-US" sz="1200" kern="1200" dirty="0">
                <a:solidFill>
                  <a:schemeClr val="tx1"/>
                </a:solidFill>
                <a:effectLst/>
                <a:latin typeface="+mn-lt"/>
                <a:ea typeface="+mn-ea"/>
                <a:cs typeface="+mn-cs"/>
              </a:rPr>
              <a:t>, based largely on studies evaluated in the previous monograph. New initiation–promotion studies show </a:t>
            </a:r>
            <a:r>
              <a:rPr lang="en-US" sz="1200" kern="1200" dirty="0" err="1">
                <a:solidFill>
                  <a:schemeClr val="tx1"/>
                </a:solidFill>
                <a:effectLst/>
                <a:latin typeface="+mn-lt"/>
                <a:ea typeface="+mn-ea"/>
                <a:cs typeface="+mn-cs"/>
              </a:rPr>
              <a:t>tumour</a:t>
            </a:r>
            <a:r>
              <a:rPr lang="en-US" sz="1200" kern="1200" dirty="0">
                <a:solidFill>
                  <a:schemeClr val="tx1"/>
                </a:solidFill>
                <a:effectLst/>
                <a:latin typeface="+mn-lt"/>
                <a:ea typeface="+mn-ea"/>
                <a:cs typeface="+mn-cs"/>
              </a:rPr>
              <a:t>-promoting activity of ELF-MF. Since the previous evaluation, new mechanistic studies related to the KCs in experimental systems, and new studies evaluating the genotoxicity of ELF-MF in exposed humans, became available. However, the findings across all systems remain inconsistent. Overall, the available information does not support a re-evaluation. The Advisory Group therefore considered that an </a:t>
            </a:r>
            <a:r>
              <a:rPr lang="en-US" sz="1200" i="1" kern="1200" dirty="0">
                <a:solidFill>
                  <a:schemeClr val="tx1"/>
                </a:solidFill>
                <a:effectLst/>
                <a:latin typeface="+mn-lt"/>
                <a:ea typeface="+mn-ea"/>
                <a:cs typeface="+mn-cs"/>
              </a:rPr>
              <a:t>IARC</a:t>
            </a:r>
            <a:r>
              <a:rPr lang="en-US" sz="1200" kern="120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Monographs</a:t>
            </a:r>
            <a:r>
              <a:rPr lang="en-US" sz="1200" kern="1200" dirty="0">
                <a:solidFill>
                  <a:schemeClr val="tx1"/>
                </a:solidFill>
                <a:effectLst/>
                <a:latin typeface="+mn-lt"/>
                <a:ea typeface="+mn-ea"/>
                <a:cs typeface="+mn-cs"/>
              </a:rPr>
              <a:t> evaluation of ELF-MF is unwarranted at present.</a:t>
            </a:r>
          </a:p>
          <a:p>
            <a:pPr lvl="2"/>
            <a:r>
              <a:rPr lang="en-US" sz="1200" b="1" kern="1200" dirty="0">
                <a:solidFill>
                  <a:schemeClr val="tx1"/>
                </a:solidFill>
                <a:effectLst/>
                <a:latin typeface="+mn-lt"/>
                <a:ea typeface="+mn-ea"/>
                <a:cs typeface="+mn-cs"/>
              </a:rPr>
              <a:t>Recommendation</a:t>
            </a:r>
            <a:r>
              <a:rPr lang="en-US" sz="1200" kern="1200" dirty="0">
                <a:solidFill>
                  <a:schemeClr val="tx1"/>
                </a:solidFill>
                <a:effectLst/>
                <a:latin typeface="+mn-lt"/>
                <a:ea typeface="+mn-ea"/>
                <a:cs typeface="+mn-cs"/>
              </a:rPr>
              <a:t>: No priority” page 171</a:t>
            </a:r>
          </a:p>
          <a:p>
            <a:endParaRPr lang="en-US" dirty="0"/>
          </a:p>
        </p:txBody>
      </p:sp>
      <p:sp>
        <p:nvSpPr>
          <p:cNvPr id="4" name="Slide Number Placeholder 3">
            <a:extLst>
              <a:ext uri="{FF2B5EF4-FFF2-40B4-BE49-F238E27FC236}">
                <a16:creationId xmlns:a16="http://schemas.microsoft.com/office/drawing/2014/main" id="{29DDB675-555E-92D8-10BA-9EDFC5BFCC63}"/>
              </a:ext>
            </a:extLst>
          </p:cNvPr>
          <p:cNvSpPr>
            <a:spLocks noGrp="1"/>
          </p:cNvSpPr>
          <p:nvPr>
            <p:ph type="sldNum" sz="quarter" idx="5"/>
          </p:nvPr>
        </p:nvSpPr>
        <p:spPr/>
        <p:txBody>
          <a:bodyPr/>
          <a:lstStyle/>
          <a:p>
            <a:fld id="{A1B08C18-F980-1546-AA8A-8BF7C5CEEF2F}" type="slidenum">
              <a:rPr lang="en-US" smtClean="0"/>
              <a:t>42</a:t>
            </a:fld>
            <a:endParaRPr lang="en-US"/>
          </a:p>
        </p:txBody>
      </p:sp>
    </p:spTree>
    <p:extLst>
      <p:ext uri="{BB962C8B-B14F-4D97-AF65-F5344CB8AC3E}">
        <p14:creationId xmlns:p14="http://schemas.microsoft.com/office/powerpoint/2010/main" val="49098839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“May be due to other etiologies” You think so? ;-)</a:t>
            </a:r>
          </a:p>
        </p:txBody>
      </p:sp>
      <p:sp>
        <p:nvSpPr>
          <p:cNvPr id="4" name="Slide Number Placeholder 3"/>
          <p:cNvSpPr>
            <a:spLocks noGrp="1"/>
          </p:cNvSpPr>
          <p:nvPr>
            <p:ph type="sldNum" sz="quarter" idx="5"/>
          </p:nvPr>
        </p:nvSpPr>
        <p:spPr/>
        <p:txBody>
          <a:bodyPr/>
          <a:lstStyle/>
          <a:p>
            <a:fld id="{86693A0A-4ED5-5D44-9618-4529F1FB7FA3}" type="slidenum">
              <a:rPr lang="en-US" smtClean="0"/>
              <a:t>43</a:t>
            </a:fld>
            <a:endParaRPr lang="en-US"/>
          </a:p>
        </p:txBody>
      </p:sp>
    </p:spTree>
    <p:extLst>
      <p:ext uri="{BB962C8B-B14F-4D97-AF65-F5344CB8AC3E}">
        <p14:creationId xmlns:p14="http://schemas.microsoft.com/office/powerpoint/2010/main" val="134194392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AAB8E5-7313-9A86-D9D5-151DD8F13CC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DAFDF2C-E107-657B-5482-C6891BC40C9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3CC1B2D-7E01-A0D9-1E34-A02496FC365C}"/>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5A4B6761-A280-1EFD-955A-26CEA99FB8DA}"/>
              </a:ext>
            </a:extLst>
          </p:cNvPr>
          <p:cNvSpPr>
            <a:spLocks noGrp="1"/>
          </p:cNvSpPr>
          <p:nvPr>
            <p:ph type="sldNum" sz="quarter" idx="5"/>
          </p:nvPr>
        </p:nvSpPr>
        <p:spPr/>
        <p:txBody>
          <a:bodyPr/>
          <a:lstStyle/>
          <a:p>
            <a:fld id="{6E2A14E8-9DD7-B248-B250-99D5CA2F9334}" type="slidenum">
              <a:rPr lang="en-US" smtClean="0"/>
              <a:t>44</a:t>
            </a:fld>
            <a:endParaRPr lang="en-US"/>
          </a:p>
        </p:txBody>
      </p:sp>
    </p:spTree>
    <p:extLst>
      <p:ext uri="{BB962C8B-B14F-4D97-AF65-F5344CB8AC3E}">
        <p14:creationId xmlns:p14="http://schemas.microsoft.com/office/powerpoint/2010/main" val="336903804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F0938F-F6D2-9EF4-F97E-431E3CC8E42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057A77C-F814-B7FA-8A24-7BB13A7A48C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A5177AA-735D-4CF9-6D2B-C02DC637CF6E}"/>
              </a:ext>
            </a:extLst>
          </p:cNvPr>
          <p:cNvSpPr>
            <a:spLocks noGrp="1"/>
          </p:cNvSpPr>
          <p:nvPr>
            <p:ph type="body" idx="1"/>
          </p:nvPr>
        </p:nvSpPr>
        <p:spPr/>
        <p:txBody>
          <a:bodyPr/>
          <a:lstStyle/>
          <a:p>
            <a:pPr lvl="0"/>
            <a:r>
              <a:rPr lang="en-US" b="0" dirty="0"/>
              <a:t>Interpretation:</a:t>
            </a:r>
          </a:p>
          <a:p>
            <a:pPr lvl="1"/>
            <a:r>
              <a:rPr lang="en-US" b="0" dirty="0"/>
              <a:t>Basic restrictions are about induced current density in the central nervous system (CNS).</a:t>
            </a:r>
          </a:p>
          <a:p>
            <a:pPr lvl="1"/>
            <a:r>
              <a:rPr lang="en-US" b="0" dirty="0"/>
              <a:t>These currents are </a:t>
            </a:r>
            <a:r>
              <a:rPr lang="en-US" b="0" i="1" dirty="0"/>
              <a:t>theoretical calculations</a:t>
            </a:r>
            <a:r>
              <a:rPr lang="en-US" b="0" dirty="0"/>
              <a:t> of how an external ELF magnetic field induces small circulating currents in tissue, particularly in the brain and spinal cord.</a:t>
            </a:r>
          </a:p>
          <a:p>
            <a:pPr lvl="1"/>
            <a:r>
              <a:rPr lang="en-US" b="0" dirty="0"/>
              <a:t>At very high fields (lab studies, animals, or MRI-range exposure):</a:t>
            </a:r>
          </a:p>
          <a:p>
            <a:pPr lvl="2"/>
            <a:r>
              <a:rPr lang="en-US" b="1" dirty="0"/>
              <a:t>Phosphenes (visual flicker) occur at ~2,000–5,000 µT (20,000–50,000 </a:t>
            </a:r>
            <a:r>
              <a:rPr lang="en-US" b="1" dirty="0" err="1"/>
              <a:t>mG</a:t>
            </a:r>
            <a:r>
              <a:rPr lang="en-US" b="1" dirty="0"/>
              <a:t>).</a:t>
            </a:r>
          </a:p>
          <a:p>
            <a:pPr lvl="2"/>
            <a:r>
              <a:rPr lang="en-US" b="1" dirty="0"/>
              <a:t>Nerve or muscle stimulation may occur at ~10,000–100,000 µT (100,000–1,000,000 </a:t>
            </a:r>
            <a:r>
              <a:rPr lang="en-US" b="1" dirty="0" err="1"/>
              <a:t>mG</a:t>
            </a:r>
            <a:r>
              <a:rPr lang="en-US" b="1" dirty="0"/>
              <a:t>).</a:t>
            </a:r>
          </a:p>
          <a:p>
            <a:pPr lvl="2"/>
            <a:r>
              <a:rPr lang="en-US" b="1" dirty="0"/>
              <a:t>Tingling/twitching and other excitability effects are reported in controlled settings.</a:t>
            </a:r>
          </a:p>
          <a:p>
            <a:pPr lvl="1"/>
            <a:r>
              <a:rPr lang="en-US" b="0" dirty="0"/>
              <a:t>No evidence of seizures in humans at ELF frequencies; thresholds are based on avoiding stimulation effects.</a:t>
            </a:r>
          </a:p>
          <a:p>
            <a:pPr lvl="1"/>
            <a:r>
              <a:rPr lang="en-US" b="0" dirty="0"/>
              <a:t>Reference levels were increased in 2010 because improved models showed the 1998 conversion was overly conservative, while still keeping induced CNS currents far below thresholds for these acute effects.</a:t>
            </a:r>
          </a:p>
          <a:p>
            <a:r>
              <a:rPr lang="en-US" b="0" i="1" dirty="0"/>
              <a:t>Source: ICNIRP (2010), </a:t>
            </a:r>
            <a:r>
              <a:rPr lang="en-US" b="0" i="1" dirty="0">
                <a:hlinkClick r:id="rId3"/>
              </a:rPr>
              <a:t>Health Physics, 99(6), pp. 826–827</a:t>
            </a:r>
            <a:r>
              <a:rPr lang="en-US" b="0" i="1" dirty="0"/>
              <a:t>.</a:t>
            </a:r>
            <a:br>
              <a:rPr lang="en-US" b="0" i="1" dirty="0"/>
            </a:br>
            <a:r>
              <a:rPr lang="en-US" b="0" dirty="0"/>
              <a:t>https://</a:t>
            </a:r>
            <a:r>
              <a:rPr lang="en-US" b="0" dirty="0" err="1"/>
              <a:t>www.icnirp.org</a:t>
            </a:r>
            <a:r>
              <a:rPr lang="en-US" b="0" dirty="0"/>
              <a:t>/</a:t>
            </a:r>
            <a:r>
              <a:rPr lang="en-US" b="0" dirty="0" err="1"/>
              <a:t>cms</a:t>
            </a:r>
            <a:r>
              <a:rPr lang="en-US" b="0" dirty="0"/>
              <a:t>/upload/publications/</a:t>
            </a:r>
            <a:r>
              <a:rPr lang="en-US" b="0" dirty="0" err="1"/>
              <a:t>ICNIRPLFgdl.pdf</a:t>
            </a:r>
            <a:endParaRPr lang="en-US" b="0" dirty="0"/>
          </a:p>
          <a:p>
            <a:endParaRPr lang="en-US" dirty="0"/>
          </a:p>
          <a:p>
            <a:endParaRPr lang="en-US" dirty="0"/>
          </a:p>
          <a:p>
            <a:endParaRPr lang="en-US" dirty="0"/>
          </a:p>
          <a:p>
            <a:endParaRPr lang="en-US" dirty="0"/>
          </a:p>
        </p:txBody>
      </p:sp>
      <p:sp>
        <p:nvSpPr>
          <p:cNvPr id="4" name="Slide Number Placeholder 3">
            <a:extLst>
              <a:ext uri="{FF2B5EF4-FFF2-40B4-BE49-F238E27FC236}">
                <a16:creationId xmlns:a16="http://schemas.microsoft.com/office/drawing/2014/main" id="{ED820B82-7A4D-EF34-0E78-8CADD48DB9B5}"/>
              </a:ext>
            </a:extLst>
          </p:cNvPr>
          <p:cNvSpPr>
            <a:spLocks noGrp="1"/>
          </p:cNvSpPr>
          <p:nvPr>
            <p:ph type="sldNum" sz="quarter" idx="5"/>
          </p:nvPr>
        </p:nvSpPr>
        <p:spPr/>
        <p:txBody>
          <a:bodyPr/>
          <a:lstStyle/>
          <a:p>
            <a:fld id="{6E2A14E8-9DD7-B248-B250-99D5CA2F9334}" type="slidenum">
              <a:rPr lang="en-US" smtClean="0"/>
              <a:t>45</a:t>
            </a:fld>
            <a:endParaRPr lang="en-US"/>
          </a:p>
        </p:txBody>
      </p:sp>
    </p:spTree>
    <p:extLst>
      <p:ext uri="{BB962C8B-B14F-4D97-AF65-F5344CB8AC3E}">
        <p14:creationId xmlns:p14="http://schemas.microsoft.com/office/powerpoint/2010/main" val="176895593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ICNIRP 2010 Public B Field Limits</a:t>
            </a:r>
            <a:endParaRPr lang="en-US" sz="1200" kern="1200" dirty="0">
              <a:solidFill>
                <a:schemeClr val="tx1"/>
              </a:solidFill>
              <a:effectLst/>
              <a:latin typeface="+mn-lt"/>
              <a:ea typeface="+mn-ea"/>
              <a:cs typeface="+mn-cs"/>
            </a:endParaRPr>
          </a:p>
          <a:p>
            <a:pPr lvl="0"/>
            <a:r>
              <a:rPr lang="en-US" sz="1200" b="1" kern="1200" dirty="0">
                <a:solidFill>
                  <a:schemeClr val="tx1"/>
                </a:solidFill>
                <a:effectLst/>
                <a:latin typeface="+mn-lt"/>
                <a:ea typeface="+mn-ea"/>
                <a:cs typeface="+mn-cs"/>
              </a:rPr>
              <a:t>Table 4 (p. 827)</a:t>
            </a:r>
            <a:r>
              <a:rPr lang="en-US" sz="1200" kern="1200" dirty="0">
                <a:solidFill>
                  <a:schemeClr val="tx1"/>
                </a:solidFill>
                <a:effectLst/>
                <a:latin typeface="+mn-lt"/>
                <a:ea typeface="+mn-ea"/>
                <a:cs typeface="+mn-cs"/>
              </a:rPr>
              <a:t>: Reference levels for general public exposure.</a:t>
            </a:r>
          </a:p>
          <a:p>
            <a:pPr lvl="1"/>
            <a:r>
              <a:rPr lang="en-US" sz="1200" kern="1200" dirty="0">
                <a:solidFill>
                  <a:schemeClr val="tx1"/>
                </a:solidFill>
                <a:effectLst/>
                <a:latin typeface="+mn-lt"/>
                <a:ea typeface="+mn-ea"/>
                <a:cs typeface="+mn-cs"/>
              </a:rPr>
              <a:t>Frequency range 25–400 Hz: </a:t>
            </a:r>
            <a:r>
              <a:rPr lang="en-US" sz="1200" b="1" kern="1200" dirty="0">
                <a:solidFill>
                  <a:schemeClr val="tx1"/>
                </a:solidFill>
                <a:effectLst/>
                <a:latin typeface="+mn-lt"/>
                <a:ea typeface="+mn-ea"/>
                <a:cs typeface="+mn-cs"/>
              </a:rPr>
              <a:t>B = 200 µT (2,000 </a:t>
            </a:r>
            <a:r>
              <a:rPr lang="en-US" sz="1200" b="1" kern="1200" dirty="0" err="1">
                <a:solidFill>
                  <a:schemeClr val="tx1"/>
                </a:solidFill>
                <a:effectLst/>
                <a:latin typeface="+mn-lt"/>
                <a:ea typeface="+mn-ea"/>
                <a:cs typeface="+mn-cs"/>
              </a:rPr>
              <a:t>mG</a:t>
            </a:r>
            <a:r>
              <a:rPr lang="en-US" sz="1200" b="1"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a:t>
            </a:r>
          </a:p>
          <a:p>
            <a:pPr lvl="1"/>
            <a:r>
              <a:rPr lang="en-US" sz="1200" kern="1200" dirty="0">
                <a:solidFill>
                  <a:schemeClr val="tx1"/>
                </a:solidFill>
                <a:effectLst/>
                <a:latin typeface="+mn-lt"/>
                <a:ea typeface="+mn-ea"/>
                <a:cs typeface="+mn-cs"/>
              </a:rPr>
              <a:t>Applies equally at 50 Hz and 60 Hz.</a:t>
            </a:r>
          </a:p>
          <a:p>
            <a:pPr lvl="0"/>
            <a:r>
              <a:rPr lang="en-US" sz="1200" b="1" kern="1200" dirty="0">
                <a:solidFill>
                  <a:schemeClr val="tx1"/>
                </a:solidFill>
                <a:effectLst/>
                <a:latin typeface="+mn-lt"/>
                <a:ea typeface="+mn-ea"/>
                <a:cs typeface="+mn-cs"/>
              </a:rPr>
              <a:t>Occupational</a:t>
            </a:r>
            <a:r>
              <a:rPr lang="en-US" sz="1200" kern="120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1,000 µT (10,000 </a:t>
            </a:r>
            <a:r>
              <a:rPr lang="en-US" sz="1200" b="1" kern="1200" dirty="0" err="1">
                <a:solidFill>
                  <a:schemeClr val="tx1"/>
                </a:solidFill>
                <a:effectLst/>
                <a:latin typeface="+mn-lt"/>
                <a:ea typeface="+mn-ea"/>
                <a:cs typeface="+mn-cs"/>
              </a:rPr>
              <a:t>mG</a:t>
            </a:r>
            <a:r>
              <a:rPr lang="en-US" sz="1200" b="1"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a:t>
            </a:r>
          </a:p>
          <a:p>
            <a:r>
              <a:rPr lang="en-US" sz="1200" kern="1200" dirty="0">
                <a:solidFill>
                  <a:schemeClr val="tx1"/>
                </a:solidFill>
                <a:effectLst/>
                <a:latin typeface="+mn-lt"/>
                <a:ea typeface="+mn-ea"/>
                <a:cs typeface="+mn-cs"/>
              </a:rPr>
              <a:t>*Source: ICNIRP (2010), </a:t>
            </a:r>
            <a:r>
              <a:rPr lang="en-US" sz="1200" i="1" kern="1200" dirty="0">
                <a:solidFill>
                  <a:schemeClr val="tx1"/>
                </a:solidFill>
                <a:effectLst/>
                <a:latin typeface="+mn-lt"/>
                <a:ea typeface="+mn-ea"/>
                <a:cs typeface="+mn-cs"/>
                <a:hlinkClick r:id="rId3"/>
              </a:rPr>
              <a:t>Guidelines for limiting exposure to time-varying electric and magnetic fields (1 Hz–100 kHz)</a:t>
            </a:r>
            <a:r>
              <a:rPr lang="en-US" sz="1200" kern="120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Health Physics, 99(6), 818–836, p. 827.</a:t>
            </a:r>
            <a:br>
              <a:rPr lang="en-US" sz="1200" i="1" kern="1200" dirty="0">
                <a:solidFill>
                  <a:schemeClr val="tx1"/>
                </a:solidFill>
                <a:effectLst/>
                <a:latin typeface="+mn-lt"/>
                <a:ea typeface="+mn-ea"/>
                <a:cs typeface="+mn-cs"/>
              </a:rPr>
            </a:br>
            <a:r>
              <a:rPr lang="en-US" sz="1200" i="1" kern="1200" dirty="0">
                <a:solidFill>
                  <a:schemeClr val="tx1"/>
                </a:solidFill>
                <a:effectLst/>
                <a:latin typeface="+mn-lt"/>
                <a:ea typeface="+mn-ea"/>
                <a:cs typeface="+mn-cs"/>
              </a:rPr>
              <a:t>https://</a:t>
            </a:r>
            <a:r>
              <a:rPr lang="en-US" sz="1200" i="1" kern="1200" dirty="0" err="1">
                <a:solidFill>
                  <a:schemeClr val="tx1"/>
                </a:solidFill>
                <a:effectLst/>
                <a:latin typeface="+mn-lt"/>
                <a:ea typeface="+mn-ea"/>
                <a:cs typeface="+mn-cs"/>
              </a:rPr>
              <a:t>www.icnirp.org</a:t>
            </a:r>
            <a:r>
              <a:rPr lang="en-US" sz="1200" i="1" kern="1200" dirty="0">
                <a:solidFill>
                  <a:schemeClr val="tx1"/>
                </a:solidFill>
                <a:effectLst/>
                <a:latin typeface="+mn-lt"/>
                <a:ea typeface="+mn-ea"/>
                <a:cs typeface="+mn-cs"/>
              </a:rPr>
              <a:t>/</a:t>
            </a:r>
            <a:r>
              <a:rPr lang="en-US" sz="1200" i="1" kern="1200" dirty="0" err="1">
                <a:solidFill>
                  <a:schemeClr val="tx1"/>
                </a:solidFill>
                <a:effectLst/>
                <a:latin typeface="+mn-lt"/>
                <a:ea typeface="+mn-ea"/>
                <a:cs typeface="+mn-cs"/>
              </a:rPr>
              <a:t>cms</a:t>
            </a:r>
            <a:r>
              <a:rPr lang="en-US" sz="1200" i="1" kern="1200" dirty="0">
                <a:solidFill>
                  <a:schemeClr val="tx1"/>
                </a:solidFill>
                <a:effectLst/>
                <a:latin typeface="+mn-lt"/>
                <a:ea typeface="+mn-ea"/>
                <a:cs typeface="+mn-cs"/>
              </a:rPr>
              <a:t>/upload/publications/</a:t>
            </a:r>
            <a:r>
              <a:rPr lang="en-US" sz="1200" i="1" kern="1200" dirty="0" err="1">
                <a:solidFill>
                  <a:schemeClr val="tx1"/>
                </a:solidFill>
                <a:effectLst/>
                <a:latin typeface="+mn-lt"/>
                <a:ea typeface="+mn-ea"/>
                <a:cs typeface="+mn-cs"/>
              </a:rPr>
              <a:t>ICNIRPLFgdl.pdf</a:t>
            </a:r>
            <a:endParaRPr lang="en-US" sz="1200" kern="1200" dirty="0">
              <a:solidFill>
                <a:schemeClr val="tx1"/>
              </a:solidFill>
              <a:effectLst/>
              <a:latin typeface="+mn-lt"/>
              <a:ea typeface="+mn-ea"/>
              <a:cs typeface="+mn-cs"/>
            </a:endParaRPr>
          </a:p>
          <a:p>
            <a:endParaRPr lang="en-US" dirty="0"/>
          </a:p>
          <a:p>
            <a:r>
              <a:rPr lang="en-US" b="1" dirty="0"/>
              <a:t>Occupational:</a:t>
            </a:r>
            <a:r>
              <a:rPr lang="en-US" dirty="0"/>
              <a:t> </a:t>
            </a:r>
            <a:r>
              <a:rPr lang="en-US" b="1" dirty="0"/>
              <a:t>1 </a:t>
            </a:r>
            <a:r>
              <a:rPr lang="en-US" b="1" dirty="0" err="1"/>
              <a:t>mT</a:t>
            </a:r>
            <a:r>
              <a:rPr lang="en-US" dirty="0"/>
              <a:t> = </a:t>
            </a:r>
            <a:r>
              <a:rPr lang="en-US" b="1" dirty="0"/>
              <a:t>1000 µT</a:t>
            </a:r>
            <a:r>
              <a:rPr lang="en-US" dirty="0"/>
              <a:t> = </a:t>
            </a:r>
            <a:r>
              <a:rPr lang="en-US" b="1" dirty="0"/>
              <a:t>10,000 </a:t>
            </a:r>
            <a:r>
              <a:rPr lang="en-US" b="1" dirty="0" err="1"/>
              <a:t>mG</a:t>
            </a:r>
            <a:endParaRPr lang="en-US" dirty="0"/>
          </a:p>
          <a:p>
            <a:r>
              <a:rPr lang="en-US" b="1" dirty="0"/>
              <a:t>General public:</a:t>
            </a:r>
            <a:r>
              <a:rPr lang="en-US" dirty="0"/>
              <a:t> </a:t>
            </a:r>
            <a:r>
              <a:rPr lang="en-US" b="1" dirty="0"/>
              <a:t>0.2 </a:t>
            </a:r>
            <a:r>
              <a:rPr lang="en-US" b="1" dirty="0" err="1"/>
              <a:t>mT</a:t>
            </a:r>
            <a:r>
              <a:rPr lang="en-US" dirty="0"/>
              <a:t> = </a:t>
            </a:r>
            <a:r>
              <a:rPr lang="en-US" b="1" dirty="0"/>
              <a:t>200 µT</a:t>
            </a:r>
            <a:r>
              <a:rPr lang="en-US" dirty="0"/>
              <a:t> = </a:t>
            </a:r>
            <a:r>
              <a:rPr lang="en-US" b="1" dirty="0"/>
              <a:t>2,000 </a:t>
            </a:r>
            <a:r>
              <a:rPr lang="en-US" b="1" dirty="0" err="1"/>
              <a:t>mG</a:t>
            </a:r>
            <a:r>
              <a:rPr lang="en-US" dirty="0"/>
              <a:t> </a:t>
            </a:r>
          </a:p>
          <a:p>
            <a:endParaRPr lang="en-US" dirty="0"/>
          </a:p>
        </p:txBody>
      </p:sp>
      <p:sp>
        <p:nvSpPr>
          <p:cNvPr id="4" name="Slide Number Placeholder 3"/>
          <p:cNvSpPr>
            <a:spLocks noGrp="1"/>
          </p:cNvSpPr>
          <p:nvPr>
            <p:ph type="sldNum" sz="quarter" idx="5"/>
          </p:nvPr>
        </p:nvSpPr>
        <p:spPr/>
        <p:txBody>
          <a:bodyPr/>
          <a:lstStyle/>
          <a:p>
            <a:fld id="{6E2A14E8-9DD7-B248-B250-99D5CA2F9334}" type="slidenum">
              <a:rPr lang="en-US" smtClean="0"/>
              <a:t>46</a:t>
            </a:fld>
            <a:endParaRPr lang="en-US"/>
          </a:p>
        </p:txBody>
      </p:sp>
    </p:spTree>
    <p:extLst>
      <p:ext uri="{BB962C8B-B14F-4D97-AF65-F5344CB8AC3E}">
        <p14:creationId xmlns:p14="http://schemas.microsoft.com/office/powerpoint/2010/main" val="106072200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8CAC50-D140-8094-B525-2EA4457F755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CA643B5-8022-D8A7-FD33-5CE62C8334B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2D4B847-4269-18FF-E9E5-BC7F1517E283}"/>
              </a:ext>
            </a:extLst>
          </p:cNvPr>
          <p:cNvSpPr>
            <a:spLocks noGrp="1"/>
          </p:cNvSpPr>
          <p:nvPr>
            <p:ph type="body" idx="1"/>
          </p:nvPr>
        </p:nvSpPr>
        <p:spPr/>
        <p:txBody>
          <a:bodyPr/>
          <a:lstStyle/>
          <a:p>
            <a:r>
              <a:rPr lang="en-US" sz="1200" b="1" kern="1200" dirty="0">
                <a:solidFill>
                  <a:schemeClr val="tx1"/>
                </a:solidFill>
                <a:effectLst/>
                <a:latin typeface="+mn-lt"/>
                <a:ea typeface="+mn-ea"/>
                <a:cs typeface="+mn-cs"/>
              </a:rPr>
              <a:t>ICNIRP 2010 Public B Field Limits</a:t>
            </a:r>
            <a:endParaRPr lang="en-US" sz="1200" kern="1200" dirty="0">
              <a:solidFill>
                <a:schemeClr val="tx1"/>
              </a:solidFill>
              <a:effectLst/>
              <a:latin typeface="+mn-lt"/>
              <a:ea typeface="+mn-ea"/>
              <a:cs typeface="+mn-cs"/>
            </a:endParaRPr>
          </a:p>
          <a:p>
            <a:pPr lvl="0"/>
            <a:r>
              <a:rPr lang="en-US" sz="1200" b="1" kern="1200" dirty="0">
                <a:solidFill>
                  <a:schemeClr val="tx1"/>
                </a:solidFill>
                <a:effectLst/>
                <a:latin typeface="+mn-lt"/>
                <a:ea typeface="+mn-ea"/>
                <a:cs typeface="+mn-cs"/>
              </a:rPr>
              <a:t>Table 4 (p. 827)</a:t>
            </a:r>
            <a:r>
              <a:rPr lang="en-US" sz="1200" kern="1200" dirty="0">
                <a:solidFill>
                  <a:schemeClr val="tx1"/>
                </a:solidFill>
                <a:effectLst/>
                <a:latin typeface="+mn-lt"/>
                <a:ea typeface="+mn-ea"/>
                <a:cs typeface="+mn-cs"/>
              </a:rPr>
              <a:t>: Reference levels for general public exposure.</a:t>
            </a:r>
          </a:p>
          <a:p>
            <a:pPr lvl="1"/>
            <a:r>
              <a:rPr lang="en-US" sz="1200" kern="1200" dirty="0">
                <a:solidFill>
                  <a:schemeClr val="tx1"/>
                </a:solidFill>
                <a:effectLst/>
                <a:latin typeface="+mn-lt"/>
                <a:ea typeface="+mn-ea"/>
                <a:cs typeface="+mn-cs"/>
              </a:rPr>
              <a:t>Frequency range 25–400 Hz: </a:t>
            </a:r>
            <a:r>
              <a:rPr lang="en-US" sz="1200" b="1" kern="1200" dirty="0">
                <a:solidFill>
                  <a:schemeClr val="tx1"/>
                </a:solidFill>
                <a:effectLst/>
                <a:latin typeface="+mn-lt"/>
                <a:ea typeface="+mn-ea"/>
                <a:cs typeface="+mn-cs"/>
              </a:rPr>
              <a:t>B = 200 µT (2,000 </a:t>
            </a:r>
            <a:r>
              <a:rPr lang="en-US" sz="1200" b="1" kern="1200" dirty="0" err="1">
                <a:solidFill>
                  <a:schemeClr val="tx1"/>
                </a:solidFill>
                <a:effectLst/>
                <a:latin typeface="+mn-lt"/>
                <a:ea typeface="+mn-ea"/>
                <a:cs typeface="+mn-cs"/>
              </a:rPr>
              <a:t>mG</a:t>
            </a:r>
            <a:r>
              <a:rPr lang="en-US" sz="1200" b="1"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a:t>
            </a:r>
          </a:p>
          <a:p>
            <a:pPr lvl="1"/>
            <a:r>
              <a:rPr lang="en-US" sz="1200" kern="1200" dirty="0">
                <a:solidFill>
                  <a:schemeClr val="tx1"/>
                </a:solidFill>
                <a:effectLst/>
                <a:latin typeface="+mn-lt"/>
                <a:ea typeface="+mn-ea"/>
                <a:cs typeface="+mn-cs"/>
              </a:rPr>
              <a:t>Applies equally at 50 Hz and 60 Hz.</a:t>
            </a:r>
          </a:p>
          <a:p>
            <a:pPr lvl="0"/>
            <a:r>
              <a:rPr lang="en-US" sz="1200" b="1" kern="1200" dirty="0">
                <a:solidFill>
                  <a:schemeClr val="tx1"/>
                </a:solidFill>
                <a:effectLst/>
                <a:latin typeface="+mn-lt"/>
                <a:ea typeface="+mn-ea"/>
                <a:cs typeface="+mn-cs"/>
              </a:rPr>
              <a:t>Occupational</a:t>
            </a:r>
            <a:r>
              <a:rPr lang="en-US" sz="1200" kern="120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1,000 µT (10,000 </a:t>
            </a:r>
            <a:r>
              <a:rPr lang="en-US" sz="1200" b="1" kern="1200" dirty="0" err="1">
                <a:solidFill>
                  <a:schemeClr val="tx1"/>
                </a:solidFill>
                <a:effectLst/>
                <a:latin typeface="+mn-lt"/>
                <a:ea typeface="+mn-ea"/>
                <a:cs typeface="+mn-cs"/>
              </a:rPr>
              <a:t>mG</a:t>
            </a:r>
            <a:r>
              <a:rPr lang="en-US" sz="1200" b="1"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a:t>
            </a:r>
          </a:p>
          <a:p>
            <a:r>
              <a:rPr lang="en-US" sz="1200" kern="1200" dirty="0">
                <a:solidFill>
                  <a:schemeClr val="tx1"/>
                </a:solidFill>
                <a:effectLst/>
                <a:latin typeface="+mn-lt"/>
                <a:ea typeface="+mn-ea"/>
                <a:cs typeface="+mn-cs"/>
              </a:rPr>
              <a:t>*Source: ICNIRP (2010), </a:t>
            </a:r>
            <a:r>
              <a:rPr lang="en-US" sz="1200" i="1" kern="1200" dirty="0">
                <a:solidFill>
                  <a:schemeClr val="tx1"/>
                </a:solidFill>
                <a:effectLst/>
                <a:latin typeface="+mn-lt"/>
                <a:ea typeface="+mn-ea"/>
                <a:cs typeface="+mn-cs"/>
                <a:hlinkClick r:id="rId3"/>
              </a:rPr>
              <a:t>Guidelines for limiting exposure to time-varying electric and magnetic fields (1 Hz–100 kHz)</a:t>
            </a:r>
            <a:r>
              <a:rPr lang="en-US" sz="1200" kern="120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Health Physics, 99(6), 818–836, p. 827.</a:t>
            </a:r>
            <a:br>
              <a:rPr lang="en-US" sz="1200" i="1" kern="1200" dirty="0">
                <a:solidFill>
                  <a:schemeClr val="tx1"/>
                </a:solidFill>
                <a:effectLst/>
                <a:latin typeface="+mn-lt"/>
                <a:ea typeface="+mn-ea"/>
                <a:cs typeface="+mn-cs"/>
              </a:rPr>
            </a:br>
            <a:r>
              <a:rPr lang="en-US" sz="1200" i="1" kern="1200" dirty="0">
                <a:solidFill>
                  <a:schemeClr val="tx1"/>
                </a:solidFill>
                <a:effectLst/>
                <a:latin typeface="+mn-lt"/>
                <a:ea typeface="+mn-ea"/>
                <a:cs typeface="+mn-cs"/>
              </a:rPr>
              <a:t>https://</a:t>
            </a:r>
            <a:r>
              <a:rPr lang="en-US" sz="1200" i="1" kern="1200" dirty="0" err="1">
                <a:solidFill>
                  <a:schemeClr val="tx1"/>
                </a:solidFill>
                <a:effectLst/>
                <a:latin typeface="+mn-lt"/>
                <a:ea typeface="+mn-ea"/>
                <a:cs typeface="+mn-cs"/>
              </a:rPr>
              <a:t>www.icnirp.org</a:t>
            </a:r>
            <a:r>
              <a:rPr lang="en-US" sz="1200" i="1" kern="1200" dirty="0">
                <a:solidFill>
                  <a:schemeClr val="tx1"/>
                </a:solidFill>
                <a:effectLst/>
                <a:latin typeface="+mn-lt"/>
                <a:ea typeface="+mn-ea"/>
                <a:cs typeface="+mn-cs"/>
              </a:rPr>
              <a:t>/</a:t>
            </a:r>
            <a:r>
              <a:rPr lang="en-US" sz="1200" i="1" kern="1200" dirty="0" err="1">
                <a:solidFill>
                  <a:schemeClr val="tx1"/>
                </a:solidFill>
                <a:effectLst/>
                <a:latin typeface="+mn-lt"/>
                <a:ea typeface="+mn-ea"/>
                <a:cs typeface="+mn-cs"/>
              </a:rPr>
              <a:t>cms</a:t>
            </a:r>
            <a:r>
              <a:rPr lang="en-US" sz="1200" i="1" kern="1200" dirty="0">
                <a:solidFill>
                  <a:schemeClr val="tx1"/>
                </a:solidFill>
                <a:effectLst/>
                <a:latin typeface="+mn-lt"/>
                <a:ea typeface="+mn-ea"/>
                <a:cs typeface="+mn-cs"/>
              </a:rPr>
              <a:t>/upload/publications/</a:t>
            </a:r>
            <a:r>
              <a:rPr lang="en-US" sz="1200" i="1" kern="1200" dirty="0" err="1">
                <a:solidFill>
                  <a:schemeClr val="tx1"/>
                </a:solidFill>
                <a:effectLst/>
                <a:latin typeface="+mn-lt"/>
                <a:ea typeface="+mn-ea"/>
                <a:cs typeface="+mn-cs"/>
              </a:rPr>
              <a:t>ICNIRPLFgdl.pdf</a:t>
            </a:r>
            <a:endParaRPr lang="en-US" sz="1200" kern="1200" dirty="0">
              <a:solidFill>
                <a:schemeClr val="tx1"/>
              </a:solidFill>
              <a:effectLst/>
              <a:latin typeface="+mn-lt"/>
              <a:ea typeface="+mn-ea"/>
              <a:cs typeface="+mn-cs"/>
            </a:endParaRPr>
          </a:p>
          <a:p>
            <a:endParaRPr lang="en-US" dirty="0"/>
          </a:p>
          <a:p>
            <a:r>
              <a:rPr lang="en-US" b="1" dirty="0"/>
              <a:t>Occupational:</a:t>
            </a:r>
            <a:r>
              <a:rPr lang="en-US" dirty="0"/>
              <a:t> </a:t>
            </a:r>
            <a:r>
              <a:rPr lang="en-US" b="1" dirty="0"/>
              <a:t>1 </a:t>
            </a:r>
            <a:r>
              <a:rPr lang="en-US" b="1" dirty="0" err="1"/>
              <a:t>mT</a:t>
            </a:r>
            <a:r>
              <a:rPr lang="en-US" dirty="0"/>
              <a:t> = </a:t>
            </a:r>
            <a:r>
              <a:rPr lang="en-US" b="1" dirty="0"/>
              <a:t>1000 µT</a:t>
            </a:r>
            <a:r>
              <a:rPr lang="en-US" dirty="0"/>
              <a:t> = </a:t>
            </a:r>
            <a:r>
              <a:rPr lang="en-US" b="1" dirty="0"/>
              <a:t>10,000 </a:t>
            </a:r>
            <a:r>
              <a:rPr lang="en-US" b="1" dirty="0" err="1"/>
              <a:t>mG</a:t>
            </a:r>
            <a:endParaRPr lang="en-US" dirty="0"/>
          </a:p>
          <a:p>
            <a:r>
              <a:rPr lang="en-US" b="1" dirty="0"/>
              <a:t>General public:</a:t>
            </a:r>
            <a:r>
              <a:rPr lang="en-US" dirty="0"/>
              <a:t> </a:t>
            </a:r>
            <a:r>
              <a:rPr lang="en-US" b="1" dirty="0"/>
              <a:t>0.2 </a:t>
            </a:r>
            <a:r>
              <a:rPr lang="en-US" b="1" dirty="0" err="1"/>
              <a:t>mT</a:t>
            </a:r>
            <a:r>
              <a:rPr lang="en-US" dirty="0"/>
              <a:t> = </a:t>
            </a:r>
            <a:r>
              <a:rPr lang="en-US" b="1" dirty="0"/>
              <a:t>200 µT</a:t>
            </a:r>
            <a:r>
              <a:rPr lang="en-US" dirty="0"/>
              <a:t> = </a:t>
            </a:r>
            <a:r>
              <a:rPr lang="en-US" b="1" dirty="0"/>
              <a:t>2,000 </a:t>
            </a:r>
            <a:r>
              <a:rPr lang="en-US" b="1" dirty="0" err="1"/>
              <a:t>mG</a:t>
            </a:r>
            <a:r>
              <a:rPr lang="en-US" dirty="0"/>
              <a:t> </a:t>
            </a:r>
          </a:p>
          <a:p>
            <a:endParaRPr lang="en-US" dirty="0"/>
          </a:p>
        </p:txBody>
      </p:sp>
      <p:sp>
        <p:nvSpPr>
          <p:cNvPr id="4" name="Slide Number Placeholder 3">
            <a:extLst>
              <a:ext uri="{FF2B5EF4-FFF2-40B4-BE49-F238E27FC236}">
                <a16:creationId xmlns:a16="http://schemas.microsoft.com/office/drawing/2014/main" id="{1AE995B1-4975-0538-3DC0-BAB8E38CF9EC}"/>
              </a:ext>
            </a:extLst>
          </p:cNvPr>
          <p:cNvSpPr>
            <a:spLocks noGrp="1"/>
          </p:cNvSpPr>
          <p:nvPr>
            <p:ph type="sldNum" sz="quarter" idx="5"/>
          </p:nvPr>
        </p:nvSpPr>
        <p:spPr/>
        <p:txBody>
          <a:bodyPr/>
          <a:lstStyle/>
          <a:p>
            <a:fld id="{6E2A14E8-9DD7-B248-B250-99D5CA2F9334}" type="slidenum">
              <a:rPr lang="en-US" smtClean="0"/>
              <a:t>47</a:t>
            </a:fld>
            <a:endParaRPr lang="en-US"/>
          </a:p>
        </p:txBody>
      </p:sp>
    </p:spTree>
    <p:extLst>
      <p:ext uri="{BB962C8B-B14F-4D97-AF65-F5344CB8AC3E}">
        <p14:creationId xmlns:p14="http://schemas.microsoft.com/office/powerpoint/2010/main" val="34795566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02A4BC-D7D4-C597-97D3-D9C02A6647D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BFC10AA-E8BE-43E0-C749-B05657F7BFE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038EAA2-CBD8-3856-A046-FC81D1AD831D}"/>
              </a:ext>
            </a:extLst>
          </p:cNvPr>
          <p:cNvSpPr>
            <a:spLocks noGrp="1"/>
          </p:cNvSpPr>
          <p:nvPr>
            <p:ph type="body" idx="1"/>
          </p:nvPr>
        </p:nvSpPr>
        <p:spPr/>
        <p:txBody>
          <a:bodyPr/>
          <a:lstStyle/>
          <a:p>
            <a:r>
              <a:rPr lang="en-US" sz="1200" b="1" i="0" u="none" strike="noStrike" kern="1200" dirty="0">
                <a:solidFill>
                  <a:schemeClr val="tx1"/>
                </a:solidFill>
                <a:effectLst/>
                <a:latin typeface="+mn-lt"/>
                <a:ea typeface="+mn-ea"/>
                <a:cs typeface="+mn-cs"/>
              </a:rPr>
              <a:t>Sources</a:t>
            </a:r>
            <a:endParaRPr lang="en-US" sz="1200" b="0" i="0" u="none" strike="noStrike"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rPr>
              <a:t>ICNIRP (2010): </a:t>
            </a:r>
            <a:r>
              <a:rPr lang="en-US" sz="1200" b="0" i="0" u="none" strike="noStrike" kern="1200" dirty="0">
                <a:solidFill>
                  <a:schemeClr val="tx1"/>
                </a:solidFill>
                <a:effectLst/>
                <a:latin typeface="+mn-lt"/>
                <a:ea typeface="+mn-ea"/>
                <a:cs typeface="+mn-cs"/>
                <a:hlinkClick r:id="rId3"/>
              </a:rPr>
              <a:t>https://www.icnirp.org/cms/upload/publications/ICNIRPLFgdl.pdf</a:t>
            </a:r>
            <a:endParaRPr lang="en-US" sz="1200" b="0" i="0" u="none" strike="noStrike"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rPr>
              <a:t>IEEE C95.1-2019: </a:t>
            </a:r>
            <a:r>
              <a:rPr lang="en-US" sz="1200" b="0" i="0" u="none" strike="noStrike" kern="1200" dirty="0">
                <a:solidFill>
                  <a:schemeClr val="tx1"/>
                </a:solidFill>
                <a:effectLst/>
                <a:latin typeface="+mn-lt"/>
                <a:ea typeface="+mn-ea"/>
                <a:cs typeface="+mn-cs"/>
                <a:hlinkClick r:id="rId4"/>
              </a:rPr>
              <a:t>https://standards.ieee.org/standard/C95_1-2019.html</a:t>
            </a:r>
            <a:endParaRPr lang="en-US" sz="1200" b="0" i="0" u="none" strike="noStrike" kern="1200" dirty="0">
              <a:solidFill>
                <a:schemeClr val="tx1"/>
              </a:solidFill>
              <a:effectLst/>
              <a:latin typeface="+mn-lt"/>
              <a:ea typeface="+mn-ea"/>
              <a:cs typeface="+mn-cs"/>
            </a:endParaRPr>
          </a:p>
          <a:p>
            <a:endParaRPr lang="en-US" dirty="0"/>
          </a:p>
          <a:p>
            <a:r>
              <a:rPr lang="en-US" sz="1200" b="1" kern="1200" dirty="0">
                <a:solidFill>
                  <a:schemeClr val="tx1"/>
                </a:solidFill>
                <a:effectLst/>
                <a:latin typeface="+mn-lt"/>
                <a:ea typeface="+mn-ea"/>
                <a:cs typeface="+mn-cs"/>
              </a:rPr>
              <a:t>ICNIRP 2010 Public B Field Limits</a:t>
            </a:r>
            <a:endParaRPr lang="en-US" sz="1200" kern="1200" dirty="0">
              <a:solidFill>
                <a:schemeClr val="tx1"/>
              </a:solidFill>
              <a:effectLst/>
              <a:latin typeface="+mn-lt"/>
              <a:ea typeface="+mn-ea"/>
              <a:cs typeface="+mn-cs"/>
            </a:endParaRPr>
          </a:p>
          <a:p>
            <a:pPr lvl="0"/>
            <a:r>
              <a:rPr lang="en-US" sz="1200" b="1" kern="1200" dirty="0">
                <a:solidFill>
                  <a:schemeClr val="tx1"/>
                </a:solidFill>
                <a:effectLst/>
                <a:latin typeface="+mn-lt"/>
                <a:ea typeface="+mn-ea"/>
                <a:cs typeface="+mn-cs"/>
              </a:rPr>
              <a:t>Table 4 (p. 827)</a:t>
            </a:r>
            <a:r>
              <a:rPr lang="en-US" sz="1200" kern="1200" dirty="0">
                <a:solidFill>
                  <a:schemeClr val="tx1"/>
                </a:solidFill>
                <a:effectLst/>
                <a:latin typeface="+mn-lt"/>
                <a:ea typeface="+mn-ea"/>
                <a:cs typeface="+mn-cs"/>
              </a:rPr>
              <a:t>: Reference levels for general public exposure.</a:t>
            </a:r>
          </a:p>
          <a:p>
            <a:pPr lvl="1"/>
            <a:r>
              <a:rPr lang="en-US" sz="1200" kern="1200" dirty="0">
                <a:solidFill>
                  <a:schemeClr val="tx1"/>
                </a:solidFill>
                <a:effectLst/>
                <a:latin typeface="+mn-lt"/>
                <a:ea typeface="+mn-ea"/>
                <a:cs typeface="+mn-cs"/>
              </a:rPr>
              <a:t>Frequency range 25–400 Hz: </a:t>
            </a:r>
            <a:r>
              <a:rPr lang="en-US" sz="1200" b="1" kern="1200" dirty="0">
                <a:solidFill>
                  <a:schemeClr val="tx1"/>
                </a:solidFill>
                <a:effectLst/>
                <a:latin typeface="+mn-lt"/>
                <a:ea typeface="+mn-ea"/>
                <a:cs typeface="+mn-cs"/>
              </a:rPr>
              <a:t>B = 200 µT (2,000 </a:t>
            </a:r>
            <a:r>
              <a:rPr lang="en-US" sz="1200" b="1" kern="1200" dirty="0" err="1">
                <a:solidFill>
                  <a:schemeClr val="tx1"/>
                </a:solidFill>
                <a:effectLst/>
                <a:latin typeface="+mn-lt"/>
                <a:ea typeface="+mn-ea"/>
                <a:cs typeface="+mn-cs"/>
              </a:rPr>
              <a:t>mG</a:t>
            </a:r>
            <a:r>
              <a:rPr lang="en-US" sz="1200" b="1"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a:t>
            </a:r>
          </a:p>
          <a:p>
            <a:pPr lvl="1"/>
            <a:r>
              <a:rPr lang="en-US" sz="1200" kern="1200" dirty="0">
                <a:solidFill>
                  <a:schemeClr val="tx1"/>
                </a:solidFill>
                <a:effectLst/>
                <a:latin typeface="+mn-lt"/>
                <a:ea typeface="+mn-ea"/>
                <a:cs typeface="+mn-cs"/>
              </a:rPr>
              <a:t>Applies equally at 50 Hz and 60 Hz.</a:t>
            </a:r>
          </a:p>
          <a:p>
            <a:pPr lvl="0"/>
            <a:r>
              <a:rPr lang="en-US" sz="1200" b="1" kern="1200" dirty="0">
                <a:solidFill>
                  <a:schemeClr val="tx1"/>
                </a:solidFill>
                <a:effectLst/>
                <a:latin typeface="+mn-lt"/>
                <a:ea typeface="+mn-ea"/>
                <a:cs typeface="+mn-cs"/>
              </a:rPr>
              <a:t>Occupational</a:t>
            </a:r>
            <a:r>
              <a:rPr lang="en-US" sz="1200" kern="120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1,000 µT (10,000 </a:t>
            </a:r>
            <a:r>
              <a:rPr lang="en-US" sz="1200" b="1" kern="1200" dirty="0" err="1">
                <a:solidFill>
                  <a:schemeClr val="tx1"/>
                </a:solidFill>
                <a:effectLst/>
                <a:latin typeface="+mn-lt"/>
                <a:ea typeface="+mn-ea"/>
                <a:cs typeface="+mn-cs"/>
              </a:rPr>
              <a:t>mG</a:t>
            </a:r>
            <a:r>
              <a:rPr lang="en-US" sz="1200" b="1"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a:t>
            </a:r>
          </a:p>
          <a:p>
            <a:r>
              <a:rPr lang="en-US" sz="1200" kern="1200" dirty="0">
                <a:solidFill>
                  <a:schemeClr val="tx1"/>
                </a:solidFill>
                <a:effectLst/>
                <a:latin typeface="+mn-lt"/>
                <a:ea typeface="+mn-ea"/>
                <a:cs typeface="+mn-cs"/>
              </a:rPr>
              <a:t>*Source: ICNIRP (2010), </a:t>
            </a:r>
            <a:r>
              <a:rPr lang="en-US" sz="1200" i="1" kern="1200" dirty="0">
                <a:solidFill>
                  <a:schemeClr val="tx1"/>
                </a:solidFill>
                <a:effectLst/>
                <a:latin typeface="+mn-lt"/>
                <a:ea typeface="+mn-ea"/>
                <a:cs typeface="+mn-cs"/>
                <a:hlinkClick r:id="rId5"/>
              </a:rPr>
              <a:t>Guidelines for limiting exposure to time-varying electric and magnetic fields (1 Hz–100 kHz)</a:t>
            </a:r>
            <a:r>
              <a:rPr lang="en-US" sz="1200" kern="120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Health Physics, 99(6), 818–836, p. 827.</a:t>
            </a:r>
            <a:br>
              <a:rPr lang="en-US" sz="1200" i="1" kern="1200" dirty="0">
                <a:solidFill>
                  <a:schemeClr val="tx1"/>
                </a:solidFill>
                <a:effectLst/>
                <a:latin typeface="+mn-lt"/>
                <a:ea typeface="+mn-ea"/>
                <a:cs typeface="+mn-cs"/>
              </a:rPr>
            </a:br>
            <a:r>
              <a:rPr lang="en-US" sz="1200" i="1" kern="1200" dirty="0">
                <a:solidFill>
                  <a:schemeClr val="tx1"/>
                </a:solidFill>
                <a:effectLst/>
                <a:latin typeface="+mn-lt"/>
                <a:ea typeface="+mn-ea"/>
                <a:cs typeface="+mn-cs"/>
              </a:rPr>
              <a:t>https://</a:t>
            </a:r>
            <a:r>
              <a:rPr lang="en-US" sz="1200" i="1" kern="1200" dirty="0" err="1">
                <a:solidFill>
                  <a:schemeClr val="tx1"/>
                </a:solidFill>
                <a:effectLst/>
                <a:latin typeface="+mn-lt"/>
                <a:ea typeface="+mn-ea"/>
                <a:cs typeface="+mn-cs"/>
              </a:rPr>
              <a:t>www.icnirp.org</a:t>
            </a:r>
            <a:r>
              <a:rPr lang="en-US" sz="1200" i="1" kern="1200" dirty="0">
                <a:solidFill>
                  <a:schemeClr val="tx1"/>
                </a:solidFill>
                <a:effectLst/>
                <a:latin typeface="+mn-lt"/>
                <a:ea typeface="+mn-ea"/>
                <a:cs typeface="+mn-cs"/>
              </a:rPr>
              <a:t>/</a:t>
            </a:r>
            <a:r>
              <a:rPr lang="en-US" sz="1200" i="1" kern="1200" dirty="0" err="1">
                <a:solidFill>
                  <a:schemeClr val="tx1"/>
                </a:solidFill>
                <a:effectLst/>
                <a:latin typeface="+mn-lt"/>
                <a:ea typeface="+mn-ea"/>
                <a:cs typeface="+mn-cs"/>
              </a:rPr>
              <a:t>cms</a:t>
            </a:r>
            <a:r>
              <a:rPr lang="en-US" sz="1200" i="1" kern="1200" dirty="0">
                <a:solidFill>
                  <a:schemeClr val="tx1"/>
                </a:solidFill>
                <a:effectLst/>
                <a:latin typeface="+mn-lt"/>
                <a:ea typeface="+mn-ea"/>
                <a:cs typeface="+mn-cs"/>
              </a:rPr>
              <a:t>/upload/publications/</a:t>
            </a:r>
            <a:r>
              <a:rPr lang="en-US" sz="1200" i="1" kern="1200" dirty="0" err="1">
                <a:solidFill>
                  <a:schemeClr val="tx1"/>
                </a:solidFill>
                <a:effectLst/>
                <a:latin typeface="+mn-lt"/>
                <a:ea typeface="+mn-ea"/>
                <a:cs typeface="+mn-cs"/>
              </a:rPr>
              <a:t>ICNIRPLFgdl.pdf</a:t>
            </a:r>
            <a:endParaRPr lang="en-US" sz="1200" kern="1200" dirty="0">
              <a:solidFill>
                <a:schemeClr val="tx1"/>
              </a:solidFill>
              <a:effectLst/>
              <a:latin typeface="+mn-lt"/>
              <a:ea typeface="+mn-ea"/>
              <a:cs typeface="+mn-cs"/>
            </a:endParaRPr>
          </a:p>
          <a:p>
            <a:endParaRPr lang="en-US" dirty="0"/>
          </a:p>
          <a:p>
            <a:r>
              <a:rPr lang="en-US" b="1" dirty="0"/>
              <a:t>Occupational:</a:t>
            </a:r>
            <a:r>
              <a:rPr lang="en-US" dirty="0"/>
              <a:t> </a:t>
            </a:r>
            <a:r>
              <a:rPr lang="en-US" b="1" dirty="0"/>
              <a:t>1 </a:t>
            </a:r>
            <a:r>
              <a:rPr lang="en-US" b="1" dirty="0" err="1"/>
              <a:t>mT</a:t>
            </a:r>
            <a:r>
              <a:rPr lang="en-US" dirty="0"/>
              <a:t> = </a:t>
            </a:r>
            <a:r>
              <a:rPr lang="en-US" b="1" dirty="0"/>
              <a:t>1000 µT</a:t>
            </a:r>
            <a:r>
              <a:rPr lang="en-US" dirty="0"/>
              <a:t> = </a:t>
            </a:r>
            <a:r>
              <a:rPr lang="en-US" b="1" dirty="0"/>
              <a:t>10,000 </a:t>
            </a:r>
            <a:r>
              <a:rPr lang="en-US" b="1" dirty="0" err="1"/>
              <a:t>mG</a:t>
            </a:r>
            <a:endParaRPr lang="en-US" dirty="0"/>
          </a:p>
          <a:p>
            <a:r>
              <a:rPr lang="en-US" b="1" dirty="0"/>
              <a:t>General public:</a:t>
            </a:r>
            <a:r>
              <a:rPr lang="en-US" dirty="0"/>
              <a:t> </a:t>
            </a:r>
            <a:r>
              <a:rPr lang="en-US" b="1" dirty="0"/>
              <a:t>0.2 </a:t>
            </a:r>
            <a:r>
              <a:rPr lang="en-US" b="1" dirty="0" err="1"/>
              <a:t>mT</a:t>
            </a:r>
            <a:r>
              <a:rPr lang="en-US" dirty="0"/>
              <a:t> = </a:t>
            </a:r>
            <a:r>
              <a:rPr lang="en-US" b="1" dirty="0"/>
              <a:t>200 µT</a:t>
            </a:r>
            <a:r>
              <a:rPr lang="en-US" dirty="0"/>
              <a:t> = </a:t>
            </a:r>
            <a:r>
              <a:rPr lang="en-US" b="1" dirty="0"/>
              <a:t>2,000 </a:t>
            </a:r>
            <a:r>
              <a:rPr lang="en-US" b="1" dirty="0" err="1"/>
              <a:t>mG</a:t>
            </a:r>
            <a:r>
              <a:rPr lang="en-US" dirty="0"/>
              <a:t> </a:t>
            </a:r>
          </a:p>
          <a:p>
            <a:endParaRPr lang="en-US" dirty="0"/>
          </a:p>
        </p:txBody>
      </p:sp>
      <p:sp>
        <p:nvSpPr>
          <p:cNvPr id="4" name="Slide Number Placeholder 3">
            <a:extLst>
              <a:ext uri="{FF2B5EF4-FFF2-40B4-BE49-F238E27FC236}">
                <a16:creationId xmlns:a16="http://schemas.microsoft.com/office/drawing/2014/main" id="{E9586FB7-136B-1BB3-C05F-7D61D91DF8AB}"/>
              </a:ext>
            </a:extLst>
          </p:cNvPr>
          <p:cNvSpPr>
            <a:spLocks noGrp="1"/>
          </p:cNvSpPr>
          <p:nvPr>
            <p:ph type="sldNum" sz="quarter" idx="5"/>
          </p:nvPr>
        </p:nvSpPr>
        <p:spPr/>
        <p:txBody>
          <a:bodyPr/>
          <a:lstStyle/>
          <a:p>
            <a:fld id="{6E2A14E8-9DD7-B248-B250-99D5CA2F9334}" type="slidenum">
              <a:rPr lang="en-US" smtClean="0"/>
              <a:t>48</a:t>
            </a:fld>
            <a:endParaRPr lang="en-US"/>
          </a:p>
        </p:txBody>
      </p:sp>
    </p:spTree>
    <p:extLst>
      <p:ext uri="{BB962C8B-B14F-4D97-AF65-F5344CB8AC3E}">
        <p14:creationId xmlns:p14="http://schemas.microsoft.com/office/powerpoint/2010/main" val="58782339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1F30F9-3CAD-CF1C-48FA-6A3E7477693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B1136E0-3618-CC70-F567-67FBF9D2FF0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792F32D-4646-522B-C34E-768696BB3643}"/>
              </a:ext>
            </a:extLst>
          </p:cNvPr>
          <p:cNvSpPr>
            <a:spLocks noGrp="1"/>
          </p:cNvSpPr>
          <p:nvPr>
            <p:ph type="body" idx="1"/>
          </p:nvPr>
        </p:nvSpPr>
        <p:spPr/>
        <p:txBody>
          <a:bodyPr/>
          <a:lstStyle/>
          <a:p>
            <a:r>
              <a:rPr lang="en-US" sz="1200" i="1" kern="1200" dirty="0">
                <a:solidFill>
                  <a:schemeClr val="tx1"/>
                </a:solidFill>
                <a:effectLst/>
                <a:latin typeface="+mn-lt"/>
                <a:ea typeface="+mn-ea"/>
                <a:cs typeface="+mn-cs"/>
              </a:rPr>
              <a:t>The full quote:</a:t>
            </a:r>
          </a:p>
          <a:p>
            <a:endParaRPr lang="en-US" sz="1200" i="1" kern="1200" dirty="0">
              <a:solidFill>
                <a:schemeClr val="tx1"/>
              </a:solidFill>
              <a:effectLst/>
              <a:latin typeface="+mn-lt"/>
              <a:ea typeface="+mn-ea"/>
              <a:cs typeface="+mn-cs"/>
            </a:endParaRPr>
          </a:p>
          <a:p>
            <a:r>
              <a:rPr lang="en-US" sz="1200" i="0" kern="1200" dirty="0">
                <a:solidFill>
                  <a:schemeClr val="tx1"/>
                </a:solidFill>
                <a:effectLst/>
                <a:latin typeface="+mn-lt"/>
                <a:ea typeface="+mn-ea"/>
                <a:cs typeface="+mn-cs"/>
              </a:rPr>
              <a:t>“Chronic effects</a:t>
            </a:r>
            <a:r>
              <a:rPr lang="en-US" sz="1200" i="1" kern="1200" dirty="0">
                <a:solidFill>
                  <a:schemeClr val="tx1"/>
                </a:solidFill>
                <a:effectLst/>
                <a:latin typeface="+mn-lt"/>
                <a:ea typeface="+mn-ea"/>
                <a:cs typeface="+mn-cs"/>
              </a:rPr>
              <a:t>. </a:t>
            </a:r>
          </a:p>
          <a:p>
            <a:r>
              <a:rPr lang="en-US" sz="1200" i="1" kern="1200" dirty="0">
                <a:solidFill>
                  <a:schemeClr val="tx1"/>
                </a:solidFill>
                <a:effectLst/>
                <a:latin typeface="+mn-lt"/>
                <a:ea typeface="+mn-ea"/>
                <a:cs typeface="+mn-cs"/>
              </a:rPr>
              <a:t>“The literature on chronic effects of</a:t>
            </a:r>
            <a:endParaRPr lang="en-US" sz="1200" kern="1200" dirty="0">
              <a:solidFill>
                <a:schemeClr val="tx1"/>
              </a:solidFill>
              <a:effectLst/>
              <a:latin typeface="+mn-lt"/>
              <a:ea typeface="+mn-ea"/>
              <a:cs typeface="+mn-cs"/>
            </a:endParaRPr>
          </a:p>
          <a:p>
            <a:r>
              <a:rPr lang="en-US" sz="1200" i="1" kern="1200" dirty="0">
                <a:solidFill>
                  <a:schemeClr val="tx1"/>
                </a:solidFill>
                <a:effectLst/>
                <a:latin typeface="+mn-lt"/>
                <a:ea typeface="+mn-ea"/>
                <a:cs typeface="+mn-cs"/>
              </a:rPr>
              <a:t>low frequency fields has been evaluated in detail by</a:t>
            </a:r>
            <a:endParaRPr lang="en-US" sz="1200" kern="1200" dirty="0">
              <a:solidFill>
                <a:schemeClr val="tx1"/>
              </a:solidFill>
              <a:effectLst/>
              <a:latin typeface="+mn-lt"/>
              <a:ea typeface="+mn-ea"/>
              <a:cs typeface="+mn-cs"/>
            </a:endParaRPr>
          </a:p>
          <a:p>
            <a:r>
              <a:rPr lang="en-US" sz="1200" i="1" kern="1200" dirty="0">
                <a:solidFill>
                  <a:schemeClr val="tx1"/>
                </a:solidFill>
                <a:effectLst/>
                <a:latin typeface="+mn-lt"/>
                <a:ea typeface="+mn-ea"/>
                <a:cs typeface="+mn-cs"/>
              </a:rPr>
              <a:t>individual scientists and scientific panels. WHO’s cancer</a:t>
            </a:r>
            <a:endParaRPr lang="en-US" sz="1200" kern="1200" dirty="0">
              <a:solidFill>
                <a:schemeClr val="tx1"/>
              </a:solidFill>
              <a:effectLst/>
              <a:latin typeface="+mn-lt"/>
              <a:ea typeface="+mn-ea"/>
              <a:cs typeface="+mn-cs"/>
            </a:endParaRPr>
          </a:p>
          <a:p>
            <a:r>
              <a:rPr lang="en-US" sz="1200" i="1" kern="1200" dirty="0">
                <a:solidFill>
                  <a:schemeClr val="tx1"/>
                </a:solidFill>
                <a:effectLst/>
                <a:latin typeface="+mn-lt"/>
                <a:ea typeface="+mn-ea"/>
                <a:cs typeface="+mn-cs"/>
              </a:rPr>
              <a:t>research institute, IARC (International Agency for Research</a:t>
            </a:r>
            <a:endParaRPr lang="en-US" sz="1200" kern="1200" dirty="0">
              <a:solidFill>
                <a:schemeClr val="tx1"/>
              </a:solidFill>
              <a:effectLst/>
              <a:latin typeface="+mn-lt"/>
              <a:ea typeface="+mn-ea"/>
              <a:cs typeface="+mn-cs"/>
            </a:endParaRPr>
          </a:p>
          <a:p>
            <a:r>
              <a:rPr lang="en-US" sz="1200" i="1" kern="1200" dirty="0">
                <a:solidFill>
                  <a:schemeClr val="tx1"/>
                </a:solidFill>
                <a:effectLst/>
                <a:latin typeface="+mn-lt"/>
                <a:ea typeface="+mn-ea"/>
                <a:cs typeface="+mn-cs"/>
              </a:rPr>
              <a:t>on Cancer), evaluated low frequency magnetic</a:t>
            </a:r>
            <a:endParaRPr lang="en-US" sz="1200" kern="1200" dirty="0">
              <a:solidFill>
                <a:schemeClr val="tx1"/>
              </a:solidFill>
              <a:effectLst/>
              <a:latin typeface="+mn-lt"/>
              <a:ea typeface="+mn-ea"/>
              <a:cs typeface="+mn-cs"/>
            </a:endParaRPr>
          </a:p>
          <a:p>
            <a:r>
              <a:rPr lang="en-US" sz="1200" i="1" kern="1200" dirty="0">
                <a:solidFill>
                  <a:schemeClr val="tx1"/>
                </a:solidFill>
                <a:effectLst/>
                <a:latin typeface="+mn-lt"/>
                <a:ea typeface="+mn-ea"/>
                <a:cs typeface="+mn-cs"/>
              </a:rPr>
              <a:t>fields in 2002 and classified them in category 2 B, which</a:t>
            </a:r>
            <a:endParaRPr lang="en-US" sz="1200" kern="1200" dirty="0">
              <a:solidFill>
                <a:schemeClr val="tx1"/>
              </a:solidFill>
              <a:effectLst/>
              <a:latin typeface="+mn-lt"/>
              <a:ea typeface="+mn-ea"/>
              <a:cs typeface="+mn-cs"/>
            </a:endParaRPr>
          </a:p>
          <a:p>
            <a:r>
              <a:rPr lang="en-US" sz="1200" i="1" kern="1200" dirty="0">
                <a:solidFill>
                  <a:schemeClr val="tx1"/>
                </a:solidFill>
                <a:effectLst/>
                <a:latin typeface="+mn-lt"/>
                <a:ea typeface="+mn-ea"/>
                <a:cs typeface="+mn-cs"/>
              </a:rPr>
              <a:t>translates to “possibly carcinogenic to humans.” The</a:t>
            </a:r>
            <a:endParaRPr lang="en-US" sz="1200" kern="1200" dirty="0">
              <a:solidFill>
                <a:schemeClr val="tx1"/>
              </a:solidFill>
              <a:effectLst/>
              <a:latin typeface="+mn-lt"/>
              <a:ea typeface="+mn-ea"/>
              <a:cs typeface="+mn-cs"/>
            </a:endParaRPr>
          </a:p>
          <a:p>
            <a:r>
              <a:rPr lang="en-US" sz="1200" i="1" kern="1200" dirty="0">
                <a:solidFill>
                  <a:schemeClr val="tx1"/>
                </a:solidFill>
                <a:effectLst/>
                <a:latin typeface="+mn-lt"/>
                <a:ea typeface="+mn-ea"/>
                <a:cs typeface="+mn-cs"/>
              </a:rPr>
              <a:t>basis for this classification was the epidemiologic results</a:t>
            </a:r>
            <a:endParaRPr lang="en-US" sz="1200" kern="1200" dirty="0">
              <a:solidFill>
                <a:schemeClr val="tx1"/>
              </a:solidFill>
              <a:effectLst/>
              <a:latin typeface="+mn-lt"/>
              <a:ea typeface="+mn-ea"/>
              <a:cs typeface="+mn-cs"/>
            </a:endParaRPr>
          </a:p>
          <a:p>
            <a:r>
              <a:rPr lang="en-US" sz="1200" i="1" kern="1200" dirty="0">
                <a:solidFill>
                  <a:schemeClr val="tx1"/>
                </a:solidFill>
                <a:effectLst/>
                <a:latin typeface="+mn-lt"/>
                <a:ea typeface="+mn-ea"/>
                <a:cs typeface="+mn-cs"/>
              </a:rPr>
              <a:t>on childhood leukemia.</a:t>
            </a:r>
          </a:p>
          <a:p>
            <a:endParaRPr lang="en-US" sz="1200" kern="1200" dirty="0">
              <a:solidFill>
                <a:schemeClr val="tx1"/>
              </a:solidFill>
              <a:effectLst/>
              <a:latin typeface="+mn-lt"/>
              <a:ea typeface="+mn-ea"/>
              <a:cs typeface="+mn-cs"/>
            </a:endParaRPr>
          </a:p>
          <a:p>
            <a:r>
              <a:rPr lang="en-US" sz="1200" i="1" kern="1200" dirty="0">
                <a:solidFill>
                  <a:schemeClr val="tx1"/>
                </a:solidFill>
                <a:effectLst/>
                <a:latin typeface="+mn-lt"/>
                <a:ea typeface="+mn-ea"/>
                <a:cs typeface="+mn-cs"/>
              </a:rPr>
              <a:t>“It is the view of ICNIRP that the currently existing</a:t>
            </a:r>
            <a:endParaRPr lang="en-US" sz="1200" kern="1200" dirty="0">
              <a:solidFill>
                <a:schemeClr val="tx1"/>
              </a:solidFill>
              <a:effectLst/>
              <a:latin typeface="+mn-lt"/>
              <a:ea typeface="+mn-ea"/>
              <a:cs typeface="+mn-cs"/>
            </a:endParaRPr>
          </a:p>
          <a:p>
            <a:r>
              <a:rPr lang="en-US" sz="1200" i="1" kern="1200" dirty="0">
                <a:solidFill>
                  <a:schemeClr val="tx1"/>
                </a:solidFill>
                <a:effectLst/>
                <a:latin typeface="+mn-lt"/>
                <a:ea typeface="+mn-ea"/>
                <a:cs typeface="+mn-cs"/>
              </a:rPr>
              <a:t>scientific evidence that prolonged exposure to low frequency</a:t>
            </a:r>
            <a:endParaRPr lang="en-US" sz="1200" kern="1200" dirty="0">
              <a:solidFill>
                <a:schemeClr val="tx1"/>
              </a:solidFill>
              <a:effectLst/>
              <a:latin typeface="+mn-lt"/>
              <a:ea typeface="+mn-ea"/>
              <a:cs typeface="+mn-cs"/>
            </a:endParaRPr>
          </a:p>
          <a:p>
            <a:r>
              <a:rPr lang="en-US" sz="1200" i="1" kern="1200" dirty="0">
                <a:solidFill>
                  <a:schemeClr val="tx1"/>
                </a:solidFill>
                <a:effectLst/>
                <a:latin typeface="+mn-lt"/>
                <a:ea typeface="+mn-ea"/>
                <a:cs typeface="+mn-cs"/>
              </a:rPr>
              <a:t>magnetic fields is causally related with an increased</a:t>
            </a:r>
            <a:endParaRPr lang="en-US" sz="1200" kern="1200" dirty="0">
              <a:solidFill>
                <a:schemeClr val="tx1"/>
              </a:solidFill>
              <a:effectLst/>
              <a:latin typeface="+mn-lt"/>
              <a:ea typeface="+mn-ea"/>
              <a:cs typeface="+mn-cs"/>
            </a:endParaRPr>
          </a:p>
          <a:p>
            <a:r>
              <a:rPr lang="en-US" sz="1200" i="1" kern="1200" dirty="0">
                <a:solidFill>
                  <a:schemeClr val="tx1"/>
                </a:solidFill>
                <a:effectLst/>
                <a:latin typeface="+mn-lt"/>
                <a:ea typeface="+mn-ea"/>
                <a:cs typeface="+mn-cs"/>
              </a:rPr>
              <a:t>risk of childhood leukemia is too weak to form</a:t>
            </a:r>
            <a:endParaRPr lang="en-US" sz="1200" kern="1200" dirty="0">
              <a:solidFill>
                <a:schemeClr val="tx1"/>
              </a:solidFill>
              <a:effectLst/>
              <a:latin typeface="+mn-lt"/>
              <a:ea typeface="+mn-ea"/>
              <a:cs typeface="+mn-cs"/>
            </a:endParaRPr>
          </a:p>
          <a:p>
            <a:r>
              <a:rPr lang="en-US" sz="1200" i="1" kern="1200" dirty="0">
                <a:solidFill>
                  <a:schemeClr val="tx1"/>
                </a:solidFill>
                <a:effectLst/>
                <a:latin typeface="+mn-lt"/>
                <a:ea typeface="+mn-ea"/>
                <a:cs typeface="+mn-cs"/>
              </a:rPr>
              <a:t>the basis for exposure guidelines. In particular, if the</a:t>
            </a:r>
            <a:endParaRPr lang="en-US" sz="1200" kern="1200" dirty="0">
              <a:solidFill>
                <a:schemeClr val="tx1"/>
              </a:solidFill>
              <a:effectLst/>
              <a:latin typeface="+mn-lt"/>
              <a:ea typeface="+mn-ea"/>
              <a:cs typeface="+mn-cs"/>
            </a:endParaRPr>
          </a:p>
          <a:p>
            <a:r>
              <a:rPr lang="en-US" sz="1200" i="1" kern="1200" dirty="0">
                <a:solidFill>
                  <a:schemeClr val="tx1"/>
                </a:solidFill>
                <a:effectLst/>
                <a:latin typeface="+mn-lt"/>
                <a:ea typeface="+mn-ea"/>
                <a:cs typeface="+mn-cs"/>
              </a:rPr>
              <a:t>relationship is not causal, then no benefit to health will</a:t>
            </a:r>
            <a:endParaRPr lang="en-US" sz="1200" kern="1200" dirty="0">
              <a:solidFill>
                <a:schemeClr val="tx1"/>
              </a:solidFill>
              <a:effectLst/>
              <a:latin typeface="+mn-lt"/>
              <a:ea typeface="+mn-ea"/>
              <a:cs typeface="+mn-cs"/>
            </a:endParaRPr>
          </a:p>
          <a:p>
            <a:r>
              <a:rPr lang="en-US" sz="1200" i="1" kern="1200" dirty="0">
                <a:solidFill>
                  <a:schemeClr val="tx1"/>
                </a:solidFill>
                <a:effectLst/>
                <a:latin typeface="+mn-lt"/>
                <a:ea typeface="+mn-ea"/>
                <a:cs typeface="+mn-cs"/>
              </a:rPr>
              <a:t>accrue from reducing exposure.”</a:t>
            </a:r>
          </a:p>
          <a:p>
            <a:endParaRPr lang="en-US" sz="1200" kern="1200" dirty="0">
              <a:solidFill>
                <a:schemeClr val="tx1"/>
              </a:solidFill>
              <a:effectLst/>
              <a:latin typeface="+mn-lt"/>
              <a:ea typeface="+mn-ea"/>
              <a:cs typeface="+mn-cs"/>
            </a:endParaRPr>
          </a:p>
          <a:p>
            <a:r>
              <a:rPr lang="en-US" b="0" i="1" dirty="0"/>
              <a:t>Source: ICNIRP (2010), </a:t>
            </a:r>
            <a:r>
              <a:rPr lang="en-US" b="0" i="1" dirty="0">
                <a:hlinkClick r:id="rId3"/>
              </a:rPr>
              <a:t>Health Physics, 99(6), pp. 826–827</a:t>
            </a:r>
            <a:r>
              <a:rPr lang="en-US" b="0" i="1" dirty="0"/>
              <a:t>.</a:t>
            </a:r>
            <a:br>
              <a:rPr lang="en-US" b="0" i="1" dirty="0"/>
            </a:br>
            <a:r>
              <a:rPr lang="en-US" b="0" dirty="0"/>
              <a:t>https://</a:t>
            </a:r>
            <a:r>
              <a:rPr lang="en-US" b="0" dirty="0" err="1"/>
              <a:t>www.icnirp.org</a:t>
            </a:r>
            <a:r>
              <a:rPr lang="en-US" b="0" dirty="0"/>
              <a:t>/</a:t>
            </a:r>
            <a:r>
              <a:rPr lang="en-US" b="0" dirty="0" err="1"/>
              <a:t>cms</a:t>
            </a:r>
            <a:r>
              <a:rPr lang="en-US" b="0" dirty="0"/>
              <a:t>/upload/publications/</a:t>
            </a:r>
            <a:r>
              <a:rPr lang="en-US" b="0" dirty="0" err="1"/>
              <a:t>ICNIRPLFgdl.pdf</a:t>
            </a:r>
            <a:endParaRPr lang="en-US" b="0" dirty="0"/>
          </a:p>
          <a:p>
            <a:endParaRPr lang="en-US" dirty="0"/>
          </a:p>
          <a:p>
            <a:endParaRPr lang="en-US" dirty="0"/>
          </a:p>
          <a:p>
            <a:endParaRPr lang="en-US" dirty="0"/>
          </a:p>
          <a:p>
            <a:endParaRPr lang="en-US" dirty="0"/>
          </a:p>
        </p:txBody>
      </p:sp>
      <p:sp>
        <p:nvSpPr>
          <p:cNvPr id="4" name="Slide Number Placeholder 3">
            <a:extLst>
              <a:ext uri="{FF2B5EF4-FFF2-40B4-BE49-F238E27FC236}">
                <a16:creationId xmlns:a16="http://schemas.microsoft.com/office/drawing/2014/main" id="{90776652-9C0B-EFBB-11FD-1D57441DFB3E}"/>
              </a:ext>
            </a:extLst>
          </p:cNvPr>
          <p:cNvSpPr>
            <a:spLocks noGrp="1"/>
          </p:cNvSpPr>
          <p:nvPr>
            <p:ph type="sldNum" sz="quarter" idx="5"/>
          </p:nvPr>
        </p:nvSpPr>
        <p:spPr/>
        <p:txBody>
          <a:bodyPr/>
          <a:lstStyle/>
          <a:p>
            <a:fld id="{6E2A14E8-9DD7-B248-B250-99D5CA2F9334}" type="slidenum">
              <a:rPr lang="en-US" smtClean="0"/>
              <a:t>49</a:t>
            </a:fld>
            <a:endParaRPr lang="en-US"/>
          </a:p>
        </p:txBody>
      </p:sp>
    </p:spTree>
    <p:extLst>
      <p:ext uri="{BB962C8B-B14F-4D97-AF65-F5344CB8AC3E}">
        <p14:creationId xmlns:p14="http://schemas.microsoft.com/office/powerpoint/2010/main" val="187318066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6693A0A-4ED5-5D44-9618-4529F1FB7FA3}" type="slidenum">
              <a:rPr lang="en-US" smtClean="0"/>
              <a:t>51</a:t>
            </a:fld>
            <a:endParaRPr lang="en-US"/>
          </a:p>
        </p:txBody>
      </p:sp>
    </p:spTree>
    <p:extLst>
      <p:ext uri="{BB962C8B-B14F-4D97-AF65-F5344CB8AC3E}">
        <p14:creationId xmlns:p14="http://schemas.microsoft.com/office/powerpoint/2010/main" val="376407164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BB5458-48E0-4E38-DA22-F83AF524349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8986D0F-7505-F178-4919-B0E68FFFD60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86A6889-79BB-49F4-41ED-38D16F010EF1}"/>
              </a:ext>
            </a:extLst>
          </p:cNvPr>
          <p:cNvSpPr>
            <a:spLocks noGrp="1"/>
          </p:cNvSpPr>
          <p:nvPr>
            <p:ph type="body" idx="1"/>
          </p:nvPr>
        </p:nvSpPr>
        <p:spPr/>
        <p:txBody>
          <a:bodyPr/>
          <a:lstStyle/>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Sources:</a:t>
            </a:r>
          </a:p>
          <a:p>
            <a:pPr lvl="0"/>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NCI EMF Fact Sheet (reviewed October 2022, accessed October 2025): </a:t>
            </a:r>
            <a:r>
              <a:rPr lang="en-US" sz="1200" u="sng" kern="1200" dirty="0">
                <a:solidFill>
                  <a:schemeClr val="tx1"/>
                </a:solidFill>
                <a:effectLst/>
                <a:latin typeface="+mn-lt"/>
                <a:ea typeface="+mn-ea"/>
                <a:cs typeface="+mn-cs"/>
                <a:hlinkClick r:id="rId3"/>
              </a:rPr>
              <a:t>https://www.cancer.gov/about-cancer/causes-prevention/risk/radiation/electromagnetic-fields-fact-sheet</a:t>
            </a: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endParaRPr lang="en-US" dirty="0"/>
          </a:p>
          <a:p>
            <a:endParaRPr lang="en-US" dirty="0"/>
          </a:p>
        </p:txBody>
      </p:sp>
      <p:sp>
        <p:nvSpPr>
          <p:cNvPr id="4" name="Slide Number Placeholder 3">
            <a:extLst>
              <a:ext uri="{FF2B5EF4-FFF2-40B4-BE49-F238E27FC236}">
                <a16:creationId xmlns:a16="http://schemas.microsoft.com/office/drawing/2014/main" id="{91C2705B-087F-46D8-5330-2260F1D5DC5D}"/>
              </a:ext>
            </a:extLst>
          </p:cNvPr>
          <p:cNvSpPr>
            <a:spLocks noGrp="1"/>
          </p:cNvSpPr>
          <p:nvPr>
            <p:ph type="sldNum" sz="quarter" idx="5"/>
          </p:nvPr>
        </p:nvSpPr>
        <p:spPr/>
        <p:txBody>
          <a:bodyPr/>
          <a:lstStyle/>
          <a:p>
            <a:fld id="{A1B08C18-F980-1546-AA8A-8BF7C5CEEF2F}" type="slidenum">
              <a:rPr lang="en-US" smtClean="0"/>
              <a:t>52</a:t>
            </a:fld>
            <a:endParaRPr lang="en-US"/>
          </a:p>
        </p:txBody>
      </p:sp>
    </p:spTree>
    <p:extLst>
      <p:ext uri="{BB962C8B-B14F-4D97-AF65-F5344CB8AC3E}">
        <p14:creationId xmlns:p14="http://schemas.microsoft.com/office/powerpoint/2010/main" val="5402762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6693A0A-4ED5-5D44-9618-4529F1FB7FA3}" type="slidenum">
              <a:rPr lang="en-US" smtClean="0"/>
              <a:t>5</a:t>
            </a:fld>
            <a:endParaRPr lang="en-US"/>
          </a:p>
        </p:txBody>
      </p:sp>
    </p:spTree>
    <p:extLst>
      <p:ext uri="{BB962C8B-B14F-4D97-AF65-F5344CB8AC3E}">
        <p14:creationId xmlns:p14="http://schemas.microsoft.com/office/powerpoint/2010/main" val="353006600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From a WHO Collaborating Center (University of Liege)</a:t>
            </a:r>
          </a:p>
        </p:txBody>
      </p:sp>
      <p:sp>
        <p:nvSpPr>
          <p:cNvPr id="4" name="Slide Number Placeholder 3"/>
          <p:cNvSpPr>
            <a:spLocks noGrp="1"/>
          </p:cNvSpPr>
          <p:nvPr>
            <p:ph type="sldNum" sz="quarter" idx="5"/>
          </p:nvPr>
        </p:nvSpPr>
        <p:spPr/>
        <p:txBody>
          <a:bodyPr/>
          <a:lstStyle/>
          <a:p>
            <a:fld id="{86693A0A-4ED5-5D44-9618-4529F1FB7FA3}" type="slidenum">
              <a:rPr lang="en-US" smtClean="0"/>
              <a:t>53</a:t>
            </a:fld>
            <a:endParaRPr lang="en-US"/>
          </a:p>
        </p:txBody>
      </p:sp>
    </p:spTree>
    <p:extLst>
      <p:ext uri="{BB962C8B-B14F-4D97-AF65-F5344CB8AC3E}">
        <p14:creationId xmlns:p14="http://schemas.microsoft.com/office/powerpoint/2010/main" val="95684676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9C5747-3D80-026D-CB19-4799F2AFFBA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35FB7C3-BBB4-A4F3-ADB6-A88A610CB6E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F410943-36BB-803D-ED32-75701C059DB1}"/>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4C6255B-5A5B-B00A-3773-3898891A29D8}"/>
              </a:ext>
            </a:extLst>
          </p:cNvPr>
          <p:cNvSpPr>
            <a:spLocks noGrp="1"/>
          </p:cNvSpPr>
          <p:nvPr>
            <p:ph type="sldNum" sz="quarter" idx="5"/>
          </p:nvPr>
        </p:nvSpPr>
        <p:spPr/>
        <p:txBody>
          <a:bodyPr/>
          <a:lstStyle/>
          <a:p>
            <a:fld id="{86693A0A-4ED5-5D44-9618-4529F1FB7FA3}" type="slidenum">
              <a:rPr lang="en-US" smtClean="0"/>
              <a:t>54</a:t>
            </a:fld>
            <a:endParaRPr lang="en-US"/>
          </a:p>
        </p:txBody>
      </p:sp>
    </p:spTree>
    <p:extLst>
      <p:ext uri="{BB962C8B-B14F-4D97-AF65-F5344CB8AC3E}">
        <p14:creationId xmlns:p14="http://schemas.microsoft.com/office/powerpoint/2010/main" val="175804026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302C6E-C8FC-A240-271A-C83D3758BAE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959DCF7-426E-5683-6EF0-14FEAFF4130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545BD20-CBBB-50D2-C527-99B01F0169BE}"/>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DAF2AFCD-F60B-EEBA-F0FC-73BCF0A817C1}"/>
              </a:ext>
            </a:extLst>
          </p:cNvPr>
          <p:cNvSpPr>
            <a:spLocks noGrp="1"/>
          </p:cNvSpPr>
          <p:nvPr>
            <p:ph type="sldNum" sz="quarter" idx="5"/>
          </p:nvPr>
        </p:nvSpPr>
        <p:spPr/>
        <p:txBody>
          <a:bodyPr/>
          <a:lstStyle/>
          <a:p>
            <a:fld id="{86693A0A-4ED5-5D44-9618-4529F1FB7FA3}" type="slidenum">
              <a:rPr lang="en-US" smtClean="0"/>
              <a:t>55</a:t>
            </a:fld>
            <a:endParaRPr lang="en-US"/>
          </a:p>
        </p:txBody>
      </p:sp>
    </p:spTree>
    <p:extLst>
      <p:ext uri="{BB962C8B-B14F-4D97-AF65-F5344CB8AC3E}">
        <p14:creationId xmlns:p14="http://schemas.microsoft.com/office/powerpoint/2010/main" val="113052169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88A5F4-A9EA-2E7A-0D4F-4FD225F2E80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34ED410-D800-FCAF-0F55-8B594483B60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C265BFF-2570-0972-C112-3DBA97970653}"/>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8F1CDD1-0754-50FE-A206-1A4DE2886F99}"/>
              </a:ext>
            </a:extLst>
          </p:cNvPr>
          <p:cNvSpPr>
            <a:spLocks noGrp="1"/>
          </p:cNvSpPr>
          <p:nvPr>
            <p:ph type="sldNum" sz="quarter" idx="5"/>
          </p:nvPr>
        </p:nvSpPr>
        <p:spPr/>
        <p:txBody>
          <a:bodyPr/>
          <a:lstStyle/>
          <a:p>
            <a:fld id="{86693A0A-4ED5-5D44-9618-4529F1FB7FA3}" type="slidenum">
              <a:rPr lang="en-US" smtClean="0"/>
              <a:t>56</a:t>
            </a:fld>
            <a:endParaRPr lang="en-US"/>
          </a:p>
        </p:txBody>
      </p:sp>
    </p:spTree>
    <p:extLst>
      <p:ext uri="{BB962C8B-B14F-4D97-AF65-F5344CB8AC3E}">
        <p14:creationId xmlns:p14="http://schemas.microsoft.com/office/powerpoint/2010/main" val="78250387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149FDA-8B6E-8BD1-23D8-FCF770330D7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07591A7-A8CC-5218-8692-A368A31589F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C66C30C-EEA1-F1EA-01DB-4AC4FA8C6582}"/>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A62B9E2-E2E1-C21B-F554-5DE5036C86A7}"/>
              </a:ext>
            </a:extLst>
          </p:cNvPr>
          <p:cNvSpPr>
            <a:spLocks noGrp="1"/>
          </p:cNvSpPr>
          <p:nvPr>
            <p:ph type="sldNum" sz="quarter" idx="5"/>
          </p:nvPr>
        </p:nvSpPr>
        <p:spPr/>
        <p:txBody>
          <a:bodyPr/>
          <a:lstStyle/>
          <a:p>
            <a:fld id="{86693A0A-4ED5-5D44-9618-4529F1FB7FA3}" type="slidenum">
              <a:rPr lang="en-US" smtClean="0"/>
              <a:t>57</a:t>
            </a:fld>
            <a:endParaRPr lang="en-US"/>
          </a:p>
        </p:txBody>
      </p:sp>
    </p:spTree>
    <p:extLst>
      <p:ext uri="{BB962C8B-B14F-4D97-AF65-F5344CB8AC3E}">
        <p14:creationId xmlns:p14="http://schemas.microsoft.com/office/powerpoint/2010/main" val="20702898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BF2282-4BB9-C442-0FF1-9D12020243D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2E472F2-113A-4BAE-4EE3-CC9ED0AC491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2040B05-152D-442C-CCF0-7FBB4D1DB08E}"/>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280A8479-0A5C-8766-20BD-1BEB86AFBA2C}"/>
              </a:ext>
            </a:extLst>
          </p:cNvPr>
          <p:cNvSpPr>
            <a:spLocks noGrp="1"/>
          </p:cNvSpPr>
          <p:nvPr>
            <p:ph type="sldNum" sz="quarter" idx="5"/>
          </p:nvPr>
        </p:nvSpPr>
        <p:spPr/>
        <p:txBody>
          <a:bodyPr/>
          <a:lstStyle/>
          <a:p>
            <a:fld id="{86693A0A-4ED5-5D44-9618-4529F1FB7FA3}" type="slidenum">
              <a:rPr lang="en-US" smtClean="0"/>
              <a:t>58</a:t>
            </a:fld>
            <a:endParaRPr lang="en-US"/>
          </a:p>
        </p:txBody>
      </p:sp>
    </p:spTree>
    <p:extLst>
      <p:ext uri="{BB962C8B-B14F-4D97-AF65-F5344CB8AC3E}">
        <p14:creationId xmlns:p14="http://schemas.microsoft.com/office/powerpoint/2010/main" val="379073796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6693A0A-4ED5-5D44-9618-4529F1FB7FA3}" type="slidenum">
              <a:rPr lang="en-US" smtClean="0"/>
              <a:t>59</a:t>
            </a:fld>
            <a:endParaRPr lang="en-US"/>
          </a:p>
        </p:txBody>
      </p:sp>
    </p:spTree>
    <p:extLst>
      <p:ext uri="{BB962C8B-B14F-4D97-AF65-F5344CB8AC3E}">
        <p14:creationId xmlns:p14="http://schemas.microsoft.com/office/powerpoint/2010/main" val="323563230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E3A4B4-E8E1-18D9-3AE4-22751F1517F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D29AA6F-F395-E5AE-630E-89EC1098EC6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A9A4409-38B5-75CE-13FD-EB2C38092282}"/>
              </a:ext>
            </a:extLst>
          </p:cNvPr>
          <p:cNvSpPr>
            <a:spLocks noGrp="1"/>
          </p:cNvSpPr>
          <p:nvPr>
            <p:ph type="body" idx="1"/>
          </p:nvPr>
        </p:nvSpPr>
        <p:spPr/>
        <p:txBody>
          <a:bodyPr/>
          <a:lstStyle/>
          <a:p>
            <a:pPr lvl="0"/>
            <a:r>
              <a:rPr lang="en-US" sz="1200" kern="1200" dirty="0">
                <a:solidFill>
                  <a:schemeClr val="tx1"/>
                </a:solidFill>
                <a:effectLst/>
                <a:latin typeface="+mn-lt"/>
                <a:ea typeface="+mn-ea"/>
                <a:cs typeface="+mn-cs"/>
              </a:rPr>
              <a:t>Classification basis: Group 2B classification driven by epidemiologic association with childhood </a:t>
            </a:r>
            <a:r>
              <a:rPr lang="en-US" sz="1200" kern="1200" dirty="0" err="1">
                <a:solidFill>
                  <a:schemeClr val="tx1"/>
                </a:solidFill>
                <a:effectLst/>
                <a:latin typeface="+mn-lt"/>
                <a:ea typeface="+mn-ea"/>
                <a:cs typeface="+mn-cs"/>
              </a:rPr>
              <a:t>leukaemia</a:t>
            </a:r>
            <a:r>
              <a:rPr lang="en-US" sz="1200" kern="1200" dirty="0">
                <a:solidFill>
                  <a:schemeClr val="tx1"/>
                </a:solidFill>
                <a:effectLst/>
                <a:latin typeface="+mn-lt"/>
                <a:ea typeface="+mn-ea"/>
                <a:cs typeface="+mn-cs"/>
              </a:rPr>
              <a:t>, not established causation</a:t>
            </a:r>
          </a:p>
          <a:p>
            <a:pPr lvl="0"/>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Supporting evidence: Based on pooled analyses:</a:t>
            </a:r>
          </a:p>
          <a:p>
            <a:pPr lvl="1"/>
            <a:r>
              <a:rPr lang="en-US" sz="1200" kern="1200" dirty="0">
                <a:solidFill>
                  <a:schemeClr val="tx1"/>
                </a:solidFill>
                <a:effectLst/>
                <a:latin typeface="+mn-lt"/>
                <a:ea typeface="+mn-ea"/>
                <a:cs typeface="+mn-cs"/>
              </a:rPr>
              <a:t>Ahlbom et al. (2000): twofold increased risk (OR 2.00) at exposures ≥0.4 µT (≥4 </a:t>
            </a:r>
            <a:r>
              <a:rPr lang="en-US" sz="1200" kern="1200" dirty="0" err="1">
                <a:solidFill>
                  <a:schemeClr val="tx1"/>
                </a:solidFill>
                <a:effectLst/>
                <a:latin typeface="+mn-lt"/>
                <a:ea typeface="+mn-ea"/>
                <a:cs typeface="+mn-cs"/>
              </a:rPr>
              <a:t>mG</a:t>
            </a:r>
            <a:r>
              <a:rPr lang="en-US" sz="1200" kern="1200" dirty="0">
                <a:solidFill>
                  <a:schemeClr val="tx1"/>
                </a:solidFill>
                <a:effectLst/>
                <a:latin typeface="+mn-lt"/>
                <a:ea typeface="+mn-ea"/>
                <a:cs typeface="+mn-cs"/>
              </a:rPr>
              <a:t>)</a:t>
            </a:r>
          </a:p>
          <a:p>
            <a:pPr lvl="1"/>
            <a:r>
              <a:rPr lang="en-US" sz="1200" kern="1200" dirty="0">
                <a:solidFill>
                  <a:schemeClr val="tx1"/>
                </a:solidFill>
                <a:effectLst/>
                <a:latin typeface="+mn-lt"/>
                <a:ea typeface="+mn-ea"/>
                <a:cs typeface="+mn-cs"/>
              </a:rPr>
              <a:t>Greenland et al. (2000): OR 1.7 at exposures ≥0.3 µT (≥3 </a:t>
            </a:r>
            <a:r>
              <a:rPr lang="en-US" sz="1200" kern="1200" dirty="0" err="1">
                <a:solidFill>
                  <a:schemeClr val="tx1"/>
                </a:solidFill>
                <a:effectLst/>
                <a:latin typeface="+mn-lt"/>
                <a:ea typeface="+mn-ea"/>
                <a:cs typeface="+mn-cs"/>
              </a:rPr>
              <a:t>mG</a:t>
            </a:r>
            <a:r>
              <a:rPr lang="en-US" sz="1200" kern="1200" dirty="0">
                <a:solidFill>
                  <a:schemeClr val="tx1"/>
                </a:solidFill>
                <a:effectLst/>
                <a:latin typeface="+mn-lt"/>
                <a:ea typeface="+mn-ea"/>
                <a:cs typeface="+mn-cs"/>
              </a:rPr>
              <a:t>)</a:t>
            </a:r>
          </a:p>
          <a:p>
            <a:pPr lvl="1"/>
            <a:r>
              <a:rPr lang="en-US" sz="1200" kern="1200" dirty="0">
                <a:solidFill>
                  <a:schemeClr val="tx1"/>
                </a:solidFill>
                <a:effectLst/>
                <a:latin typeface="+mn-lt"/>
                <a:ea typeface="+mn-ea"/>
                <a:cs typeface="+mn-cs"/>
              </a:rPr>
              <a:t>Both studies cited in IARC Vol. 80, p. 338</a:t>
            </a:r>
          </a:p>
          <a:p>
            <a:pPr lvl="1"/>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Current status: 2024 IARC Advisory Group did not recommend re-evaluation through 2029, stating "Existing evidence does not appear to support a change in classification”</a:t>
            </a:r>
          </a:p>
          <a:p>
            <a:pPr lvl="0"/>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Sources:</a:t>
            </a:r>
          </a:p>
          <a:p>
            <a:pPr lvl="1"/>
            <a:r>
              <a:rPr lang="en-US" sz="1200" kern="1200" dirty="0">
                <a:solidFill>
                  <a:schemeClr val="tx1"/>
                </a:solidFill>
                <a:effectLst/>
                <a:latin typeface="+mn-lt"/>
                <a:ea typeface="+mn-ea"/>
                <a:cs typeface="+mn-cs"/>
              </a:rPr>
              <a:t>IARC Monograph Vol. 80 (2002) p. 338 </a:t>
            </a:r>
            <a:r>
              <a:rPr lang="en-US" sz="1200" u="sng" kern="1200" dirty="0">
                <a:solidFill>
                  <a:schemeClr val="tx1"/>
                </a:solidFill>
                <a:effectLst/>
                <a:latin typeface="+mn-lt"/>
                <a:ea typeface="+mn-ea"/>
                <a:cs typeface="+mn-cs"/>
                <a:hlinkClick r:id="rId3"/>
              </a:rPr>
              <a:t>https://www.ncbi.nlm.nih.gov/books/NBK390729/</a:t>
            </a:r>
            <a:r>
              <a:rPr lang="en-US" sz="1200" kern="1200" dirty="0">
                <a:solidFill>
                  <a:schemeClr val="tx1"/>
                </a:solidFill>
                <a:effectLst/>
                <a:latin typeface="+mn-lt"/>
                <a:ea typeface="+mn-ea"/>
                <a:cs typeface="+mn-cs"/>
              </a:rPr>
              <a:t> </a:t>
            </a:r>
          </a:p>
          <a:p>
            <a:pPr lvl="1"/>
            <a:r>
              <a:rPr lang="en-US" sz="1200" kern="1200" dirty="0">
                <a:solidFill>
                  <a:schemeClr val="tx1"/>
                </a:solidFill>
                <a:effectLst/>
                <a:latin typeface="+mn-lt"/>
                <a:ea typeface="+mn-ea"/>
                <a:cs typeface="+mn-cs"/>
              </a:rPr>
              <a:t>IARC Advisory Group Report (2024): </a:t>
            </a:r>
            <a:r>
              <a:rPr lang="en-US" sz="1200" u="sng" kern="1200" dirty="0">
                <a:solidFill>
                  <a:schemeClr val="tx1"/>
                </a:solidFill>
                <a:effectLst/>
                <a:latin typeface="+mn-lt"/>
                <a:ea typeface="+mn-ea"/>
                <a:cs typeface="+mn-cs"/>
                <a:hlinkClick r:id="rId4"/>
              </a:rPr>
              <a:t>https://monographs.iarc.who.int/wp-content/uploads/2024/11/AGP_Report_2025-2029.pdf</a:t>
            </a:r>
            <a:endParaRPr lang="en-US" sz="1200" kern="1200" dirty="0">
              <a:solidFill>
                <a:schemeClr val="tx1"/>
              </a:solidFill>
              <a:effectLst/>
              <a:latin typeface="+mn-lt"/>
              <a:ea typeface="+mn-ea"/>
              <a:cs typeface="+mn-cs"/>
            </a:endParaRPr>
          </a:p>
          <a:p>
            <a:pPr lvl="2"/>
            <a:r>
              <a:rPr lang="en-US" sz="1200" kern="1200" dirty="0">
                <a:solidFill>
                  <a:schemeClr val="tx1"/>
                </a:solidFill>
                <a:effectLst/>
                <a:latin typeface="+mn-lt"/>
                <a:ea typeface="+mn-ea"/>
                <a:cs typeface="+mn-cs"/>
              </a:rPr>
              <a:t>“Existing evidence does not appear to support a change in classification” (p.7)</a:t>
            </a:r>
          </a:p>
          <a:p>
            <a:pPr lvl="2"/>
            <a:r>
              <a:rPr lang="en-US" sz="1200" b="1" kern="1200" dirty="0">
                <a:solidFill>
                  <a:schemeClr val="tx1"/>
                </a:solidFill>
                <a:effectLst/>
                <a:latin typeface="+mn-lt"/>
                <a:ea typeface="+mn-ea"/>
                <a:cs typeface="+mn-cs"/>
              </a:rPr>
              <a:t>Summary:</a:t>
            </a:r>
            <a:endParaRPr lang="en-US" sz="1200" kern="1200" dirty="0">
              <a:solidFill>
                <a:schemeClr val="tx1"/>
              </a:solidFill>
              <a:effectLst/>
              <a:latin typeface="+mn-lt"/>
              <a:ea typeface="+mn-ea"/>
              <a:cs typeface="+mn-cs"/>
            </a:endParaRPr>
          </a:p>
          <a:p>
            <a:pPr lvl="2"/>
            <a:r>
              <a:rPr lang="en-US" sz="1200" kern="1200" dirty="0">
                <a:solidFill>
                  <a:schemeClr val="tx1"/>
                </a:solidFill>
                <a:effectLst/>
                <a:latin typeface="+mn-lt"/>
                <a:ea typeface="+mn-ea"/>
                <a:cs typeface="+mn-cs"/>
              </a:rPr>
              <a:t>“There are only a few new scientific papers since the publication of </a:t>
            </a:r>
            <a:r>
              <a:rPr lang="en-US" sz="1200" i="1" kern="1200" dirty="0">
                <a:solidFill>
                  <a:schemeClr val="tx1"/>
                </a:solidFill>
                <a:effectLst/>
                <a:latin typeface="+mn-lt"/>
                <a:ea typeface="+mn-ea"/>
                <a:cs typeface="+mn-cs"/>
              </a:rPr>
              <a:t>IARC Monographs</a:t>
            </a:r>
            <a:r>
              <a:rPr lang="en-US" sz="1200" kern="1200" dirty="0">
                <a:solidFill>
                  <a:schemeClr val="tx1"/>
                </a:solidFill>
                <a:effectLst/>
                <a:latin typeface="+mn-lt"/>
                <a:ea typeface="+mn-ea"/>
                <a:cs typeface="+mn-cs"/>
              </a:rPr>
              <a:t> Volume 80, with weak exposure assessment and showing a weaker association. Overall, evidence remains consistent in showing an association between exposure to ELF magnetic fields and childhood </a:t>
            </a:r>
            <a:r>
              <a:rPr lang="en-US" sz="1200" kern="1200" dirty="0" err="1">
                <a:solidFill>
                  <a:schemeClr val="tx1"/>
                </a:solidFill>
                <a:effectLst/>
                <a:latin typeface="+mn-lt"/>
                <a:ea typeface="+mn-ea"/>
                <a:cs typeface="+mn-cs"/>
              </a:rPr>
              <a:t>leukaemia</a:t>
            </a:r>
            <a:r>
              <a:rPr lang="en-US" sz="1200" kern="1200" dirty="0">
                <a:solidFill>
                  <a:schemeClr val="tx1"/>
                </a:solidFill>
                <a:effectLst/>
                <a:latin typeface="+mn-lt"/>
                <a:ea typeface="+mn-ea"/>
                <a:cs typeface="+mn-cs"/>
              </a:rPr>
              <a:t>, based largely on studies evaluated in the previous monograph. New initiation–promotion studies show </a:t>
            </a:r>
            <a:r>
              <a:rPr lang="en-US" sz="1200" kern="1200" dirty="0" err="1">
                <a:solidFill>
                  <a:schemeClr val="tx1"/>
                </a:solidFill>
                <a:effectLst/>
                <a:latin typeface="+mn-lt"/>
                <a:ea typeface="+mn-ea"/>
                <a:cs typeface="+mn-cs"/>
              </a:rPr>
              <a:t>tumour</a:t>
            </a:r>
            <a:r>
              <a:rPr lang="en-US" sz="1200" kern="1200" dirty="0">
                <a:solidFill>
                  <a:schemeClr val="tx1"/>
                </a:solidFill>
                <a:effectLst/>
                <a:latin typeface="+mn-lt"/>
                <a:ea typeface="+mn-ea"/>
                <a:cs typeface="+mn-cs"/>
              </a:rPr>
              <a:t>-promoting activity of ELF-MF. Since the previous evaluation, new mechanistic studies related to the KCs in experimental systems, and new studies evaluating the genotoxicity of ELF-MF in exposed humans, became available. However, the findings across all systems remain inconsistent. Overall, the available information does not support a re-evaluation. The Advisory Group therefore considered that an </a:t>
            </a:r>
            <a:r>
              <a:rPr lang="en-US" sz="1200" i="1" kern="1200" dirty="0">
                <a:solidFill>
                  <a:schemeClr val="tx1"/>
                </a:solidFill>
                <a:effectLst/>
                <a:latin typeface="+mn-lt"/>
                <a:ea typeface="+mn-ea"/>
                <a:cs typeface="+mn-cs"/>
              </a:rPr>
              <a:t>IARC</a:t>
            </a:r>
            <a:r>
              <a:rPr lang="en-US" sz="1200" kern="120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Monographs</a:t>
            </a:r>
            <a:r>
              <a:rPr lang="en-US" sz="1200" kern="1200" dirty="0">
                <a:solidFill>
                  <a:schemeClr val="tx1"/>
                </a:solidFill>
                <a:effectLst/>
                <a:latin typeface="+mn-lt"/>
                <a:ea typeface="+mn-ea"/>
                <a:cs typeface="+mn-cs"/>
              </a:rPr>
              <a:t> evaluation of ELF-MF is unwarranted at present.</a:t>
            </a:r>
          </a:p>
          <a:p>
            <a:pPr lvl="2"/>
            <a:r>
              <a:rPr lang="en-US" sz="1200" b="1" kern="1200" dirty="0">
                <a:solidFill>
                  <a:schemeClr val="tx1"/>
                </a:solidFill>
                <a:effectLst/>
                <a:latin typeface="+mn-lt"/>
                <a:ea typeface="+mn-ea"/>
                <a:cs typeface="+mn-cs"/>
              </a:rPr>
              <a:t>Recommendation</a:t>
            </a:r>
            <a:r>
              <a:rPr lang="en-US" sz="1200" kern="1200" dirty="0">
                <a:solidFill>
                  <a:schemeClr val="tx1"/>
                </a:solidFill>
                <a:effectLst/>
                <a:latin typeface="+mn-lt"/>
                <a:ea typeface="+mn-ea"/>
                <a:cs typeface="+mn-cs"/>
              </a:rPr>
              <a:t>: No priority” page 171</a:t>
            </a:r>
          </a:p>
          <a:p>
            <a:endParaRPr lang="en-US" dirty="0"/>
          </a:p>
        </p:txBody>
      </p:sp>
      <p:sp>
        <p:nvSpPr>
          <p:cNvPr id="4" name="Slide Number Placeholder 3">
            <a:extLst>
              <a:ext uri="{FF2B5EF4-FFF2-40B4-BE49-F238E27FC236}">
                <a16:creationId xmlns:a16="http://schemas.microsoft.com/office/drawing/2014/main" id="{FC2C96D2-946C-DB29-EB07-C4E3A43150F9}"/>
              </a:ext>
            </a:extLst>
          </p:cNvPr>
          <p:cNvSpPr>
            <a:spLocks noGrp="1"/>
          </p:cNvSpPr>
          <p:nvPr>
            <p:ph type="sldNum" sz="quarter" idx="5"/>
          </p:nvPr>
        </p:nvSpPr>
        <p:spPr/>
        <p:txBody>
          <a:bodyPr/>
          <a:lstStyle/>
          <a:p>
            <a:fld id="{A1B08C18-F980-1546-AA8A-8BF7C5CEEF2F}" type="slidenum">
              <a:rPr lang="en-US" smtClean="0"/>
              <a:t>61</a:t>
            </a:fld>
            <a:endParaRPr lang="en-US"/>
          </a:p>
        </p:txBody>
      </p:sp>
    </p:spTree>
    <p:extLst>
      <p:ext uri="{BB962C8B-B14F-4D97-AF65-F5344CB8AC3E}">
        <p14:creationId xmlns:p14="http://schemas.microsoft.com/office/powerpoint/2010/main" val="356424397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E3A4B4-E8E1-18D9-3AE4-22751F1517F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D29AA6F-F395-E5AE-630E-89EC1098EC6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A9A4409-38B5-75CE-13FD-EB2C38092282}"/>
              </a:ext>
            </a:extLst>
          </p:cNvPr>
          <p:cNvSpPr>
            <a:spLocks noGrp="1"/>
          </p:cNvSpPr>
          <p:nvPr>
            <p:ph type="body" idx="1"/>
          </p:nvPr>
        </p:nvSpPr>
        <p:spPr/>
        <p:txBody>
          <a:bodyPr/>
          <a:lstStyle/>
          <a:p>
            <a:pPr lvl="0"/>
            <a:r>
              <a:rPr lang="en-US" sz="1200" kern="1200" dirty="0">
                <a:solidFill>
                  <a:schemeClr val="tx1"/>
                </a:solidFill>
                <a:effectLst/>
                <a:latin typeface="+mn-lt"/>
                <a:ea typeface="+mn-ea"/>
                <a:cs typeface="+mn-cs"/>
              </a:rPr>
              <a:t>Classification basis: Group 2B classification driven by epidemiologic association with childhood </a:t>
            </a:r>
            <a:r>
              <a:rPr lang="en-US" sz="1200" kern="1200" dirty="0" err="1">
                <a:solidFill>
                  <a:schemeClr val="tx1"/>
                </a:solidFill>
                <a:effectLst/>
                <a:latin typeface="+mn-lt"/>
                <a:ea typeface="+mn-ea"/>
                <a:cs typeface="+mn-cs"/>
              </a:rPr>
              <a:t>leukaemia</a:t>
            </a:r>
            <a:r>
              <a:rPr lang="en-US" sz="1200" kern="1200" dirty="0">
                <a:solidFill>
                  <a:schemeClr val="tx1"/>
                </a:solidFill>
                <a:effectLst/>
                <a:latin typeface="+mn-lt"/>
                <a:ea typeface="+mn-ea"/>
                <a:cs typeface="+mn-cs"/>
              </a:rPr>
              <a:t>, not established causation</a:t>
            </a:r>
          </a:p>
          <a:p>
            <a:pPr lvl="0"/>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Supporting evidence: Based on pooled analyses:</a:t>
            </a:r>
          </a:p>
          <a:p>
            <a:pPr lvl="1"/>
            <a:r>
              <a:rPr lang="en-US" sz="1200" kern="1200" dirty="0">
                <a:solidFill>
                  <a:schemeClr val="tx1"/>
                </a:solidFill>
                <a:effectLst/>
                <a:latin typeface="+mn-lt"/>
                <a:ea typeface="+mn-ea"/>
                <a:cs typeface="+mn-cs"/>
              </a:rPr>
              <a:t>Ahlbom et al. (2000): twofold increased risk (OR 2.00) at exposures ≥0.4 µT (≥4 </a:t>
            </a:r>
            <a:r>
              <a:rPr lang="en-US" sz="1200" kern="1200" dirty="0" err="1">
                <a:solidFill>
                  <a:schemeClr val="tx1"/>
                </a:solidFill>
                <a:effectLst/>
                <a:latin typeface="+mn-lt"/>
                <a:ea typeface="+mn-ea"/>
                <a:cs typeface="+mn-cs"/>
              </a:rPr>
              <a:t>mG</a:t>
            </a:r>
            <a:r>
              <a:rPr lang="en-US" sz="1200" kern="1200" dirty="0">
                <a:solidFill>
                  <a:schemeClr val="tx1"/>
                </a:solidFill>
                <a:effectLst/>
                <a:latin typeface="+mn-lt"/>
                <a:ea typeface="+mn-ea"/>
                <a:cs typeface="+mn-cs"/>
              </a:rPr>
              <a:t>)</a:t>
            </a:r>
          </a:p>
          <a:p>
            <a:pPr lvl="1"/>
            <a:r>
              <a:rPr lang="en-US" sz="1200" kern="1200" dirty="0">
                <a:solidFill>
                  <a:schemeClr val="tx1"/>
                </a:solidFill>
                <a:effectLst/>
                <a:latin typeface="+mn-lt"/>
                <a:ea typeface="+mn-ea"/>
                <a:cs typeface="+mn-cs"/>
              </a:rPr>
              <a:t>Greenland et al. (2000): OR 1.7 at exposures ≥0.3 µT (≥3 </a:t>
            </a:r>
            <a:r>
              <a:rPr lang="en-US" sz="1200" kern="1200" dirty="0" err="1">
                <a:solidFill>
                  <a:schemeClr val="tx1"/>
                </a:solidFill>
                <a:effectLst/>
                <a:latin typeface="+mn-lt"/>
                <a:ea typeface="+mn-ea"/>
                <a:cs typeface="+mn-cs"/>
              </a:rPr>
              <a:t>mG</a:t>
            </a:r>
            <a:r>
              <a:rPr lang="en-US" sz="1200" kern="1200" dirty="0">
                <a:solidFill>
                  <a:schemeClr val="tx1"/>
                </a:solidFill>
                <a:effectLst/>
                <a:latin typeface="+mn-lt"/>
                <a:ea typeface="+mn-ea"/>
                <a:cs typeface="+mn-cs"/>
              </a:rPr>
              <a:t>)</a:t>
            </a:r>
          </a:p>
          <a:p>
            <a:pPr lvl="1"/>
            <a:r>
              <a:rPr lang="en-US" sz="1200" kern="1200" dirty="0">
                <a:solidFill>
                  <a:schemeClr val="tx1"/>
                </a:solidFill>
                <a:effectLst/>
                <a:latin typeface="+mn-lt"/>
                <a:ea typeface="+mn-ea"/>
                <a:cs typeface="+mn-cs"/>
              </a:rPr>
              <a:t>Both studies cited in IARC Vol. 80, p. 338</a:t>
            </a:r>
          </a:p>
          <a:p>
            <a:pPr lvl="1"/>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Current status: 2024 IARC Advisory Group did not recommend re-evaluation through 2029, stating "Existing evidence does not appear to support a change in classification”</a:t>
            </a:r>
          </a:p>
          <a:p>
            <a:pPr lvl="0"/>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Sources:</a:t>
            </a:r>
          </a:p>
          <a:p>
            <a:pPr lvl="1"/>
            <a:r>
              <a:rPr lang="en-US" sz="1200" kern="1200" dirty="0">
                <a:solidFill>
                  <a:schemeClr val="tx1"/>
                </a:solidFill>
                <a:effectLst/>
                <a:latin typeface="+mn-lt"/>
                <a:ea typeface="+mn-ea"/>
                <a:cs typeface="+mn-cs"/>
              </a:rPr>
              <a:t>IARC Monograph Vol. 80 (2002) p. 338 </a:t>
            </a:r>
            <a:r>
              <a:rPr lang="en-US" sz="1200" u="sng" kern="1200" dirty="0">
                <a:solidFill>
                  <a:schemeClr val="tx1"/>
                </a:solidFill>
                <a:effectLst/>
                <a:latin typeface="+mn-lt"/>
                <a:ea typeface="+mn-ea"/>
                <a:cs typeface="+mn-cs"/>
                <a:hlinkClick r:id="rId3"/>
              </a:rPr>
              <a:t>https://www.ncbi.nlm.nih.gov/books/NBK390729/</a:t>
            </a:r>
            <a:r>
              <a:rPr lang="en-US" sz="1200" kern="1200" dirty="0">
                <a:solidFill>
                  <a:schemeClr val="tx1"/>
                </a:solidFill>
                <a:effectLst/>
                <a:latin typeface="+mn-lt"/>
                <a:ea typeface="+mn-ea"/>
                <a:cs typeface="+mn-cs"/>
              </a:rPr>
              <a:t> </a:t>
            </a:r>
          </a:p>
          <a:p>
            <a:pPr lvl="1"/>
            <a:r>
              <a:rPr lang="en-US" sz="1200" kern="1200" dirty="0">
                <a:solidFill>
                  <a:schemeClr val="tx1"/>
                </a:solidFill>
                <a:effectLst/>
                <a:latin typeface="+mn-lt"/>
                <a:ea typeface="+mn-ea"/>
                <a:cs typeface="+mn-cs"/>
              </a:rPr>
              <a:t>IARC Advisory Group Report (2024): </a:t>
            </a:r>
            <a:r>
              <a:rPr lang="en-US" sz="1200" u="sng" kern="1200" dirty="0">
                <a:solidFill>
                  <a:schemeClr val="tx1"/>
                </a:solidFill>
                <a:effectLst/>
                <a:latin typeface="+mn-lt"/>
                <a:ea typeface="+mn-ea"/>
                <a:cs typeface="+mn-cs"/>
                <a:hlinkClick r:id="rId4"/>
              </a:rPr>
              <a:t>https://monographs.iarc.who.int/wp-content/uploads/2024/11/AGP_Report_2025-2029.pdf</a:t>
            </a:r>
            <a:endParaRPr lang="en-US" sz="1200" kern="1200" dirty="0">
              <a:solidFill>
                <a:schemeClr val="tx1"/>
              </a:solidFill>
              <a:effectLst/>
              <a:latin typeface="+mn-lt"/>
              <a:ea typeface="+mn-ea"/>
              <a:cs typeface="+mn-cs"/>
            </a:endParaRPr>
          </a:p>
          <a:p>
            <a:pPr lvl="2"/>
            <a:r>
              <a:rPr lang="en-US" sz="1200" kern="1200" dirty="0">
                <a:solidFill>
                  <a:schemeClr val="tx1"/>
                </a:solidFill>
                <a:effectLst/>
                <a:latin typeface="+mn-lt"/>
                <a:ea typeface="+mn-ea"/>
                <a:cs typeface="+mn-cs"/>
              </a:rPr>
              <a:t>“Existing evidence does not appear to support a change in classification” (p.7)</a:t>
            </a:r>
          </a:p>
          <a:p>
            <a:pPr lvl="2"/>
            <a:r>
              <a:rPr lang="en-US" sz="1200" b="1" kern="1200" dirty="0">
                <a:solidFill>
                  <a:schemeClr val="tx1"/>
                </a:solidFill>
                <a:effectLst/>
                <a:latin typeface="+mn-lt"/>
                <a:ea typeface="+mn-ea"/>
                <a:cs typeface="+mn-cs"/>
              </a:rPr>
              <a:t>Summary:</a:t>
            </a:r>
            <a:endParaRPr lang="en-US" sz="1200" kern="1200" dirty="0">
              <a:solidFill>
                <a:schemeClr val="tx1"/>
              </a:solidFill>
              <a:effectLst/>
              <a:latin typeface="+mn-lt"/>
              <a:ea typeface="+mn-ea"/>
              <a:cs typeface="+mn-cs"/>
            </a:endParaRPr>
          </a:p>
          <a:p>
            <a:pPr lvl="2"/>
            <a:r>
              <a:rPr lang="en-US" sz="1200" kern="1200" dirty="0">
                <a:solidFill>
                  <a:schemeClr val="tx1"/>
                </a:solidFill>
                <a:effectLst/>
                <a:latin typeface="+mn-lt"/>
                <a:ea typeface="+mn-ea"/>
                <a:cs typeface="+mn-cs"/>
              </a:rPr>
              <a:t>“There are only a few new scientific papers since the publication of </a:t>
            </a:r>
            <a:r>
              <a:rPr lang="en-US" sz="1200" i="1" kern="1200" dirty="0">
                <a:solidFill>
                  <a:schemeClr val="tx1"/>
                </a:solidFill>
                <a:effectLst/>
                <a:latin typeface="+mn-lt"/>
                <a:ea typeface="+mn-ea"/>
                <a:cs typeface="+mn-cs"/>
              </a:rPr>
              <a:t>IARC Monographs</a:t>
            </a:r>
            <a:r>
              <a:rPr lang="en-US" sz="1200" kern="1200" dirty="0">
                <a:solidFill>
                  <a:schemeClr val="tx1"/>
                </a:solidFill>
                <a:effectLst/>
                <a:latin typeface="+mn-lt"/>
                <a:ea typeface="+mn-ea"/>
                <a:cs typeface="+mn-cs"/>
              </a:rPr>
              <a:t> Volume 80, with weak exposure assessment and showing a weaker association. Overall, evidence remains consistent in showing an association between exposure to ELF magnetic fields and childhood </a:t>
            </a:r>
            <a:r>
              <a:rPr lang="en-US" sz="1200" kern="1200" dirty="0" err="1">
                <a:solidFill>
                  <a:schemeClr val="tx1"/>
                </a:solidFill>
                <a:effectLst/>
                <a:latin typeface="+mn-lt"/>
                <a:ea typeface="+mn-ea"/>
                <a:cs typeface="+mn-cs"/>
              </a:rPr>
              <a:t>leukaemia</a:t>
            </a:r>
            <a:r>
              <a:rPr lang="en-US" sz="1200" kern="1200" dirty="0">
                <a:solidFill>
                  <a:schemeClr val="tx1"/>
                </a:solidFill>
                <a:effectLst/>
                <a:latin typeface="+mn-lt"/>
                <a:ea typeface="+mn-ea"/>
                <a:cs typeface="+mn-cs"/>
              </a:rPr>
              <a:t>, based largely on studies evaluated in the previous monograph. New initiation–promotion studies show </a:t>
            </a:r>
            <a:r>
              <a:rPr lang="en-US" sz="1200" kern="1200" dirty="0" err="1">
                <a:solidFill>
                  <a:schemeClr val="tx1"/>
                </a:solidFill>
                <a:effectLst/>
                <a:latin typeface="+mn-lt"/>
                <a:ea typeface="+mn-ea"/>
                <a:cs typeface="+mn-cs"/>
              </a:rPr>
              <a:t>tumour</a:t>
            </a:r>
            <a:r>
              <a:rPr lang="en-US" sz="1200" kern="1200" dirty="0">
                <a:solidFill>
                  <a:schemeClr val="tx1"/>
                </a:solidFill>
                <a:effectLst/>
                <a:latin typeface="+mn-lt"/>
                <a:ea typeface="+mn-ea"/>
                <a:cs typeface="+mn-cs"/>
              </a:rPr>
              <a:t>-promoting activity of ELF-MF. Since the previous evaluation, new mechanistic studies related to the KCs in experimental systems, and new studies evaluating the genotoxicity of ELF-MF in exposed humans, became available. However, the findings across all systems remain inconsistent. Overall, the available information does not support a re-evaluation. The Advisory Group therefore considered that an </a:t>
            </a:r>
            <a:r>
              <a:rPr lang="en-US" sz="1200" i="1" kern="1200" dirty="0">
                <a:solidFill>
                  <a:schemeClr val="tx1"/>
                </a:solidFill>
                <a:effectLst/>
                <a:latin typeface="+mn-lt"/>
                <a:ea typeface="+mn-ea"/>
                <a:cs typeface="+mn-cs"/>
              </a:rPr>
              <a:t>IARC</a:t>
            </a:r>
            <a:r>
              <a:rPr lang="en-US" sz="1200" kern="120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Monographs</a:t>
            </a:r>
            <a:r>
              <a:rPr lang="en-US" sz="1200" kern="1200" dirty="0">
                <a:solidFill>
                  <a:schemeClr val="tx1"/>
                </a:solidFill>
                <a:effectLst/>
                <a:latin typeface="+mn-lt"/>
                <a:ea typeface="+mn-ea"/>
                <a:cs typeface="+mn-cs"/>
              </a:rPr>
              <a:t> evaluation of ELF-MF is unwarranted at present.</a:t>
            </a:r>
          </a:p>
          <a:p>
            <a:pPr lvl="2"/>
            <a:r>
              <a:rPr lang="en-US" sz="1200" b="1" kern="1200" dirty="0">
                <a:solidFill>
                  <a:schemeClr val="tx1"/>
                </a:solidFill>
                <a:effectLst/>
                <a:latin typeface="+mn-lt"/>
                <a:ea typeface="+mn-ea"/>
                <a:cs typeface="+mn-cs"/>
              </a:rPr>
              <a:t>Recommendation</a:t>
            </a:r>
            <a:r>
              <a:rPr lang="en-US" sz="1200" kern="1200" dirty="0">
                <a:solidFill>
                  <a:schemeClr val="tx1"/>
                </a:solidFill>
                <a:effectLst/>
                <a:latin typeface="+mn-lt"/>
                <a:ea typeface="+mn-ea"/>
                <a:cs typeface="+mn-cs"/>
              </a:rPr>
              <a:t>: No priority” page 171</a:t>
            </a:r>
          </a:p>
          <a:p>
            <a:endParaRPr lang="en-US" dirty="0"/>
          </a:p>
        </p:txBody>
      </p:sp>
      <p:sp>
        <p:nvSpPr>
          <p:cNvPr id="4" name="Slide Number Placeholder 3">
            <a:extLst>
              <a:ext uri="{FF2B5EF4-FFF2-40B4-BE49-F238E27FC236}">
                <a16:creationId xmlns:a16="http://schemas.microsoft.com/office/drawing/2014/main" id="{FC2C96D2-946C-DB29-EB07-C4E3A43150F9}"/>
              </a:ext>
            </a:extLst>
          </p:cNvPr>
          <p:cNvSpPr>
            <a:spLocks noGrp="1"/>
          </p:cNvSpPr>
          <p:nvPr>
            <p:ph type="sldNum" sz="quarter" idx="5"/>
          </p:nvPr>
        </p:nvSpPr>
        <p:spPr/>
        <p:txBody>
          <a:bodyPr/>
          <a:lstStyle/>
          <a:p>
            <a:fld id="{A1B08C18-F980-1546-AA8A-8BF7C5CEEF2F}" type="slidenum">
              <a:rPr lang="en-US" smtClean="0"/>
              <a:t>62</a:t>
            </a:fld>
            <a:endParaRPr lang="en-US"/>
          </a:p>
        </p:txBody>
      </p:sp>
    </p:spTree>
    <p:extLst>
      <p:ext uri="{BB962C8B-B14F-4D97-AF65-F5344CB8AC3E}">
        <p14:creationId xmlns:p14="http://schemas.microsoft.com/office/powerpoint/2010/main" val="356424397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A372D1-AA4F-A4CE-7053-9F40F5BFCBE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79D700A-B98F-F002-2872-93EA80ACC5A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0D2EAF1-C446-9C71-CB64-E3AA88908192}"/>
              </a:ext>
            </a:extLst>
          </p:cNvPr>
          <p:cNvSpPr>
            <a:spLocks noGrp="1"/>
          </p:cNvSpPr>
          <p:nvPr>
            <p:ph type="body" idx="1"/>
          </p:nvPr>
        </p:nvSpPr>
        <p:spPr/>
        <p:txBody>
          <a:bodyPr/>
          <a:lstStyle/>
          <a:p>
            <a:pPr lvl="0"/>
            <a:r>
              <a:rPr lang="en-US" sz="1200" kern="1200" dirty="0">
                <a:solidFill>
                  <a:schemeClr val="tx1"/>
                </a:solidFill>
                <a:effectLst/>
                <a:latin typeface="+mn-lt"/>
                <a:ea typeface="+mn-ea"/>
                <a:cs typeface="+mn-cs"/>
              </a:rPr>
              <a:t>Classification basis: Group 2B classification driven by epidemiologic association with childhood </a:t>
            </a:r>
            <a:r>
              <a:rPr lang="en-US" sz="1200" kern="1200" dirty="0" err="1">
                <a:solidFill>
                  <a:schemeClr val="tx1"/>
                </a:solidFill>
                <a:effectLst/>
                <a:latin typeface="+mn-lt"/>
                <a:ea typeface="+mn-ea"/>
                <a:cs typeface="+mn-cs"/>
              </a:rPr>
              <a:t>leukaemia</a:t>
            </a:r>
            <a:r>
              <a:rPr lang="en-US" sz="1200" kern="1200" dirty="0">
                <a:solidFill>
                  <a:schemeClr val="tx1"/>
                </a:solidFill>
                <a:effectLst/>
                <a:latin typeface="+mn-lt"/>
                <a:ea typeface="+mn-ea"/>
                <a:cs typeface="+mn-cs"/>
              </a:rPr>
              <a:t>, not established causation</a:t>
            </a:r>
          </a:p>
          <a:p>
            <a:pPr lvl="0"/>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Supporting evidence: Based on pooled analyses:</a:t>
            </a:r>
          </a:p>
          <a:p>
            <a:pPr lvl="1"/>
            <a:r>
              <a:rPr lang="en-US" sz="1200" kern="1200" dirty="0">
                <a:solidFill>
                  <a:schemeClr val="tx1"/>
                </a:solidFill>
                <a:effectLst/>
                <a:latin typeface="+mn-lt"/>
                <a:ea typeface="+mn-ea"/>
                <a:cs typeface="+mn-cs"/>
              </a:rPr>
              <a:t>Ahlbom et al. (2000): twofold increased risk (OR 2.00) at exposures ≥0.4 µT (≥4 </a:t>
            </a:r>
            <a:r>
              <a:rPr lang="en-US" sz="1200" kern="1200" dirty="0" err="1">
                <a:solidFill>
                  <a:schemeClr val="tx1"/>
                </a:solidFill>
                <a:effectLst/>
                <a:latin typeface="+mn-lt"/>
                <a:ea typeface="+mn-ea"/>
                <a:cs typeface="+mn-cs"/>
              </a:rPr>
              <a:t>mG</a:t>
            </a:r>
            <a:r>
              <a:rPr lang="en-US" sz="1200" kern="1200" dirty="0">
                <a:solidFill>
                  <a:schemeClr val="tx1"/>
                </a:solidFill>
                <a:effectLst/>
                <a:latin typeface="+mn-lt"/>
                <a:ea typeface="+mn-ea"/>
                <a:cs typeface="+mn-cs"/>
              </a:rPr>
              <a:t>)</a:t>
            </a:r>
          </a:p>
          <a:p>
            <a:pPr lvl="1"/>
            <a:r>
              <a:rPr lang="en-US" sz="1200" kern="1200" dirty="0">
                <a:solidFill>
                  <a:schemeClr val="tx1"/>
                </a:solidFill>
                <a:effectLst/>
                <a:latin typeface="+mn-lt"/>
                <a:ea typeface="+mn-ea"/>
                <a:cs typeface="+mn-cs"/>
              </a:rPr>
              <a:t>Greenland et al. (2000): OR 1.7 at exposures ≥0.3 µT (≥3 </a:t>
            </a:r>
            <a:r>
              <a:rPr lang="en-US" sz="1200" kern="1200" dirty="0" err="1">
                <a:solidFill>
                  <a:schemeClr val="tx1"/>
                </a:solidFill>
                <a:effectLst/>
                <a:latin typeface="+mn-lt"/>
                <a:ea typeface="+mn-ea"/>
                <a:cs typeface="+mn-cs"/>
              </a:rPr>
              <a:t>mG</a:t>
            </a:r>
            <a:r>
              <a:rPr lang="en-US" sz="1200" kern="1200" dirty="0">
                <a:solidFill>
                  <a:schemeClr val="tx1"/>
                </a:solidFill>
                <a:effectLst/>
                <a:latin typeface="+mn-lt"/>
                <a:ea typeface="+mn-ea"/>
                <a:cs typeface="+mn-cs"/>
              </a:rPr>
              <a:t>)</a:t>
            </a:r>
          </a:p>
          <a:p>
            <a:pPr lvl="1"/>
            <a:r>
              <a:rPr lang="en-US" sz="1200" kern="1200" dirty="0">
                <a:solidFill>
                  <a:schemeClr val="tx1"/>
                </a:solidFill>
                <a:effectLst/>
                <a:latin typeface="+mn-lt"/>
                <a:ea typeface="+mn-ea"/>
                <a:cs typeface="+mn-cs"/>
              </a:rPr>
              <a:t>Both studies cited in IARC Vol. 80, p. 338</a:t>
            </a:r>
          </a:p>
          <a:p>
            <a:pPr lvl="1"/>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Current status: 2024 IARC Advisory Group did not recommend re-evaluation through 2029, stating "Existing evidence does not appear to support a change in classification”</a:t>
            </a:r>
          </a:p>
          <a:p>
            <a:pPr lvl="0"/>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Sources:</a:t>
            </a:r>
          </a:p>
          <a:p>
            <a:pPr lvl="1"/>
            <a:r>
              <a:rPr lang="en-US" sz="1200" kern="1200" dirty="0">
                <a:solidFill>
                  <a:schemeClr val="tx1"/>
                </a:solidFill>
                <a:effectLst/>
                <a:latin typeface="+mn-lt"/>
                <a:ea typeface="+mn-ea"/>
                <a:cs typeface="+mn-cs"/>
              </a:rPr>
              <a:t>IARC Monograph Vol. 80 (2002) p. 338 </a:t>
            </a:r>
            <a:r>
              <a:rPr lang="en-US" sz="1200" u="sng" kern="1200" dirty="0">
                <a:solidFill>
                  <a:schemeClr val="tx1"/>
                </a:solidFill>
                <a:effectLst/>
                <a:latin typeface="+mn-lt"/>
                <a:ea typeface="+mn-ea"/>
                <a:cs typeface="+mn-cs"/>
                <a:hlinkClick r:id="rId3"/>
              </a:rPr>
              <a:t>https://www.ncbi.nlm.nih.gov/books/NBK390729/</a:t>
            </a:r>
            <a:r>
              <a:rPr lang="en-US" sz="1200" kern="1200" dirty="0">
                <a:solidFill>
                  <a:schemeClr val="tx1"/>
                </a:solidFill>
                <a:effectLst/>
                <a:latin typeface="+mn-lt"/>
                <a:ea typeface="+mn-ea"/>
                <a:cs typeface="+mn-cs"/>
              </a:rPr>
              <a:t> </a:t>
            </a:r>
          </a:p>
          <a:p>
            <a:pPr lvl="1"/>
            <a:r>
              <a:rPr lang="en-US" sz="1200" kern="1200" dirty="0">
                <a:solidFill>
                  <a:schemeClr val="tx1"/>
                </a:solidFill>
                <a:effectLst/>
                <a:latin typeface="+mn-lt"/>
                <a:ea typeface="+mn-ea"/>
                <a:cs typeface="+mn-cs"/>
              </a:rPr>
              <a:t>IARC Advisory Group Report (2024): </a:t>
            </a:r>
            <a:r>
              <a:rPr lang="en-US" sz="1200" u="sng" kern="1200" dirty="0">
                <a:solidFill>
                  <a:schemeClr val="tx1"/>
                </a:solidFill>
                <a:effectLst/>
                <a:latin typeface="+mn-lt"/>
                <a:ea typeface="+mn-ea"/>
                <a:cs typeface="+mn-cs"/>
                <a:hlinkClick r:id="rId4"/>
              </a:rPr>
              <a:t>https://monographs.iarc.who.int/wp-content/uploads/2024/11/AGP_Report_2025-2029.pdf</a:t>
            </a:r>
            <a:endParaRPr lang="en-US" sz="1200" kern="1200" dirty="0">
              <a:solidFill>
                <a:schemeClr val="tx1"/>
              </a:solidFill>
              <a:effectLst/>
              <a:latin typeface="+mn-lt"/>
              <a:ea typeface="+mn-ea"/>
              <a:cs typeface="+mn-cs"/>
            </a:endParaRPr>
          </a:p>
          <a:p>
            <a:pPr lvl="2"/>
            <a:r>
              <a:rPr lang="en-US" sz="1200" kern="1200" dirty="0">
                <a:solidFill>
                  <a:schemeClr val="tx1"/>
                </a:solidFill>
                <a:effectLst/>
                <a:latin typeface="+mn-lt"/>
                <a:ea typeface="+mn-ea"/>
                <a:cs typeface="+mn-cs"/>
              </a:rPr>
              <a:t>“Existing evidence does not appear to support a change in classification” (p.7)</a:t>
            </a:r>
          </a:p>
          <a:p>
            <a:pPr lvl="2"/>
            <a:r>
              <a:rPr lang="en-US" sz="1200" b="1" kern="1200" dirty="0">
                <a:solidFill>
                  <a:schemeClr val="tx1"/>
                </a:solidFill>
                <a:effectLst/>
                <a:latin typeface="+mn-lt"/>
                <a:ea typeface="+mn-ea"/>
                <a:cs typeface="+mn-cs"/>
              </a:rPr>
              <a:t>Summary:</a:t>
            </a:r>
            <a:endParaRPr lang="en-US" sz="1200" kern="1200" dirty="0">
              <a:solidFill>
                <a:schemeClr val="tx1"/>
              </a:solidFill>
              <a:effectLst/>
              <a:latin typeface="+mn-lt"/>
              <a:ea typeface="+mn-ea"/>
              <a:cs typeface="+mn-cs"/>
            </a:endParaRPr>
          </a:p>
          <a:p>
            <a:pPr lvl="2"/>
            <a:r>
              <a:rPr lang="en-US" sz="1200" kern="1200" dirty="0">
                <a:solidFill>
                  <a:schemeClr val="tx1"/>
                </a:solidFill>
                <a:effectLst/>
                <a:latin typeface="+mn-lt"/>
                <a:ea typeface="+mn-ea"/>
                <a:cs typeface="+mn-cs"/>
              </a:rPr>
              <a:t>“There are only a few new scientific papers since the publication of </a:t>
            </a:r>
            <a:r>
              <a:rPr lang="en-US" sz="1200" i="1" kern="1200" dirty="0">
                <a:solidFill>
                  <a:schemeClr val="tx1"/>
                </a:solidFill>
                <a:effectLst/>
                <a:latin typeface="+mn-lt"/>
                <a:ea typeface="+mn-ea"/>
                <a:cs typeface="+mn-cs"/>
              </a:rPr>
              <a:t>IARC Monographs</a:t>
            </a:r>
            <a:r>
              <a:rPr lang="en-US" sz="1200" kern="1200" dirty="0">
                <a:solidFill>
                  <a:schemeClr val="tx1"/>
                </a:solidFill>
                <a:effectLst/>
                <a:latin typeface="+mn-lt"/>
                <a:ea typeface="+mn-ea"/>
                <a:cs typeface="+mn-cs"/>
              </a:rPr>
              <a:t> Volume 80, with weak exposure assessment and showing a weaker association. Overall, evidence remains consistent in showing an association between exposure to ELF magnetic fields and childhood </a:t>
            </a:r>
            <a:r>
              <a:rPr lang="en-US" sz="1200" kern="1200" dirty="0" err="1">
                <a:solidFill>
                  <a:schemeClr val="tx1"/>
                </a:solidFill>
                <a:effectLst/>
                <a:latin typeface="+mn-lt"/>
                <a:ea typeface="+mn-ea"/>
                <a:cs typeface="+mn-cs"/>
              </a:rPr>
              <a:t>leukaemia</a:t>
            </a:r>
            <a:r>
              <a:rPr lang="en-US" sz="1200" kern="1200" dirty="0">
                <a:solidFill>
                  <a:schemeClr val="tx1"/>
                </a:solidFill>
                <a:effectLst/>
                <a:latin typeface="+mn-lt"/>
                <a:ea typeface="+mn-ea"/>
                <a:cs typeface="+mn-cs"/>
              </a:rPr>
              <a:t>, based largely on studies evaluated in the previous monograph. New initiation–promotion studies show </a:t>
            </a:r>
            <a:r>
              <a:rPr lang="en-US" sz="1200" kern="1200" dirty="0" err="1">
                <a:solidFill>
                  <a:schemeClr val="tx1"/>
                </a:solidFill>
                <a:effectLst/>
                <a:latin typeface="+mn-lt"/>
                <a:ea typeface="+mn-ea"/>
                <a:cs typeface="+mn-cs"/>
              </a:rPr>
              <a:t>tumour</a:t>
            </a:r>
            <a:r>
              <a:rPr lang="en-US" sz="1200" kern="1200" dirty="0">
                <a:solidFill>
                  <a:schemeClr val="tx1"/>
                </a:solidFill>
                <a:effectLst/>
                <a:latin typeface="+mn-lt"/>
                <a:ea typeface="+mn-ea"/>
                <a:cs typeface="+mn-cs"/>
              </a:rPr>
              <a:t>-promoting activity of ELF-MF. Since the previous evaluation, new mechanistic studies related to the KCs in experimental systems, and new studies evaluating the genotoxicity of ELF-MF in exposed humans, became available. However, the findings across all systems remain inconsistent. Overall, the available information does not support a re-evaluation. The Advisory Group therefore considered that an </a:t>
            </a:r>
            <a:r>
              <a:rPr lang="en-US" sz="1200" i="1" kern="1200" dirty="0">
                <a:solidFill>
                  <a:schemeClr val="tx1"/>
                </a:solidFill>
                <a:effectLst/>
                <a:latin typeface="+mn-lt"/>
                <a:ea typeface="+mn-ea"/>
                <a:cs typeface="+mn-cs"/>
              </a:rPr>
              <a:t>IARC</a:t>
            </a:r>
            <a:r>
              <a:rPr lang="en-US" sz="1200" kern="120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Monographs</a:t>
            </a:r>
            <a:r>
              <a:rPr lang="en-US" sz="1200" kern="1200" dirty="0">
                <a:solidFill>
                  <a:schemeClr val="tx1"/>
                </a:solidFill>
                <a:effectLst/>
                <a:latin typeface="+mn-lt"/>
                <a:ea typeface="+mn-ea"/>
                <a:cs typeface="+mn-cs"/>
              </a:rPr>
              <a:t> evaluation of ELF-MF is unwarranted at present.</a:t>
            </a:r>
          </a:p>
          <a:p>
            <a:pPr lvl="2"/>
            <a:r>
              <a:rPr lang="en-US" sz="1200" b="1" kern="1200" dirty="0">
                <a:solidFill>
                  <a:schemeClr val="tx1"/>
                </a:solidFill>
                <a:effectLst/>
                <a:latin typeface="+mn-lt"/>
                <a:ea typeface="+mn-ea"/>
                <a:cs typeface="+mn-cs"/>
              </a:rPr>
              <a:t>Recommendation</a:t>
            </a:r>
            <a:r>
              <a:rPr lang="en-US" sz="1200" kern="1200" dirty="0">
                <a:solidFill>
                  <a:schemeClr val="tx1"/>
                </a:solidFill>
                <a:effectLst/>
                <a:latin typeface="+mn-lt"/>
                <a:ea typeface="+mn-ea"/>
                <a:cs typeface="+mn-cs"/>
              </a:rPr>
              <a:t>: No priority” page 171</a:t>
            </a:r>
          </a:p>
          <a:p>
            <a:endParaRPr lang="en-US" dirty="0"/>
          </a:p>
        </p:txBody>
      </p:sp>
      <p:sp>
        <p:nvSpPr>
          <p:cNvPr id="4" name="Slide Number Placeholder 3">
            <a:extLst>
              <a:ext uri="{FF2B5EF4-FFF2-40B4-BE49-F238E27FC236}">
                <a16:creationId xmlns:a16="http://schemas.microsoft.com/office/drawing/2014/main" id="{637F614C-D64B-F627-A64D-9D1B35C4404F}"/>
              </a:ext>
            </a:extLst>
          </p:cNvPr>
          <p:cNvSpPr>
            <a:spLocks noGrp="1"/>
          </p:cNvSpPr>
          <p:nvPr>
            <p:ph type="sldNum" sz="quarter" idx="5"/>
          </p:nvPr>
        </p:nvSpPr>
        <p:spPr/>
        <p:txBody>
          <a:bodyPr/>
          <a:lstStyle/>
          <a:p>
            <a:fld id="{A1B08C18-F980-1546-AA8A-8BF7C5CEEF2F}" type="slidenum">
              <a:rPr lang="en-US" smtClean="0"/>
              <a:t>63</a:t>
            </a:fld>
            <a:endParaRPr lang="en-US"/>
          </a:p>
        </p:txBody>
      </p:sp>
    </p:spTree>
    <p:extLst>
      <p:ext uri="{BB962C8B-B14F-4D97-AF65-F5344CB8AC3E}">
        <p14:creationId xmlns:p14="http://schemas.microsoft.com/office/powerpoint/2010/main" val="11466616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Source: wiki</a:t>
            </a:r>
          </a:p>
        </p:txBody>
      </p:sp>
      <p:sp>
        <p:nvSpPr>
          <p:cNvPr id="4" name="Slide Number Placeholder 3"/>
          <p:cNvSpPr>
            <a:spLocks noGrp="1"/>
          </p:cNvSpPr>
          <p:nvPr>
            <p:ph type="sldNum" sz="quarter" idx="5"/>
          </p:nvPr>
        </p:nvSpPr>
        <p:spPr/>
        <p:txBody>
          <a:bodyPr/>
          <a:lstStyle/>
          <a:p>
            <a:fld id="{86693A0A-4ED5-5D44-9618-4529F1FB7FA3}" type="slidenum">
              <a:rPr lang="en-US" smtClean="0"/>
              <a:t>6</a:t>
            </a:fld>
            <a:endParaRPr lang="en-US"/>
          </a:p>
        </p:txBody>
      </p:sp>
    </p:spTree>
    <p:extLst>
      <p:ext uri="{BB962C8B-B14F-4D97-AF65-F5344CB8AC3E}">
        <p14:creationId xmlns:p14="http://schemas.microsoft.com/office/powerpoint/2010/main" val="199987046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mn-lt"/>
                <a:ea typeface="+mn-ea"/>
                <a:cs typeface="+mn-cs"/>
              </a:rPr>
              <a:t>WHO role: Issues scientific assessments and policy recommendations but has no regulatory authority</a:t>
            </a:r>
          </a:p>
          <a:p>
            <a:pPr lvl="0"/>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EMF publications: EHC 238 (2007) on Extremely Low Frequency Fields</a:t>
            </a:r>
          </a:p>
          <a:p>
            <a:pPr lvl="0"/>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Fact Sheets on electromagnetic fields</a:t>
            </a:r>
          </a:p>
          <a:p>
            <a:pPr lvl="0"/>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Sources:</a:t>
            </a:r>
          </a:p>
          <a:p>
            <a:pPr lvl="1"/>
            <a:r>
              <a:rPr lang="en-US" sz="1200" kern="1200" dirty="0">
                <a:solidFill>
                  <a:schemeClr val="tx1"/>
                </a:solidFill>
                <a:effectLst/>
                <a:latin typeface="+mn-lt"/>
                <a:ea typeface="+mn-ea"/>
                <a:cs typeface="+mn-cs"/>
              </a:rPr>
              <a:t>WHO Constitution (1946): https://</a:t>
            </a:r>
            <a:r>
              <a:rPr lang="en-US" sz="1200" kern="1200" dirty="0" err="1">
                <a:solidFill>
                  <a:schemeClr val="tx1"/>
                </a:solidFill>
                <a:effectLst/>
                <a:latin typeface="+mn-lt"/>
                <a:ea typeface="+mn-ea"/>
                <a:cs typeface="+mn-cs"/>
              </a:rPr>
              <a:t>www.who.int</a:t>
            </a:r>
            <a:r>
              <a:rPr lang="en-US" sz="1200" kern="1200" dirty="0">
                <a:solidFill>
                  <a:schemeClr val="tx1"/>
                </a:solidFill>
                <a:effectLst/>
                <a:latin typeface="+mn-lt"/>
                <a:ea typeface="+mn-ea"/>
                <a:cs typeface="+mn-cs"/>
              </a:rPr>
              <a:t>/about/governance/constitution</a:t>
            </a:r>
          </a:p>
          <a:p>
            <a:pPr lvl="1"/>
            <a:r>
              <a:rPr lang="en-US" sz="1200" kern="1200" dirty="0">
                <a:solidFill>
                  <a:schemeClr val="tx1"/>
                </a:solidFill>
                <a:effectLst/>
                <a:latin typeface="+mn-lt"/>
                <a:ea typeface="+mn-ea"/>
                <a:cs typeface="+mn-cs"/>
              </a:rPr>
              <a:t>WHO EMF resources (accessed 2025): https://</a:t>
            </a:r>
            <a:r>
              <a:rPr lang="en-US" sz="1200" kern="1200" dirty="0" err="1">
                <a:solidFill>
                  <a:schemeClr val="tx1"/>
                </a:solidFill>
                <a:effectLst/>
                <a:latin typeface="+mn-lt"/>
                <a:ea typeface="+mn-ea"/>
                <a:cs typeface="+mn-cs"/>
              </a:rPr>
              <a:t>www.who.int</a:t>
            </a:r>
            <a:r>
              <a:rPr lang="en-US" sz="1200" kern="1200" dirty="0">
                <a:solidFill>
                  <a:schemeClr val="tx1"/>
                </a:solidFill>
                <a:effectLst/>
                <a:latin typeface="+mn-lt"/>
                <a:ea typeface="+mn-ea"/>
                <a:cs typeface="+mn-cs"/>
              </a:rPr>
              <a:t>/teams/environment-climate-change-and-health/radiation-and-health/non-ionizing/emf</a:t>
            </a:r>
          </a:p>
          <a:p>
            <a:endParaRPr lang="en-US" dirty="0"/>
          </a:p>
        </p:txBody>
      </p:sp>
      <p:sp>
        <p:nvSpPr>
          <p:cNvPr id="4" name="Slide Number Placeholder 3"/>
          <p:cNvSpPr>
            <a:spLocks noGrp="1"/>
          </p:cNvSpPr>
          <p:nvPr>
            <p:ph type="sldNum" sz="quarter" idx="5"/>
          </p:nvPr>
        </p:nvSpPr>
        <p:spPr/>
        <p:txBody>
          <a:bodyPr/>
          <a:lstStyle/>
          <a:p>
            <a:fld id="{A1B08C18-F980-1546-AA8A-8BF7C5CEEF2F}" type="slidenum">
              <a:rPr lang="en-US" smtClean="0"/>
              <a:t>65</a:t>
            </a:fld>
            <a:endParaRPr lang="en-US"/>
          </a:p>
        </p:txBody>
      </p:sp>
    </p:spTree>
    <p:extLst>
      <p:ext uri="{BB962C8B-B14F-4D97-AF65-F5344CB8AC3E}">
        <p14:creationId xmlns:p14="http://schemas.microsoft.com/office/powerpoint/2010/main" val="416132537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CBAC57-E9A0-3538-EEA1-5E907DD65A3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61AAB9D-4BC3-32E7-5966-E955456D37D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6A7E6E4-4D26-5B43-D154-B84203BB70C5}"/>
              </a:ext>
            </a:extLst>
          </p:cNvPr>
          <p:cNvSpPr>
            <a:spLocks noGrp="1"/>
          </p:cNvSpPr>
          <p:nvPr>
            <p:ph type="body" idx="1"/>
          </p:nvPr>
        </p:nvSpPr>
        <p:spPr/>
        <p:txBody>
          <a:bodyPr/>
          <a:lstStyle/>
          <a:p>
            <a:r>
              <a:rPr lang="en-US" b="1" dirty="0"/>
              <a:t>EHC = Environmental Heath Criteria </a:t>
            </a:r>
          </a:p>
          <a:p>
            <a:endParaRPr lang="en-US" sz="1200" b="1"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WHO EHC 238 (2007) is the authoritative review on ELF fields. It endorses ICNIRP guidelines and concludes that the evidence for childhood </a:t>
            </a:r>
            <a:r>
              <a:rPr lang="en-US" sz="1200" kern="1200" dirty="0" err="1">
                <a:solidFill>
                  <a:schemeClr val="tx1"/>
                </a:solidFill>
                <a:effectLst/>
                <a:latin typeface="+mn-lt"/>
                <a:ea typeface="+mn-ea"/>
                <a:cs typeface="+mn-cs"/>
              </a:rPr>
              <a:t>leukaemia</a:t>
            </a:r>
            <a:r>
              <a:rPr lang="en-US" sz="1200" kern="1200" dirty="0">
                <a:solidFill>
                  <a:schemeClr val="tx1"/>
                </a:solidFill>
                <a:effectLst/>
                <a:latin typeface="+mn-lt"/>
                <a:ea typeface="+mn-ea"/>
                <a:cs typeface="+mn-cs"/>
              </a:rPr>
              <a:t> is too weak to establish causation. WHO recommends precautionary approaches for managing uncertainty but notes that arbitrary low exposure limits are not warranted.</a:t>
            </a:r>
          </a:p>
          <a:p>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Source: WHO EHC 238 (2007): https://</a:t>
            </a:r>
            <a:r>
              <a:rPr lang="en-US" sz="1200" kern="1200" dirty="0" err="1">
                <a:solidFill>
                  <a:schemeClr val="tx1"/>
                </a:solidFill>
                <a:effectLst/>
                <a:latin typeface="+mn-lt"/>
                <a:ea typeface="+mn-ea"/>
                <a:cs typeface="+mn-cs"/>
              </a:rPr>
              <a:t>www.icnirp.org</a:t>
            </a:r>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cms</a:t>
            </a:r>
            <a:r>
              <a:rPr lang="en-US" sz="1200" kern="1200" dirty="0">
                <a:solidFill>
                  <a:schemeClr val="tx1"/>
                </a:solidFill>
                <a:effectLst/>
                <a:latin typeface="+mn-lt"/>
                <a:ea typeface="+mn-ea"/>
                <a:cs typeface="+mn-cs"/>
              </a:rPr>
              <a:t>/upload/publications/EHC238ELF.pdf</a:t>
            </a:r>
          </a:p>
          <a:p>
            <a:endParaRPr lang="en-US" dirty="0"/>
          </a:p>
        </p:txBody>
      </p:sp>
      <p:sp>
        <p:nvSpPr>
          <p:cNvPr id="4" name="Slide Number Placeholder 3">
            <a:extLst>
              <a:ext uri="{FF2B5EF4-FFF2-40B4-BE49-F238E27FC236}">
                <a16:creationId xmlns:a16="http://schemas.microsoft.com/office/drawing/2014/main" id="{1894A767-BB94-3892-02C0-53F37EB744F8}"/>
              </a:ext>
            </a:extLst>
          </p:cNvPr>
          <p:cNvSpPr>
            <a:spLocks noGrp="1"/>
          </p:cNvSpPr>
          <p:nvPr>
            <p:ph type="sldNum" sz="quarter" idx="5"/>
          </p:nvPr>
        </p:nvSpPr>
        <p:spPr/>
        <p:txBody>
          <a:bodyPr/>
          <a:lstStyle/>
          <a:p>
            <a:fld id="{A1B08C18-F980-1546-AA8A-8BF7C5CEEF2F}" type="slidenum">
              <a:rPr lang="en-US" smtClean="0"/>
              <a:t>66</a:t>
            </a:fld>
            <a:endParaRPr lang="en-US"/>
          </a:p>
        </p:txBody>
      </p:sp>
    </p:spTree>
    <p:extLst>
      <p:ext uri="{BB962C8B-B14F-4D97-AF65-F5344CB8AC3E}">
        <p14:creationId xmlns:p14="http://schemas.microsoft.com/office/powerpoint/2010/main" val="214698197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WHO EHC 238 (2007) is the authoritative review on ELF fields. It endorses ICNIRP guidelines and concludes that the evidence for childhood </a:t>
            </a:r>
            <a:r>
              <a:rPr lang="en-US" sz="1200" kern="1200" dirty="0" err="1">
                <a:solidFill>
                  <a:schemeClr val="tx1"/>
                </a:solidFill>
                <a:effectLst/>
                <a:latin typeface="+mn-lt"/>
                <a:ea typeface="+mn-ea"/>
                <a:cs typeface="+mn-cs"/>
              </a:rPr>
              <a:t>leukaemia</a:t>
            </a:r>
            <a:r>
              <a:rPr lang="en-US" sz="1200" kern="1200" dirty="0">
                <a:solidFill>
                  <a:schemeClr val="tx1"/>
                </a:solidFill>
                <a:effectLst/>
                <a:latin typeface="+mn-lt"/>
                <a:ea typeface="+mn-ea"/>
                <a:cs typeface="+mn-cs"/>
              </a:rPr>
              <a:t> is too weak to establish causation. WHO recommends precautionary approaches for managing uncertainty but notes that arbitrary low exposure limits are not warranted.</a:t>
            </a:r>
          </a:p>
          <a:p>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Source: WHO EHC 238 (2007): https://</a:t>
            </a:r>
            <a:r>
              <a:rPr lang="en-US" sz="1200" kern="1200" dirty="0" err="1">
                <a:solidFill>
                  <a:schemeClr val="tx1"/>
                </a:solidFill>
                <a:effectLst/>
                <a:latin typeface="+mn-lt"/>
                <a:ea typeface="+mn-ea"/>
                <a:cs typeface="+mn-cs"/>
              </a:rPr>
              <a:t>www.icnirp.org</a:t>
            </a:r>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cms</a:t>
            </a:r>
            <a:r>
              <a:rPr lang="en-US" sz="1200" kern="1200" dirty="0">
                <a:solidFill>
                  <a:schemeClr val="tx1"/>
                </a:solidFill>
                <a:effectLst/>
                <a:latin typeface="+mn-lt"/>
                <a:ea typeface="+mn-ea"/>
                <a:cs typeface="+mn-cs"/>
              </a:rPr>
              <a:t>/upload/publications/EHC238ELF.pdf</a:t>
            </a:r>
          </a:p>
          <a:p>
            <a:endParaRPr lang="en-US" dirty="0"/>
          </a:p>
        </p:txBody>
      </p:sp>
      <p:sp>
        <p:nvSpPr>
          <p:cNvPr id="4" name="Slide Number Placeholder 3"/>
          <p:cNvSpPr>
            <a:spLocks noGrp="1"/>
          </p:cNvSpPr>
          <p:nvPr>
            <p:ph type="sldNum" sz="quarter" idx="5"/>
          </p:nvPr>
        </p:nvSpPr>
        <p:spPr/>
        <p:txBody>
          <a:bodyPr/>
          <a:lstStyle/>
          <a:p>
            <a:fld id="{A1B08C18-F980-1546-AA8A-8BF7C5CEEF2F}" type="slidenum">
              <a:rPr lang="en-US" smtClean="0"/>
              <a:t>67</a:t>
            </a:fld>
            <a:endParaRPr lang="en-US"/>
          </a:p>
        </p:txBody>
      </p:sp>
    </p:spTree>
    <p:extLst>
      <p:ext uri="{BB962C8B-B14F-4D97-AF65-F5344CB8AC3E}">
        <p14:creationId xmlns:p14="http://schemas.microsoft.com/office/powerpoint/2010/main" val="360770439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265596-1439-5D5B-89A1-D75BD205A03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4E2A10F-488B-A669-632D-D81CBC1961C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3493E58-BE21-098E-8BD2-D093125C0F8E}"/>
              </a:ext>
            </a:extLst>
          </p:cNvPr>
          <p:cNvSpPr>
            <a:spLocks noGrp="1"/>
          </p:cNvSpPr>
          <p:nvPr>
            <p:ph type="body" idx="1"/>
          </p:nvPr>
        </p:nvSpPr>
        <p:spPr/>
        <p:txBody>
          <a:bodyPr/>
          <a:lstStyle/>
          <a:p>
            <a:r>
              <a:rPr lang="en-US" sz="1200" kern="1200" dirty="0">
                <a:solidFill>
                  <a:schemeClr val="tx1"/>
                </a:solidFill>
                <a:effectLst/>
                <a:latin typeface="+mn-lt"/>
                <a:ea typeface="+mn-ea"/>
                <a:cs typeface="+mn-cs"/>
              </a:rPr>
              <a:t>WHO EHC 238 (2007) is the authoritative review on ELF fields. It endorses ICNIRP guidelines and concludes that the evidence for childhood </a:t>
            </a:r>
            <a:r>
              <a:rPr lang="en-US" sz="1200" kern="1200" dirty="0" err="1">
                <a:solidFill>
                  <a:schemeClr val="tx1"/>
                </a:solidFill>
                <a:effectLst/>
                <a:latin typeface="+mn-lt"/>
                <a:ea typeface="+mn-ea"/>
                <a:cs typeface="+mn-cs"/>
              </a:rPr>
              <a:t>leukaemia</a:t>
            </a:r>
            <a:r>
              <a:rPr lang="en-US" sz="1200" kern="1200" dirty="0">
                <a:solidFill>
                  <a:schemeClr val="tx1"/>
                </a:solidFill>
                <a:effectLst/>
                <a:latin typeface="+mn-lt"/>
                <a:ea typeface="+mn-ea"/>
                <a:cs typeface="+mn-cs"/>
              </a:rPr>
              <a:t> is too weak to establish causation. WHO recommends precautionary approaches for managing uncertainty but notes that arbitrary low exposure limits are not warranted.</a:t>
            </a:r>
          </a:p>
          <a:p>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Source: WHO EHC 238 (2007): https://</a:t>
            </a:r>
            <a:r>
              <a:rPr lang="en-US" sz="1200" kern="1200" dirty="0" err="1">
                <a:solidFill>
                  <a:schemeClr val="tx1"/>
                </a:solidFill>
                <a:effectLst/>
                <a:latin typeface="+mn-lt"/>
                <a:ea typeface="+mn-ea"/>
                <a:cs typeface="+mn-cs"/>
              </a:rPr>
              <a:t>www.icnirp.org</a:t>
            </a:r>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cms</a:t>
            </a:r>
            <a:r>
              <a:rPr lang="en-US" sz="1200" kern="1200" dirty="0">
                <a:solidFill>
                  <a:schemeClr val="tx1"/>
                </a:solidFill>
                <a:effectLst/>
                <a:latin typeface="+mn-lt"/>
                <a:ea typeface="+mn-ea"/>
                <a:cs typeface="+mn-cs"/>
              </a:rPr>
              <a:t>/upload/publications/EHC238ELF.pdf</a:t>
            </a:r>
          </a:p>
          <a:p>
            <a:pPr lvl="0"/>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Page 257:</a:t>
            </a:r>
          </a:p>
          <a:p>
            <a:r>
              <a:rPr lang="en-US" sz="1200" i="1" kern="1200" dirty="0">
                <a:solidFill>
                  <a:schemeClr val="tx1"/>
                </a:solidFill>
                <a:effectLst/>
                <a:latin typeface="+mn-lt"/>
                <a:ea typeface="+mn-ea"/>
                <a:cs typeface="+mn-cs"/>
              </a:rPr>
              <a:t>In summary, taking this information into consideration, the overall</a:t>
            </a:r>
            <a:endParaRPr lang="en-US" sz="1200" kern="1200" dirty="0">
              <a:solidFill>
                <a:schemeClr val="tx1"/>
              </a:solidFill>
              <a:effectLst/>
              <a:latin typeface="+mn-lt"/>
              <a:ea typeface="+mn-ea"/>
              <a:cs typeface="+mn-cs"/>
            </a:endParaRPr>
          </a:p>
          <a:p>
            <a:r>
              <a:rPr lang="en-US" sz="1200" i="1" kern="1200" dirty="0">
                <a:solidFill>
                  <a:schemeClr val="tx1"/>
                </a:solidFill>
                <a:effectLst/>
                <a:latin typeface="+mn-lt"/>
                <a:ea typeface="+mn-ea"/>
                <a:cs typeface="+mn-cs"/>
              </a:rPr>
              <a:t>IARC (2002) evaluation for the carcinogenicity of EMFs was:</a:t>
            </a:r>
            <a:endParaRPr lang="en-US" sz="1200" kern="1200" dirty="0">
              <a:solidFill>
                <a:schemeClr val="tx1"/>
              </a:solidFill>
              <a:effectLst/>
              <a:latin typeface="+mn-lt"/>
              <a:ea typeface="+mn-ea"/>
              <a:cs typeface="+mn-cs"/>
            </a:endParaRPr>
          </a:p>
          <a:p>
            <a:r>
              <a:rPr lang="en-US" sz="1200" i="1" kern="1200" dirty="0">
                <a:solidFill>
                  <a:schemeClr val="tx1"/>
                </a:solidFill>
                <a:effectLst/>
                <a:latin typeface="+mn-lt"/>
                <a:ea typeface="+mn-ea"/>
                <a:cs typeface="+mn-cs"/>
              </a:rPr>
              <a:t>• There is limited evidence in humans for the carcinogenicity of</a:t>
            </a:r>
            <a:endParaRPr lang="en-US" sz="1200" kern="1200" dirty="0">
              <a:solidFill>
                <a:schemeClr val="tx1"/>
              </a:solidFill>
              <a:effectLst/>
              <a:latin typeface="+mn-lt"/>
              <a:ea typeface="+mn-ea"/>
              <a:cs typeface="+mn-cs"/>
            </a:endParaRPr>
          </a:p>
          <a:p>
            <a:r>
              <a:rPr lang="en-US" sz="1200" i="1" kern="1200" dirty="0">
                <a:solidFill>
                  <a:schemeClr val="tx1"/>
                </a:solidFill>
                <a:effectLst/>
                <a:latin typeface="+mn-lt"/>
                <a:ea typeface="+mn-ea"/>
                <a:cs typeface="+mn-cs"/>
              </a:rPr>
              <a:t>extremely low-frequency magnetic fields in relation to childhood</a:t>
            </a:r>
            <a:endParaRPr lang="en-US" sz="1200" kern="1200" dirty="0">
              <a:solidFill>
                <a:schemeClr val="tx1"/>
              </a:solidFill>
              <a:effectLst/>
              <a:latin typeface="+mn-lt"/>
              <a:ea typeface="+mn-ea"/>
              <a:cs typeface="+mn-cs"/>
            </a:endParaRPr>
          </a:p>
          <a:p>
            <a:r>
              <a:rPr lang="en-US" sz="1200" i="1" kern="1200" dirty="0" err="1">
                <a:solidFill>
                  <a:schemeClr val="tx1"/>
                </a:solidFill>
                <a:effectLst/>
                <a:latin typeface="+mn-lt"/>
                <a:ea typeface="+mn-ea"/>
                <a:cs typeface="+mn-cs"/>
              </a:rPr>
              <a:t>leukaemia</a:t>
            </a:r>
            <a:r>
              <a:rPr lang="en-US" sz="1200" i="1" kern="1200" dirty="0">
                <a:solidFill>
                  <a:schemeClr val="tx1"/>
                </a:solidFill>
                <a:effectLst/>
                <a:latin typeface="+mn-lt"/>
                <a:ea typeface="+mn-ea"/>
                <a:cs typeface="+mn-cs"/>
              </a:rPr>
              <a:t>.</a:t>
            </a:r>
            <a:endParaRPr lang="en-US" sz="1200" kern="1200" dirty="0">
              <a:solidFill>
                <a:schemeClr val="tx1"/>
              </a:solidFill>
              <a:effectLst/>
              <a:latin typeface="+mn-lt"/>
              <a:ea typeface="+mn-ea"/>
              <a:cs typeface="+mn-cs"/>
            </a:endParaRPr>
          </a:p>
          <a:p>
            <a:r>
              <a:rPr lang="en-US" sz="1200" i="1" kern="1200" dirty="0">
                <a:solidFill>
                  <a:schemeClr val="tx1"/>
                </a:solidFill>
                <a:effectLst/>
                <a:latin typeface="+mn-lt"/>
                <a:ea typeface="+mn-ea"/>
                <a:cs typeface="+mn-cs"/>
              </a:rPr>
              <a:t>• There is inadequate evidence in humans for the carcinogenicity of</a:t>
            </a:r>
            <a:endParaRPr lang="en-US" sz="1200" kern="1200" dirty="0">
              <a:solidFill>
                <a:schemeClr val="tx1"/>
              </a:solidFill>
              <a:effectLst/>
              <a:latin typeface="+mn-lt"/>
              <a:ea typeface="+mn-ea"/>
              <a:cs typeface="+mn-cs"/>
            </a:endParaRPr>
          </a:p>
          <a:p>
            <a:r>
              <a:rPr lang="en-US" sz="1200" i="1" kern="1200" dirty="0">
                <a:solidFill>
                  <a:schemeClr val="tx1"/>
                </a:solidFill>
                <a:effectLst/>
                <a:latin typeface="+mn-lt"/>
                <a:ea typeface="+mn-ea"/>
                <a:cs typeface="+mn-cs"/>
              </a:rPr>
              <a:t>extremely low-frequency magnetic fields in relation to all other</a:t>
            </a:r>
            <a:endParaRPr lang="en-US" sz="1200" kern="1200" dirty="0">
              <a:solidFill>
                <a:schemeClr val="tx1"/>
              </a:solidFill>
              <a:effectLst/>
              <a:latin typeface="+mn-lt"/>
              <a:ea typeface="+mn-ea"/>
              <a:cs typeface="+mn-cs"/>
            </a:endParaRPr>
          </a:p>
          <a:p>
            <a:r>
              <a:rPr lang="en-US" sz="1200" i="1" kern="1200" dirty="0">
                <a:solidFill>
                  <a:schemeClr val="tx1"/>
                </a:solidFill>
                <a:effectLst/>
                <a:latin typeface="+mn-lt"/>
                <a:ea typeface="+mn-ea"/>
                <a:cs typeface="+mn-cs"/>
              </a:rPr>
              <a:t>cancers.</a:t>
            </a:r>
            <a:endParaRPr lang="en-US" sz="1200" kern="1200" dirty="0">
              <a:solidFill>
                <a:schemeClr val="tx1"/>
              </a:solidFill>
              <a:effectLst/>
              <a:latin typeface="+mn-lt"/>
              <a:ea typeface="+mn-ea"/>
              <a:cs typeface="+mn-cs"/>
            </a:endParaRPr>
          </a:p>
          <a:p>
            <a:r>
              <a:rPr lang="en-US" sz="1200" i="1" kern="1200" dirty="0">
                <a:solidFill>
                  <a:schemeClr val="tx1"/>
                </a:solidFill>
                <a:effectLst/>
                <a:latin typeface="+mn-lt"/>
                <a:ea typeface="+mn-ea"/>
                <a:cs typeface="+mn-cs"/>
              </a:rPr>
              <a:t>• There is inadequate evidence in humans for the carcinogenicity of</a:t>
            </a:r>
            <a:endParaRPr lang="en-US" sz="1200" kern="1200" dirty="0">
              <a:solidFill>
                <a:schemeClr val="tx1"/>
              </a:solidFill>
              <a:effectLst/>
              <a:latin typeface="+mn-lt"/>
              <a:ea typeface="+mn-ea"/>
              <a:cs typeface="+mn-cs"/>
            </a:endParaRPr>
          </a:p>
          <a:p>
            <a:r>
              <a:rPr lang="en-US" sz="1200" i="1" kern="1200" dirty="0">
                <a:solidFill>
                  <a:schemeClr val="tx1"/>
                </a:solidFill>
                <a:effectLst/>
                <a:latin typeface="+mn-lt"/>
                <a:ea typeface="+mn-ea"/>
                <a:cs typeface="+mn-cs"/>
              </a:rPr>
              <a:t>static electric or magnetic fields and extremely low-frequency</a:t>
            </a:r>
            <a:endParaRPr lang="en-US" sz="1200" kern="1200" dirty="0">
              <a:solidFill>
                <a:schemeClr val="tx1"/>
              </a:solidFill>
              <a:effectLst/>
              <a:latin typeface="+mn-lt"/>
              <a:ea typeface="+mn-ea"/>
              <a:cs typeface="+mn-cs"/>
            </a:endParaRPr>
          </a:p>
          <a:p>
            <a:r>
              <a:rPr lang="en-US" sz="1200" i="1" kern="1200" dirty="0">
                <a:solidFill>
                  <a:schemeClr val="tx1"/>
                </a:solidFill>
                <a:effectLst/>
                <a:latin typeface="+mn-lt"/>
                <a:ea typeface="+mn-ea"/>
                <a:cs typeface="+mn-cs"/>
              </a:rPr>
              <a:t>electric fields.</a:t>
            </a:r>
            <a:endParaRPr lang="en-US" sz="1200" kern="1200" dirty="0">
              <a:solidFill>
                <a:schemeClr val="tx1"/>
              </a:solidFill>
              <a:effectLst/>
              <a:latin typeface="+mn-lt"/>
              <a:ea typeface="+mn-ea"/>
              <a:cs typeface="+mn-cs"/>
            </a:endParaRPr>
          </a:p>
          <a:p>
            <a:r>
              <a:rPr lang="en-US" sz="1200" i="1" kern="1200" dirty="0">
                <a:solidFill>
                  <a:schemeClr val="tx1"/>
                </a:solidFill>
                <a:effectLst/>
                <a:latin typeface="+mn-lt"/>
                <a:ea typeface="+mn-ea"/>
                <a:cs typeface="+mn-cs"/>
              </a:rPr>
              <a:t>• There is inadequate evidence in experimental animals for the</a:t>
            </a:r>
            <a:endParaRPr lang="en-US" sz="1200" kern="1200" dirty="0">
              <a:solidFill>
                <a:schemeClr val="tx1"/>
              </a:solidFill>
              <a:effectLst/>
              <a:latin typeface="+mn-lt"/>
              <a:ea typeface="+mn-ea"/>
              <a:cs typeface="+mn-cs"/>
            </a:endParaRPr>
          </a:p>
          <a:p>
            <a:r>
              <a:rPr lang="en-US" sz="1200" i="1" kern="1200" dirty="0">
                <a:solidFill>
                  <a:schemeClr val="tx1"/>
                </a:solidFill>
                <a:effectLst/>
                <a:latin typeface="+mn-lt"/>
                <a:ea typeface="+mn-ea"/>
                <a:cs typeface="+mn-cs"/>
              </a:rPr>
              <a:t>carcinogenicity of extremely low-frequency magnetic fields.</a:t>
            </a:r>
            <a:endParaRPr lang="en-US" sz="1200" kern="1200" dirty="0">
              <a:solidFill>
                <a:schemeClr val="tx1"/>
              </a:solidFill>
              <a:effectLst/>
              <a:latin typeface="+mn-lt"/>
              <a:ea typeface="+mn-ea"/>
              <a:cs typeface="+mn-cs"/>
            </a:endParaRPr>
          </a:p>
          <a:p>
            <a:r>
              <a:rPr lang="en-US" sz="1200" i="1" kern="1200" dirty="0">
                <a:solidFill>
                  <a:schemeClr val="tx1"/>
                </a:solidFill>
                <a:effectLst/>
                <a:latin typeface="+mn-lt"/>
                <a:ea typeface="+mn-ea"/>
                <a:cs typeface="+mn-cs"/>
              </a:rPr>
              <a:t>• No data relevant to the carcinogenicity of extremely low-frequency</a:t>
            </a:r>
            <a:endParaRPr lang="en-US" sz="1200" kern="1200" dirty="0">
              <a:solidFill>
                <a:schemeClr val="tx1"/>
              </a:solidFill>
              <a:effectLst/>
              <a:latin typeface="+mn-lt"/>
              <a:ea typeface="+mn-ea"/>
              <a:cs typeface="+mn-cs"/>
            </a:endParaRPr>
          </a:p>
          <a:p>
            <a:r>
              <a:rPr lang="en-US" sz="1200" i="1" kern="1200" dirty="0">
                <a:solidFill>
                  <a:schemeClr val="tx1"/>
                </a:solidFill>
                <a:effectLst/>
                <a:latin typeface="+mn-lt"/>
                <a:ea typeface="+mn-ea"/>
                <a:cs typeface="+mn-cs"/>
              </a:rPr>
              <a:t>electric fields in experimental animals were available.</a:t>
            </a:r>
            <a:endParaRPr lang="en-US" sz="1200" kern="1200" dirty="0">
              <a:solidFill>
                <a:schemeClr val="tx1"/>
              </a:solidFill>
              <a:effectLst/>
              <a:latin typeface="+mn-lt"/>
              <a:ea typeface="+mn-ea"/>
              <a:cs typeface="+mn-cs"/>
            </a:endParaRPr>
          </a:p>
          <a:p>
            <a:r>
              <a:rPr lang="en-US" sz="1200" i="1" kern="1200" dirty="0">
                <a:solidFill>
                  <a:schemeClr val="tx1"/>
                </a:solidFill>
                <a:effectLst/>
                <a:latin typeface="+mn-lt"/>
                <a:ea typeface="+mn-ea"/>
                <a:cs typeface="+mn-cs"/>
              </a:rPr>
              <a:t>Leading to the conclusion that:</a:t>
            </a:r>
            <a:endParaRPr lang="en-US" sz="1200" kern="1200" dirty="0">
              <a:solidFill>
                <a:schemeClr val="tx1"/>
              </a:solidFill>
              <a:effectLst/>
              <a:latin typeface="+mn-lt"/>
              <a:ea typeface="+mn-ea"/>
              <a:cs typeface="+mn-cs"/>
            </a:endParaRPr>
          </a:p>
          <a:p>
            <a:r>
              <a:rPr lang="en-US" sz="1200" i="1" kern="1200" dirty="0">
                <a:solidFill>
                  <a:schemeClr val="tx1"/>
                </a:solidFill>
                <a:effectLst/>
                <a:latin typeface="+mn-lt"/>
                <a:ea typeface="+mn-ea"/>
                <a:cs typeface="+mn-cs"/>
              </a:rPr>
              <a:t>• Extremely low-frequency magnetic fields are possibly carcinogenic</a:t>
            </a:r>
            <a:endParaRPr lang="en-US" sz="1200" kern="1200" dirty="0">
              <a:solidFill>
                <a:schemeClr val="tx1"/>
              </a:solidFill>
              <a:effectLst/>
              <a:latin typeface="+mn-lt"/>
              <a:ea typeface="+mn-ea"/>
              <a:cs typeface="+mn-cs"/>
            </a:endParaRPr>
          </a:p>
          <a:p>
            <a:r>
              <a:rPr lang="en-US" sz="1200" i="1" kern="1200" dirty="0">
                <a:solidFill>
                  <a:schemeClr val="tx1"/>
                </a:solidFill>
                <a:effectLst/>
                <a:latin typeface="+mn-lt"/>
                <a:ea typeface="+mn-ea"/>
                <a:cs typeface="+mn-cs"/>
              </a:rPr>
              <a:t>to humans (Group 2B).</a:t>
            </a:r>
            <a:endParaRPr lang="en-US" sz="1200" kern="1200" dirty="0">
              <a:solidFill>
                <a:schemeClr val="tx1"/>
              </a:solidFill>
              <a:effectLst/>
              <a:latin typeface="+mn-lt"/>
              <a:ea typeface="+mn-ea"/>
              <a:cs typeface="+mn-cs"/>
            </a:endParaRPr>
          </a:p>
          <a:p>
            <a:r>
              <a:rPr lang="en-US" sz="1200" i="1" kern="1200" dirty="0">
                <a:solidFill>
                  <a:schemeClr val="tx1"/>
                </a:solidFill>
                <a:effectLst/>
                <a:latin typeface="+mn-lt"/>
                <a:ea typeface="+mn-ea"/>
                <a:cs typeface="+mn-cs"/>
              </a:rPr>
              <a:t>• …extremely low-frequency electric fields are not classifiable as to</a:t>
            </a:r>
            <a:endParaRPr lang="en-US" sz="1200" kern="1200" dirty="0">
              <a:solidFill>
                <a:schemeClr val="tx1"/>
              </a:solidFill>
              <a:effectLst/>
              <a:latin typeface="+mn-lt"/>
              <a:ea typeface="+mn-ea"/>
              <a:cs typeface="+mn-cs"/>
            </a:endParaRPr>
          </a:p>
          <a:p>
            <a:r>
              <a:rPr lang="en-US" sz="1200" i="1" kern="1200" dirty="0">
                <a:solidFill>
                  <a:schemeClr val="tx1"/>
                </a:solidFill>
                <a:effectLst/>
                <a:latin typeface="+mn-lt"/>
                <a:ea typeface="+mn-ea"/>
                <a:cs typeface="+mn-cs"/>
              </a:rPr>
              <a:t>their carcinogenicity to humans (Group 3).</a:t>
            </a:r>
            <a:endParaRPr lang="en-US" sz="1200" kern="1200" dirty="0">
              <a:solidFill>
                <a:schemeClr val="tx1"/>
              </a:solidFill>
              <a:effectLst/>
              <a:latin typeface="+mn-lt"/>
              <a:ea typeface="+mn-ea"/>
              <a:cs typeface="+mn-cs"/>
            </a:endParaRPr>
          </a:p>
          <a:p>
            <a:pPr lvl="0"/>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Page 12 quote: </a:t>
            </a:r>
          </a:p>
          <a:p>
            <a:r>
              <a:rPr lang="en-US" sz="1200" i="1" kern="1200" dirty="0">
                <a:solidFill>
                  <a:schemeClr val="tx1"/>
                </a:solidFill>
                <a:effectLst/>
                <a:latin typeface="+mn-lt"/>
                <a:ea typeface="+mn-ea"/>
                <a:cs typeface="+mn-cs"/>
              </a:rPr>
              <a:t>Protective measures</a:t>
            </a:r>
            <a:endParaRPr lang="en-US" sz="1200" kern="1200" dirty="0">
              <a:solidFill>
                <a:schemeClr val="tx1"/>
              </a:solidFill>
              <a:effectLst/>
              <a:latin typeface="+mn-lt"/>
              <a:ea typeface="+mn-ea"/>
              <a:cs typeface="+mn-cs"/>
            </a:endParaRPr>
          </a:p>
          <a:p>
            <a:r>
              <a:rPr lang="en-US" sz="1200" i="1" kern="1200" dirty="0">
                <a:solidFill>
                  <a:schemeClr val="tx1"/>
                </a:solidFill>
                <a:effectLst/>
                <a:latin typeface="+mn-lt"/>
                <a:ea typeface="+mn-ea"/>
                <a:cs typeface="+mn-cs"/>
              </a:rPr>
              <a:t>It is essential that exposure limits be implemented in order to protect</a:t>
            </a:r>
            <a:endParaRPr lang="en-US" sz="1200" kern="1200" dirty="0">
              <a:solidFill>
                <a:schemeClr val="tx1"/>
              </a:solidFill>
              <a:effectLst/>
              <a:latin typeface="+mn-lt"/>
              <a:ea typeface="+mn-ea"/>
              <a:cs typeface="+mn-cs"/>
            </a:endParaRPr>
          </a:p>
          <a:p>
            <a:r>
              <a:rPr lang="en-US" sz="1200" i="1" kern="1200" dirty="0">
                <a:solidFill>
                  <a:schemeClr val="tx1"/>
                </a:solidFill>
                <a:effectLst/>
                <a:latin typeface="+mn-lt"/>
                <a:ea typeface="+mn-ea"/>
                <a:cs typeface="+mn-cs"/>
              </a:rPr>
              <a:t>against the established adverse effects of exposure to ELF electric and</a:t>
            </a:r>
            <a:endParaRPr lang="en-US" sz="1200" kern="1200" dirty="0">
              <a:solidFill>
                <a:schemeClr val="tx1"/>
              </a:solidFill>
              <a:effectLst/>
              <a:latin typeface="+mn-lt"/>
              <a:ea typeface="+mn-ea"/>
              <a:cs typeface="+mn-cs"/>
            </a:endParaRPr>
          </a:p>
          <a:p>
            <a:r>
              <a:rPr lang="en-US" sz="1200" i="1" kern="1200" dirty="0">
                <a:solidFill>
                  <a:schemeClr val="tx1"/>
                </a:solidFill>
                <a:effectLst/>
                <a:latin typeface="+mn-lt"/>
                <a:ea typeface="+mn-ea"/>
                <a:cs typeface="+mn-cs"/>
              </a:rPr>
              <a:t>magnetic fields. These exposure limits should be based on a thorough examination</a:t>
            </a:r>
            <a:endParaRPr lang="en-US" sz="1200" kern="1200" dirty="0">
              <a:solidFill>
                <a:schemeClr val="tx1"/>
              </a:solidFill>
              <a:effectLst/>
              <a:latin typeface="+mn-lt"/>
              <a:ea typeface="+mn-ea"/>
              <a:cs typeface="+mn-cs"/>
            </a:endParaRPr>
          </a:p>
          <a:p>
            <a:r>
              <a:rPr lang="en-US" sz="1200" i="1" kern="1200" dirty="0">
                <a:solidFill>
                  <a:schemeClr val="tx1"/>
                </a:solidFill>
                <a:effectLst/>
                <a:latin typeface="+mn-lt"/>
                <a:ea typeface="+mn-ea"/>
                <a:cs typeface="+mn-cs"/>
              </a:rPr>
              <a:t>of all the relevant scientific evidence.</a:t>
            </a:r>
            <a:endParaRPr lang="en-US" sz="1200" kern="1200" dirty="0">
              <a:solidFill>
                <a:schemeClr val="tx1"/>
              </a:solidFill>
              <a:effectLst/>
              <a:latin typeface="+mn-lt"/>
              <a:ea typeface="+mn-ea"/>
              <a:cs typeface="+mn-cs"/>
            </a:endParaRPr>
          </a:p>
          <a:p>
            <a:r>
              <a:rPr lang="en-US" sz="1200" i="1" kern="1200" dirty="0">
                <a:solidFill>
                  <a:schemeClr val="tx1"/>
                </a:solidFill>
                <a:effectLst/>
                <a:latin typeface="+mn-lt"/>
                <a:ea typeface="+mn-ea"/>
                <a:cs typeface="+mn-cs"/>
              </a:rPr>
              <a:t>Only the acute effects have been established and there are two international</a:t>
            </a:r>
            <a:endParaRPr lang="en-US" sz="1200" kern="1200" dirty="0">
              <a:solidFill>
                <a:schemeClr val="tx1"/>
              </a:solidFill>
              <a:effectLst/>
              <a:latin typeface="+mn-lt"/>
              <a:ea typeface="+mn-ea"/>
              <a:cs typeface="+mn-cs"/>
            </a:endParaRPr>
          </a:p>
          <a:p>
            <a:r>
              <a:rPr lang="en-US" sz="1200" i="1" kern="1200" dirty="0">
                <a:solidFill>
                  <a:schemeClr val="tx1"/>
                </a:solidFill>
                <a:effectLst/>
                <a:latin typeface="+mn-lt"/>
                <a:ea typeface="+mn-ea"/>
                <a:cs typeface="+mn-cs"/>
              </a:rPr>
              <a:t>exposure limit guidelines (ICNIRP, 1998a; IEEE, 2002) designed to</a:t>
            </a:r>
            <a:endParaRPr lang="en-US" sz="1200" kern="1200" dirty="0">
              <a:solidFill>
                <a:schemeClr val="tx1"/>
              </a:solidFill>
              <a:effectLst/>
              <a:latin typeface="+mn-lt"/>
              <a:ea typeface="+mn-ea"/>
              <a:cs typeface="+mn-cs"/>
            </a:endParaRPr>
          </a:p>
          <a:p>
            <a:r>
              <a:rPr lang="en-US" sz="1200" i="1" kern="1200" dirty="0">
                <a:solidFill>
                  <a:schemeClr val="tx1"/>
                </a:solidFill>
                <a:effectLst/>
                <a:latin typeface="+mn-lt"/>
                <a:ea typeface="+mn-ea"/>
                <a:cs typeface="+mn-cs"/>
              </a:rPr>
              <a:t>protect against these effects.</a:t>
            </a:r>
            <a:endParaRPr lang="en-US" sz="1200" kern="1200" dirty="0">
              <a:solidFill>
                <a:schemeClr val="tx1"/>
              </a:solidFill>
              <a:effectLst/>
              <a:latin typeface="+mn-lt"/>
              <a:ea typeface="+mn-ea"/>
              <a:cs typeface="+mn-cs"/>
            </a:endParaRPr>
          </a:p>
          <a:p>
            <a:r>
              <a:rPr lang="en-US" sz="1200" i="1" kern="1200" dirty="0">
                <a:solidFill>
                  <a:schemeClr val="tx1"/>
                </a:solidFill>
                <a:effectLst/>
                <a:latin typeface="+mn-lt"/>
                <a:ea typeface="+mn-ea"/>
                <a:cs typeface="+mn-cs"/>
              </a:rPr>
              <a:t>As well as these established acute effects, there are uncertainties</a:t>
            </a:r>
            <a:endParaRPr lang="en-US" sz="1200" kern="1200" dirty="0">
              <a:solidFill>
                <a:schemeClr val="tx1"/>
              </a:solidFill>
              <a:effectLst/>
              <a:latin typeface="+mn-lt"/>
              <a:ea typeface="+mn-ea"/>
              <a:cs typeface="+mn-cs"/>
            </a:endParaRPr>
          </a:p>
          <a:p>
            <a:r>
              <a:rPr lang="en-US" sz="1200" i="1" kern="1200" dirty="0">
                <a:solidFill>
                  <a:schemeClr val="tx1"/>
                </a:solidFill>
                <a:effectLst/>
                <a:latin typeface="+mn-lt"/>
                <a:ea typeface="+mn-ea"/>
                <a:cs typeface="+mn-cs"/>
              </a:rPr>
              <a:t>about the existence of chronic effects, because of the limited evidence for a</a:t>
            </a:r>
            <a:endParaRPr lang="en-US" sz="1200" kern="1200" dirty="0">
              <a:solidFill>
                <a:schemeClr val="tx1"/>
              </a:solidFill>
              <a:effectLst/>
              <a:latin typeface="+mn-lt"/>
              <a:ea typeface="+mn-ea"/>
              <a:cs typeface="+mn-cs"/>
            </a:endParaRPr>
          </a:p>
          <a:p>
            <a:r>
              <a:rPr lang="en-US" sz="1200" i="1" kern="1200" dirty="0">
                <a:solidFill>
                  <a:schemeClr val="tx1"/>
                </a:solidFill>
                <a:effectLst/>
                <a:latin typeface="+mn-lt"/>
                <a:ea typeface="+mn-ea"/>
                <a:cs typeface="+mn-cs"/>
              </a:rPr>
              <a:t>link between exposure to ELF magnetic fields and childhood </a:t>
            </a:r>
            <a:r>
              <a:rPr lang="en-US" sz="1200" i="1" kern="1200" dirty="0" err="1">
                <a:solidFill>
                  <a:schemeClr val="tx1"/>
                </a:solidFill>
                <a:effectLst/>
                <a:latin typeface="+mn-lt"/>
                <a:ea typeface="+mn-ea"/>
                <a:cs typeface="+mn-cs"/>
              </a:rPr>
              <a:t>leukaemia</a:t>
            </a:r>
            <a:r>
              <a:rPr lang="en-US" sz="1200" i="1" kern="1200" dirty="0">
                <a:solidFill>
                  <a:schemeClr val="tx1"/>
                </a:solidFill>
                <a:effectLst/>
                <a:latin typeface="+mn-lt"/>
                <a:ea typeface="+mn-ea"/>
                <a:cs typeface="+mn-cs"/>
              </a:rPr>
              <a:t>.</a:t>
            </a:r>
            <a:endParaRPr lang="en-US" sz="1200" kern="1200" dirty="0">
              <a:solidFill>
                <a:schemeClr val="tx1"/>
              </a:solidFill>
              <a:effectLst/>
              <a:latin typeface="+mn-lt"/>
              <a:ea typeface="+mn-ea"/>
              <a:cs typeface="+mn-cs"/>
            </a:endParaRPr>
          </a:p>
          <a:p>
            <a:r>
              <a:rPr lang="en-US" sz="1200" i="1" kern="1200" dirty="0">
                <a:solidFill>
                  <a:schemeClr val="tx1"/>
                </a:solidFill>
                <a:effectLst/>
                <a:latin typeface="+mn-lt"/>
                <a:ea typeface="+mn-ea"/>
                <a:cs typeface="+mn-cs"/>
              </a:rPr>
              <a:t>Therefore the use of precautionary approaches is warranted. However, it is</a:t>
            </a:r>
            <a:endParaRPr lang="en-US" sz="1200" kern="1200" dirty="0">
              <a:solidFill>
                <a:schemeClr val="tx1"/>
              </a:solidFill>
              <a:effectLst/>
              <a:latin typeface="+mn-lt"/>
              <a:ea typeface="+mn-ea"/>
              <a:cs typeface="+mn-cs"/>
            </a:endParaRPr>
          </a:p>
          <a:p>
            <a:r>
              <a:rPr lang="en-US" sz="1200" i="1" kern="1200" dirty="0">
                <a:solidFill>
                  <a:schemeClr val="tx1"/>
                </a:solidFill>
                <a:effectLst/>
                <a:latin typeface="+mn-lt"/>
                <a:ea typeface="+mn-ea"/>
                <a:cs typeface="+mn-cs"/>
              </a:rPr>
              <a:t>not recommended that the limit values in exposure guidelines be reduced to</a:t>
            </a:r>
            <a:endParaRPr lang="en-US" sz="1200" kern="1200" dirty="0">
              <a:solidFill>
                <a:schemeClr val="tx1"/>
              </a:solidFill>
              <a:effectLst/>
              <a:latin typeface="+mn-lt"/>
              <a:ea typeface="+mn-ea"/>
              <a:cs typeface="+mn-cs"/>
            </a:endParaRPr>
          </a:p>
          <a:p>
            <a:r>
              <a:rPr lang="en-US" sz="1200" i="1" kern="1200" dirty="0">
                <a:solidFill>
                  <a:schemeClr val="tx1"/>
                </a:solidFill>
                <a:effectLst/>
                <a:latin typeface="+mn-lt"/>
                <a:ea typeface="+mn-ea"/>
                <a:cs typeface="+mn-cs"/>
              </a:rPr>
              <a:t>some arbitrary level in the name of precaution. Such practice undermines the</a:t>
            </a:r>
            <a:endParaRPr lang="en-US" sz="1200" kern="1200" dirty="0">
              <a:solidFill>
                <a:schemeClr val="tx1"/>
              </a:solidFill>
              <a:effectLst/>
              <a:latin typeface="+mn-lt"/>
              <a:ea typeface="+mn-ea"/>
              <a:cs typeface="+mn-cs"/>
            </a:endParaRPr>
          </a:p>
          <a:p>
            <a:r>
              <a:rPr lang="en-US" sz="1200" i="1" kern="1200" dirty="0">
                <a:solidFill>
                  <a:schemeClr val="tx1"/>
                </a:solidFill>
                <a:effectLst/>
                <a:latin typeface="+mn-lt"/>
                <a:ea typeface="+mn-ea"/>
                <a:cs typeface="+mn-cs"/>
              </a:rPr>
              <a:t>scientific foundation on which the limits are based and is likely to be an</a:t>
            </a:r>
            <a:endParaRPr lang="en-US" sz="1200" kern="1200" dirty="0">
              <a:solidFill>
                <a:schemeClr val="tx1"/>
              </a:solidFill>
              <a:effectLst/>
              <a:latin typeface="+mn-lt"/>
              <a:ea typeface="+mn-ea"/>
              <a:cs typeface="+mn-cs"/>
            </a:endParaRPr>
          </a:p>
          <a:p>
            <a:r>
              <a:rPr lang="en-US" sz="1200" i="1" kern="1200" dirty="0">
                <a:solidFill>
                  <a:schemeClr val="tx1"/>
                </a:solidFill>
                <a:effectLst/>
                <a:latin typeface="+mn-lt"/>
                <a:ea typeface="+mn-ea"/>
                <a:cs typeface="+mn-cs"/>
              </a:rPr>
              <a:t>expensive and not necessarily effective way of providing protection.”</a:t>
            </a:r>
            <a:endParaRPr lang="en-US" sz="1200" kern="1200" dirty="0">
              <a:solidFill>
                <a:schemeClr val="tx1"/>
              </a:solidFill>
              <a:effectLst/>
              <a:latin typeface="+mn-lt"/>
              <a:ea typeface="+mn-ea"/>
              <a:cs typeface="+mn-cs"/>
            </a:endParaRPr>
          </a:p>
          <a:p>
            <a:endParaRPr lang="en-US" dirty="0"/>
          </a:p>
        </p:txBody>
      </p:sp>
      <p:sp>
        <p:nvSpPr>
          <p:cNvPr id="4" name="Slide Number Placeholder 3">
            <a:extLst>
              <a:ext uri="{FF2B5EF4-FFF2-40B4-BE49-F238E27FC236}">
                <a16:creationId xmlns:a16="http://schemas.microsoft.com/office/drawing/2014/main" id="{F5A9A3FC-B408-7EA6-3D15-28EB3B863943}"/>
              </a:ext>
            </a:extLst>
          </p:cNvPr>
          <p:cNvSpPr>
            <a:spLocks noGrp="1"/>
          </p:cNvSpPr>
          <p:nvPr>
            <p:ph type="sldNum" sz="quarter" idx="5"/>
          </p:nvPr>
        </p:nvSpPr>
        <p:spPr/>
        <p:txBody>
          <a:bodyPr/>
          <a:lstStyle/>
          <a:p>
            <a:fld id="{A1B08C18-F980-1546-AA8A-8BF7C5CEEF2F}" type="slidenum">
              <a:rPr lang="en-US" smtClean="0"/>
              <a:t>68</a:t>
            </a:fld>
            <a:endParaRPr lang="en-US"/>
          </a:p>
        </p:txBody>
      </p:sp>
    </p:spTree>
    <p:extLst>
      <p:ext uri="{BB962C8B-B14F-4D97-AF65-F5344CB8AC3E}">
        <p14:creationId xmlns:p14="http://schemas.microsoft.com/office/powerpoint/2010/main" val="152481478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mn-lt"/>
                <a:ea typeface="+mn-ea"/>
                <a:cs typeface="+mn-cs"/>
              </a:rPr>
              <a:t>WHO ELF Exposure Backgrounder (2007, accessed October 2025): </a:t>
            </a:r>
            <a:r>
              <a:rPr lang="en-US" sz="1200" u="sng" kern="1200" dirty="0">
                <a:solidFill>
                  <a:schemeClr val="tx1"/>
                </a:solidFill>
                <a:effectLst/>
                <a:latin typeface="+mn-lt"/>
                <a:ea typeface="+mn-ea"/>
                <a:cs typeface="+mn-cs"/>
                <a:hlinkClick r:id="rId3"/>
              </a:rPr>
              <a:t>https://www.who.int/teams/environment-climate-change-and-health/radiation-and-health/non-ionizing/exposure</a:t>
            </a:r>
            <a:r>
              <a:rPr lang="en-US" sz="1200" kern="1200" dirty="0">
                <a:solidFill>
                  <a:schemeClr val="tx1"/>
                </a:solidFill>
                <a:effectLst/>
                <a:latin typeface="+mn-lt"/>
                <a:ea typeface="+mn-ea"/>
                <a:cs typeface="+mn-cs"/>
              </a:rPr>
              <a:t> </a:t>
            </a:r>
          </a:p>
          <a:p>
            <a:pPr lvl="0"/>
            <a:r>
              <a:rPr lang="en-US" sz="1200" kern="1200" dirty="0">
                <a:solidFill>
                  <a:schemeClr val="tx1"/>
                </a:solidFill>
                <a:effectLst/>
                <a:latin typeface="+mn-lt"/>
                <a:ea typeface="+mn-ea"/>
                <a:cs typeface="+mn-cs"/>
              </a:rPr>
              <a:t> </a:t>
            </a:r>
          </a:p>
          <a:p>
            <a:pPr lvl="0"/>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WHO Fact Sheet 322 (2007)</a:t>
            </a:r>
          </a:p>
          <a:p>
            <a:pPr lvl="0"/>
            <a:r>
              <a:rPr lang="en-US" sz="1200" kern="1200" dirty="0">
                <a:solidFill>
                  <a:schemeClr val="tx1"/>
                </a:solidFill>
                <a:effectLst/>
                <a:latin typeface="+mn-lt"/>
                <a:ea typeface="+mn-ea"/>
                <a:cs typeface="+mn-cs"/>
              </a:rPr>
              <a:t> </a:t>
            </a:r>
          </a:p>
          <a:p>
            <a:pPr lvl="0"/>
            <a:r>
              <a:rPr lang="en-US" sz="1200" kern="1200" dirty="0">
                <a:solidFill>
                  <a:schemeClr val="tx1"/>
                </a:solidFill>
                <a:effectLst/>
                <a:latin typeface="+mn-lt"/>
                <a:ea typeface="+mn-ea"/>
                <a:cs typeface="+mn-cs"/>
              </a:rPr>
              <a:t>WHO EHC 238 (2007): </a:t>
            </a:r>
            <a:r>
              <a:rPr lang="en-US" sz="1200" u="sng" kern="1200" dirty="0">
                <a:solidFill>
                  <a:schemeClr val="tx1"/>
                </a:solidFill>
                <a:effectLst/>
                <a:latin typeface="+mn-lt"/>
                <a:ea typeface="+mn-ea"/>
                <a:cs typeface="+mn-cs"/>
                <a:hlinkClick r:id="rId4"/>
              </a:rPr>
              <a:t>https://www.icnirp.org/cms/upload/publications/EHC238ELF.pdf</a:t>
            </a:r>
            <a:r>
              <a:rPr lang="en-US" sz="1200" kern="1200" dirty="0">
                <a:solidFill>
                  <a:schemeClr val="tx1"/>
                </a:solidFill>
                <a:effectLst/>
                <a:latin typeface="+mn-lt"/>
                <a:ea typeface="+mn-ea"/>
                <a:cs typeface="+mn-cs"/>
              </a:rPr>
              <a:t> </a:t>
            </a:r>
          </a:p>
          <a:p>
            <a:pPr lvl="1"/>
            <a:r>
              <a:rPr lang="en-US" sz="800" kern="1200" dirty="0">
                <a:solidFill>
                  <a:schemeClr val="tx1"/>
                </a:solidFill>
                <a:effectLst/>
                <a:latin typeface="+mn-lt"/>
                <a:ea typeface="+mn-ea"/>
                <a:cs typeface="+mn-cs"/>
              </a:rPr>
              <a:t>Page 335: </a:t>
            </a:r>
            <a:endParaRPr lang="en-US" sz="2400" kern="1200" dirty="0">
              <a:solidFill>
                <a:schemeClr val="tx1"/>
              </a:solidFill>
              <a:effectLst/>
              <a:latin typeface="+mn-lt"/>
              <a:ea typeface="+mn-ea"/>
              <a:cs typeface="+mn-cs"/>
            </a:endParaRPr>
          </a:p>
          <a:p>
            <a:pPr lvl="2"/>
            <a:r>
              <a:rPr lang="en-US" sz="800" kern="1200" dirty="0">
                <a:solidFill>
                  <a:schemeClr val="tx1"/>
                </a:solidFill>
                <a:effectLst/>
                <a:latin typeface="+mn-lt"/>
                <a:ea typeface="+mn-ea"/>
                <a:cs typeface="+mn-cs"/>
              </a:rPr>
              <a:t>12.6 Conclusions </a:t>
            </a:r>
            <a:endParaRPr lang="en-US" sz="2400" kern="1200" dirty="0">
              <a:solidFill>
                <a:schemeClr val="tx1"/>
              </a:solidFill>
              <a:effectLst/>
              <a:latin typeface="+mn-lt"/>
              <a:ea typeface="+mn-ea"/>
              <a:cs typeface="+mn-cs"/>
            </a:endParaRPr>
          </a:p>
          <a:p>
            <a:pPr lvl="2"/>
            <a:r>
              <a:rPr lang="en-US" sz="800" kern="1200" dirty="0">
                <a:solidFill>
                  <a:schemeClr val="tx1"/>
                </a:solidFill>
                <a:effectLst/>
                <a:latin typeface="+mn-lt"/>
                <a:ea typeface="+mn-ea"/>
                <a:cs typeface="+mn-cs"/>
              </a:rPr>
              <a:t>“Acute biological effects have been established for exposure to ELF</a:t>
            </a:r>
            <a:endParaRPr lang="en-US" sz="2400" kern="1200" dirty="0">
              <a:solidFill>
                <a:schemeClr val="tx1"/>
              </a:solidFill>
              <a:effectLst/>
              <a:latin typeface="+mn-lt"/>
              <a:ea typeface="+mn-ea"/>
              <a:cs typeface="+mn-cs"/>
            </a:endParaRPr>
          </a:p>
          <a:p>
            <a:pPr lvl="2"/>
            <a:r>
              <a:rPr lang="en-US" sz="800" kern="1200" dirty="0">
                <a:solidFill>
                  <a:schemeClr val="tx1"/>
                </a:solidFill>
                <a:effectLst/>
                <a:latin typeface="+mn-lt"/>
                <a:ea typeface="+mn-ea"/>
                <a:cs typeface="+mn-cs"/>
              </a:rPr>
              <a:t>electric and magnetic fields in the frequency range up to 100 kHz that may</a:t>
            </a:r>
            <a:endParaRPr lang="en-US" sz="2400" kern="1200" dirty="0">
              <a:solidFill>
                <a:schemeClr val="tx1"/>
              </a:solidFill>
              <a:effectLst/>
              <a:latin typeface="+mn-lt"/>
              <a:ea typeface="+mn-ea"/>
              <a:cs typeface="+mn-cs"/>
            </a:endParaRPr>
          </a:p>
          <a:p>
            <a:pPr lvl="2"/>
            <a:r>
              <a:rPr lang="en-US" sz="800" kern="1200" dirty="0">
                <a:solidFill>
                  <a:schemeClr val="tx1"/>
                </a:solidFill>
                <a:effectLst/>
                <a:latin typeface="+mn-lt"/>
                <a:ea typeface="+mn-ea"/>
                <a:cs typeface="+mn-cs"/>
              </a:rPr>
              <a:t>have adverse consequences on health. Therefore, exposure limits are needed.</a:t>
            </a:r>
            <a:endParaRPr lang="en-US" sz="2400" kern="1200" dirty="0">
              <a:solidFill>
                <a:schemeClr val="tx1"/>
              </a:solidFill>
              <a:effectLst/>
              <a:latin typeface="+mn-lt"/>
              <a:ea typeface="+mn-ea"/>
              <a:cs typeface="+mn-cs"/>
            </a:endParaRPr>
          </a:p>
          <a:p>
            <a:pPr lvl="2"/>
            <a:r>
              <a:rPr lang="en-US" sz="800" kern="1200" dirty="0">
                <a:solidFill>
                  <a:schemeClr val="tx1"/>
                </a:solidFill>
                <a:effectLst/>
                <a:latin typeface="+mn-lt"/>
                <a:ea typeface="+mn-ea"/>
                <a:cs typeface="+mn-cs"/>
              </a:rPr>
              <a:t>International guidelines exist that have addressed this issue. Compliance</a:t>
            </a:r>
            <a:endParaRPr lang="en-US" sz="2400" kern="1200" dirty="0">
              <a:solidFill>
                <a:schemeClr val="tx1"/>
              </a:solidFill>
              <a:effectLst/>
              <a:latin typeface="+mn-lt"/>
              <a:ea typeface="+mn-ea"/>
              <a:cs typeface="+mn-cs"/>
            </a:endParaRPr>
          </a:p>
          <a:p>
            <a:pPr lvl="2"/>
            <a:r>
              <a:rPr lang="en-US" sz="800" kern="1200" dirty="0">
                <a:solidFill>
                  <a:schemeClr val="tx1"/>
                </a:solidFill>
                <a:effectLst/>
                <a:latin typeface="+mn-lt"/>
                <a:ea typeface="+mn-ea"/>
                <a:cs typeface="+mn-cs"/>
              </a:rPr>
              <a:t>with these guidelines provides adequate protection.</a:t>
            </a:r>
            <a:endParaRPr lang="en-US" sz="2400" kern="1200" dirty="0">
              <a:solidFill>
                <a:schemeClr val="tx1"/>
              </a:solidFill>
              <a:effectLst/>
              <a:latin typeface="+mn-lt"/>
              <a:ea typeface="+mn-ea"/>
              <a:cs typeface="+mn-cs"/>
            </a:endParaRPr>
          </a:p>
          <a:p>
            <a:pPr lvl="2"/>
            <a:r>
              <a:rPr lang="en-US" sz="800" kern="1200" dirty="0">
                <a:solidFill>
                  <a:schemeClr val="tx1"/>
                </a:solidFill>
                <a:effectLst/>
                <a:latin typeface="+mn-lt"/>
                <a:ea typeface="+mn-ea"/>
                <a:cs typeface="+mn-cs"/>
              </a:rPr>
              <a:t>Consistent epidemiological evidence suggests that chronic low-</a:t>
            </a:r>
            <a:endParaRPr lang="en-US" sz="2400" kern="1200" dirty="0">
              <a:solidFill>
                <a:schemeClr val="tx1"/>
              </a:solidFill>
              <a:effectLst/>
              <a:latin typeface="+mn-lt"/>
              <a:ea typeface="+mn-ea"/>
              <a:cs typeface="+mn-cs"/>
            </a:endParaRPr>
          </a:p>
          <a:p>
            <a:pPr lvl="2"/>
            <a:r>
              <a:rPr lang="en-US" sz="800" kern="1200" dirty="0">
                <a:solidFill>
                  <a:schemeClr val="tx1"/>
                </a:solidFill>
                <a:effectLst/>
                <a:latin typeface="+mn-lt"/>
                <a:ea typeface="+mn-ea"/>
                <a:cs typeface="+mn-cs"/>
              </a:rPr>
              <a:t>intensity ELF magnetic field exposure is associated with an increased risk of</a:t>
            </a:r>
            <a:endParaRPr lang="en-US" sz="2400" kern="1200" dirty="0">
              <a:solidFill>
                <a:schemeClr val="tx1"/>
              </a:solidFill>
              <a:effectLst/>
              <a:latin typeface="+mn-lt"/>
              <a:ea typeface="+mn-ea"/>
              <a:cs typeface="+mn-cs"/>
            </a:endParaRPr>
          </a:p>
          <a:p>
            <a:pPr lvl="2"/>
            <a:r>
              <a:rPr lang="en-US" sz="800" kern="1200" dirty="0">
                <a:solidFill>
                  <a:schemeClr val="tx1"/>
                </a:solidFill>
                <a:effectLst/>
                <a:latin typeface="+mn-lt"/>
                <a:ea typeface="+mn-ea"/>
                <a:cs typeface="+mn-cs"/>
              </a:rPr>
              <a:t>childhood </a:t>
            </a:r>
            <a:r>
              <a:rPr lang="en-US" sz="800" kern="1200" dirty="0" err="1">
                <a:solidFill>
                  <a:schemeClr val="tx1"/>
                </a:solidFill>
                <a:effectLst/>
                <a:latin typeface="+mn-lt"/>
                <a:ea typeface="+mn-ea"/>
                <a:cs typeface="+mn-cs"/>
              </a:rPr>
              <a:t>leukaemia</a:t>
            </a:r>
            <a:r>
              <a:rPr lang="en-US" sz="800" kern="1200" dirty="0">
                <a:solidFill>
                  <a:schemeClr val="tx1"/>
                </a:solidFill>
                <a:effectLst/>
                <a:latin typeface="+mn-lt"/>
                <a:ea typeface="+mn-ea"/>
                <a:cs typeface="+mn-cs"/>
              </a:rPr>
              <a:t>. However, the evidence for a causal relationship is limited, therefore </a:t>
            </a:r>
            <a:r>
              <a:rPr lang="en-US" sz="800" b="1" kern="1200" dirty="0">
                <a:solidFill>
                  <a:schemeClr val="tx1"/>
                </a:solidFill>
                <a:effectLst/>
                <a:latin typeface="+mn-lt"/>
                <a:ea typeface="+mn-ea"/>
                <a:cs typeface="+mn-cs"/>
              </a:rPr>
              <a:t>exposure limits based upon epidemiological evidence are not</a:t>
            </a:r>
            <a:endParaRPr lang="en-US" sz="2400" kern="1200" dirty="0">
              <a:solidFill>
                <a:schemeClr val="tx1"/>
              </a:solidFill>
              <a:effectLst/>
              <a:latin typeface="+mn-lt"/>
              <a:ea typeface="+mn-ea"/>
              <a:cs typeface="+mn-cs"/>
            </a:endParaRPr>
          </a:p>
          <a:p>
            <a:pPr lvl="2"/>
            <a:r>
              <a:rPr lang="en-US" sz="800" b="1" kern="1200" dirty="0">
                <a:solidFill>
                  <a:schemeClr val="tx1"/>
                </a:solidFill>
                <a:effectLst/>
                <a:latin typeface="+mn-lt"/>
                <a:ea typeface="+mn-ea"/>
                <a:cs typeface="+mn-cs"/>
              </a:rPr>
              <a:t>recommended</a:t>
            </a:r>
            <a:r>
              <a:rPr lang="en-US" sz="800" kern="1200" dirty="0">
                <a:solidFill>
                  <a:schemeClr val="tx1"/>
                </a:solidFill>
                <a:effectLst/>
                <a:latin typeface="+mn-lt"/>
                <a:ea typeface="+mn-ea"/>
                <a:cs typeface="+mn-cs"/>
              </a:rPr>
              <a:t>, but some precautionary measures are warranted.</a:t>
            </a:r>
            <a:endParaRPr lang="en-US" sz="24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A1B08C18-F980-1546-AA8A-8BF7C5CEEF2F}" type="slidenum">
              <a:rPr lang="en-US" smtClean="0"/>
              <a:t>69</a:t>
            </a:fld>
            <a:endParaRPr lang="en-US"/>
          </a:p>
        </p:txBody>
      </p:sp>
    </p:spTree>
    <p:extLst>
      <p:ext uri="{BB962C8B-B14F-4D97-AF65-F5344CB8AC3E}">
        <p14:creationId xmlns:p14="http://schemas.microsoft.com/office/powerpoint/2010/main" val="394316588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30DA7E-A4C4-33E8-D1BB-C4523207B6C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DDDA34F-B26C-11F3-9210-5D240A58B68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3B8F560-1193-B14E-1840-555266882EE2}"/>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Source: </a:t>
            </a:r>
            <a:r>
              <a:rPr lang="en-US" b="1" u="sng" dirty="0">
                <a:hlinkClick r:id="rId3"/>
              </a:rPr>
              <a:t> </a:t>
            </a:r>
            <a:r>
              <a:rPr lang="en-US" u="sng" dirty="0">
                <a:hlinkClick r:id="rId3"/>
              </a:rPr>
              <a:t>https://www.who.int/teams/environment-climate-change-and-health/radiation-and-health/protection-norms</a:t>
            </a:r>
            <a:r>
              <a:rPr lang="en-US" dirty="0"/>
              <a:t>  </a:t>
            </a:r>
          </a:p>
          <a:p>
            <a:r>
              <a:rPr lang="en-US" dirty="0"/>
              <a:t>Last accessed Oct 2025</a:t>
            </a:r>
          </a:p>
          <a:p>
            <a:endParaRPr lang="en-US" dirty="0"/>
          </a:p>
          <a:p>
            <a:endParaRPr lang="en-US" dirty="0"/>
          </a:p>
        </p:txBody>
      </p:sp>
      <p:sp>
        <p:nvSpPr>
          <p:cNvPr id="4" name="Slide Number Placeholder 3">
            <a:extLst>
              <a:ext uri="{FF2B5EF4-FFF2-40B4-BE49-F238E27FC236}">
                <a16:creationId xmlns:a16="http://schemas.microsoft.com/office/drawing/2014/main" id="{80EBAF4F-3B81-0C54-A6A7-1CCDC7A4A1F0}"/>
              </a:ext>
            </a:extLst>
          </p:cNvPr>
          <p:cNvSpPr>
            <a:spLocks noGrp="1"/>
          </p:cNvSpPr>
          <p:nvPr>
            <p:ph type="sldNum" sz="quarter" idx="5"/>
          </p:nvPr>
        </p:nvSpPr>
        <p:spPr/>
        <p:txBody>
          <a:bodyPr/>
          <a:lstStyle/>
          <a:p>
            <a:fld id="{A1B08C18-F980-1546-AA8A-8BF7C5CEEF2F}" type="slidenum">
              <a:rPr lang="en-US" smtClean="0"/>
              <a:t>70</a:t>
            </a:fld>
            <a:endParaRPr lang="en-US"/>
          </a:p>
        </p:txBody>
      </p:sp>
    </p:spTree>
    <p:extLst>
      <p:ext uri="{BB962C8B-B14F-4D97-AF65-F5344CB8AC3E}">
        <p14:creationId xmlns:p14="http://schemas.microsoft.com/office/powerpoint/2010/main" val="361728143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B48D58-D830-5DCA-7ADB-01680ED6D7F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E08AD14-8364-E138-D464-29E055E9409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E6639D9-C42E-192C-C68E-CB73056980E4}"/>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Source: </a:t>
            </a:r>
            <a:r>
              <a:rPr lang="en-US" b="1" u="sng" dirty="0">
                <a:hlinkClick r:id="rId3"/>
              </a:rPr>
              <a:t> </a:t>
            </a:r>
            <a:r>
              <a:rPr lang="en-US" u="sng" dirty="0">
                <a:hlinkClick r:id="rId3"/>
              </a:rPr>
              <a:t>https://www.who.int/teams/environment-climate-change-and-health/radiation-and-health/protection-norms</a:t>
            </a:r>
            <a:r>
              <a:rPr lang="en-US" dirty="0"/>
              <a:t>  </a:t>
            </a:r>
          </a:p>
          <a:p>
            <a:r>
              <a:rPr lang="en-US" dirty="0"/>
              <a:t>Last accessed Oct 2025</a:t>
            </a:r>
          </a:p>
          <a:p>
            <a:endParaRPr lang="en-US" dirty="0"/>
          </a:p>
          <a:p>
            <a:endParaRPr lang="en-US" dirty="0"/>
          </a:p>
        </p:txBody>
      </p:sp>
      <p:sp>
        <p:nvSpPr>
          <p:cNvPr id="4" name="Slide Number Placeholder 3">
            <a:extLst>
              <a:ext uri="{FF2B5EF4-FFF2-40B4-BE49-F238E27FC236}">
                <a16:creationId xmlns:a16="http://schemas.microsoft.com/office/drawing/2014/main" id="{531C291B-1011-F780-9637-2BF9E613E6CC}"/>
              </a:ext>
            </a:extLst>
          </p:cNvPr>
          <p:cNvSpPr>
            <a:spLocks noGrp="1"/>
          </p:cNvSpPr>
          <p:nvPr>
            <p:ph type="sldNum" sz="quarter" idx="5"/>
          </p:nvPr>
        </p:nvSpPr>
        <p:spPr/>
        <p:txBody>
          <a:bodyPr/>
          <a:lstStyle/>
          <a:p>
            <a:fld id="{A1B08C18-F980-1546-AA8A-8BF7C5CEEF2F}" type="slidenum">
              <a:rPr lang="en-US" smtClean="0"/>
              <a:t>71</a:t>
            </a:fld>
            <a:endParaRPr lang="en-US"/>
          </a:p>
        </p:txBody>
      </p:sp>
    </p:spTree>
    <p:extLst>
      <p:ext uri="{BB962C8B-B14F-4D97-AF65-F5344CB8AC3E}">
        <p14:creationId xmlns:p14="http://schemas.microsoft.com/office/powerpoint/2010/main" val="347601311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B04E28-04CB-5BD3-C809-75D2AB45983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F760CE9-D4B4-0A00-ECA5-F34D68DA240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ADCD082-3ACE-CA4B-E190-AC76B24FE8E3}"/>
              </a:ext>
            </a:extLst>
          </p:cNvPr>
          <p:cNvSpPr>
            <a:spLocks noGrp="1"/>
          </p:cNvSpPr>
          <p:nvPr>
            <p:ph type="body" idx="1"/>
          </p:nvPr>
        </p:nvSpPr>
        <p:spPr/>
        <p:txBody>
          <a:bodyPr/>
          <a:lstStyle/>
          <a:p>
            <a:r>
              <a:rPr lang="en-US" b="0" dirty="0"/>
              <a:t>Model Legislation for EMF Protection (WHO 2006)</a:t>
            </a:r>
          </a:p>
          <a:p>
            <a:r>
              <a:rPr lang="en-US" b="0" dirty="0"/>
              <a:t>https://</a:t>
            </a:r>
            <a:r>
              <a:rPr lang="en-US" b="0" dirty="0" err="1"/>
              <a:t>iris.who.int</a:t>
            </a:r>
            <a:r>
              <a:rPr lang="en-US" b="0" dirty="0"/>
              <a:t>/server/</a:t>
            </a:r>
            <a:r>
              <a:rPr lang="en-US" b="0" dirty="0" err="1"/>
              <a:t>api</a:t>
            </a:r>
            <a:r>
              <a:rPr lang="en-US" b="0" dirty="0"/>
              <a:t>/core/bitstreams/4ba3c686-5f9c-40e3-a787-ad27521f2ed8/content</a:t>
            </a:r>
          </a:p>
          <a:p>
            <a:endParaRPr lang="en-US" b="0" dirty="0"/>
          </a:p>
          <a:p>
            <a:pPr lvl="1">
              <a:buNone/>
            </a:pPr>
            <a:r>
              <a:rPr lang="en-US" sz="2400" b="0" dirty="0">
                <a:effectLst/>
                <a:latin typeface="Helvetica" pitchFamily="2" charset="0"/>
              </a:rPr>
              <a:t>ii. EMF Exposure Limits and Compliance</a:t>
            </a:r>
          </a:p>
          <a:p>
            <a:pPr lvl="1">
              <a:buNone/>
            </a:pPr>
            <a:r>
              <a:rPr lang="en-US" sz="2400" b="0" dirty="0">
                <a:effectLst/>
                <a:latin typeface="Helvetica" pitchFamily="2" charset="0"/>
              </a:rPr>
              <a:t>Procedures</a:t>
            </a:r>
          </a:p>
          <a:p>
            <a:pPr lvl="2"/>
            <a:r>
              <a:rPr lang="en-US" sz="2400" b="0" dirty="0">
                <a:effectLst/>
                <a:latin typeface="Helvetica" pitchFamily="2" charset="0"/>
              </a:rPr>
              <a:t>5. </a:t>
            </a:r>
            <a:r>
              <a:rPr lang="en-US" sz="2400" b="0" dirty="0">
                <a:latin typeface="Helvetica" pitchFamily="2" charset="0"/>
              </a:rPr>
              <a:t>EMF</a:t>
            </a:r>
            <a:r>
              <a:rPr lang="en-US" sz="2400" b="0" dirty="0">
                <a:effectLst/>
                <a:latin typeface="Helvetica" pitchFamily="2" charset="0"/>
              </a:rPr>
              <a:t> Exposure Limits</a:t>
            </a:r>
          </a:p>
          <a:p>
            <a:pPr lvl="3"/>
            <a:r>
              <a:rPr lang="en-US" sz="2400" b="0" dirty="0">
                <a:effectLst/>
                <a:latin typeface="Helvetica" pitchFamily="2" charset="0"/>
              </a:rPr>
              <a:t>5.1 For the purposes of this Act, the recommendations by the International Commission on Non-Ionizing Radiation Protection (ICNIRP) with respect to Basic Restrictions and Reference Levels shall be adopted as the relevant EMF Exposure Limits.</a:t>
            </a:r>
            <a:endParaRPr lang="en-US" b="0" dirty="0"/>
          </a:p>
          <a:p>
            <a:endParaRPr lang="en-US" b="0" dirty="0"/>
          </a:p>
          <a:p>
            <a:r>
              <a:rPr lang="en-US" b="0" dirty="0"/>
              <a:t>Yes, this is a 2006 document, but it’s maintained on WHO webpage which says the following, that’s dated 2025</a:t>
            </a:r>
          </a:p>
          <a:p>
            <a:pPr lvl="1"/>
            <a:r>
              <a:rPr lang="en-US" sz="1200" b="0" i="0" u="none" strike="noStrike" kern="1200" dirty="0">
                <a:solidFill>
                  <a:schemeClr val="tx1"/>
                </a:solidFill>
                <a:effectLst/>
                <a:latin typeface="+mn-lt"/>
                <a:ea typeface="+mn-ea"/>
                <a:cs typeface="+mn-cs"/>
              </a:rPr>
              <a:t>“Overview </a:t>
            </a:r>
          </a:p>
          <a:p>
            <a:pPr lvl="1"/>
            <a:r>
              <a:rPr lang="en-US" sz="1200" b="0" i="0" u="none" strike="noStrike" kern="1200" dirty="0">
                <a:solidFill>
                  <a:schemeClr val="tx1"/>
                </a:solidFill>
                <a:effectLst/>
                <a:latin typeface="+mn-lt"/>
                <a:ea typeface="+mn-ea"/>
                <a:cs typeface="+mn-cs"/>
              </a:rPr>
              <a:t>“In response to requests from Member States, the International EMF Project has developed a Model Legislation that provides the legal framework for implementing protection </a:t>
            </a:r>
            <a:r>
              <a:rPr lang="en-US" sz="1200" b="0" i="0" u="none" strike="noStrike" kern="1200" dirty="0" err="1">
                <a:solidFill>
                  <a:schemeClr val="tx1"/>
                </a:solidFill>
                <a:effectLst/>
                <a:latin typeface="+mn-lt"/>
                <a:ea typeface="+mn-ea"/>
                <a:cs typeface="+mn-cs"/>
              </a:rPr>
              <a:t>programmes</a:t>
            </a:r>
            <a:r>
              <a:rPr lang="en-US" sz="1200" b="0" i="0" u="none" strike="noStrike" kern="1200" dirty="0">
                <a:solidFill>
                  <a:schemeClr val="tx1"/>
                </a:solidFill>
                <a:effectLst/>
                <a:latin typeface="+mn-lt"/>
                <a:ea typeface="+mn-ea"/>
                <a:cs typeface="+mn-cs"/>
              </a:rPr>
              <a:t> against non-ionizing radiation.</a:t>
            </a:r>
          </a:p>
          <a:p>
            <a:pPr lvl="1"/>
            <a:endParaRPr lang="en-US" sz="1200" b="0" i="0" u="none" strike="noStrike" kern="1200" dirty="0">
              <a:solidFill>
                <a:schemeClr val="tx1"/>
              </a:solidFill>
              <a:effectLst/>
              <a:latin typeface="+mn-lt"/>
              <a:ea typeface="+mn-ea"/>
              <a:cs typeface="+mn-cs"/>
            </a:endParaRPr>
          </a:p>
          <a:p>
            <a:pPr lvl="1"/>
            <a:r>
              <a:rPr lang="en-US" sz="1200" b="0" i="0" u="none" strike="noStrike" kern="1200" dirty="0">
                <a:solidFill>
                  <a:schemeClr val="tx1"/>
                </a:solidFill>
                <a:effectLst/>
                <a:latin typeface="+mn-lt"/>
                <a:ea typeface="+mn-ea"/>
                <a:cs typeface="+mn-cs"/>
              </a:rPr>
              <a:t>“This Model Legislation follows the widely accepted practice among lawmakers of having an enabling Act that permits the responsible Minister to subsequently issue Regulations, Statutory Orders or Ordinances, as appropriate, to deal with specific areas of concern. It comprises a Model Act, a Model Regulation and an Explanatory Memorandum describing the approach to the Act and its Regulations.”</a:t>
            </a:r>
          </a:p>
          <a:p>
            <a:pPr lvl="1"/>
            <a:endParaRPr lang="en-US" sz="1200" b="0" i="0" u="none" strike="noStrike" kern="1200" dirty="0">
              <a:solidFill>
                <a:schemeClr val="tx1"/>
              </a:solidFill>
              <a:effectLst/>
              <a:latin typeface="+mn-lt"/>
              <a:ea typeface="+mn-ea"/>
              <a:cs typeface="+mn-cs"/>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b="0" dirty="0"/>
              <a:t>https://</a:t>
            </a:r>
            <a:r>
              <a:rPr lang="en-US" b="0" dirty="0" err="1"/>
              <a:t>www.who.int</a:t>
            </a:r>
            <a:r>
              <a:rPr lang="en-US" b="0" dirty="0"/>
              <a:t>/publications/</a:t>
            </a:r>
            <a:r>
              <a:rPr lang="en-US" b="0" dirty="0" err="1"/>
              <a:t>i</a:t>
            </a:r>
            <a:r>
              <a:rPr lang="en-US" b="0" dirty="0"/>
              <a:t>/item/9241594322</a:t>
            </a:r>
            <a:endParaRPr lang="en-US" sz="1200" b="0" i="0" u="none" strike="noStrike" kern="1200" dirty="0">
              <a:solidFill>
                <a:schemeClr val="tx1"/>
              </a:solidFill>
              <a:effectLst/>
              <a:latin typeface="+mn-lt"/>
              <a:ea typeface="+mn-ea"/>
              <a:cs typeface="+mn-cs"/>
            </a:endParaRPr>
          </a:p>
          <a:p>
            <a:pPr lvl="1" rtl="0"/>
            <a:r>
              <a:rPr lang="en-US" sz="1200" b="0" i="0" u="none" strike="noStrike" kern="1200" dirty="0">
                <a:solidFill>
                  <a:schemeClr val="tx1"/>
                </a:solidFill>
                <a:effectLst/>
                <a:latin typeface="+mn-lt"/>
                <a:ea typeface="+mn-ea"/>
                <a:cs typeface="+mn-cs"/>
              </a:rPr>
              <a:t>© 2025 WHO [accessed 10/5/25]</a:t>
            </a:r>
          </a:p>
          <a:p>
            <a:pPr rtl="0"/>
            <a:endParaRPr lang="en-US" sz="1200" b="0" i="0" u="none" strike="noStrike" kern="1200" dirty="0">
              <a:solidFill>
                <a:schemeClr val="tx1"/>
              </a:solidFill>
              <a:effectLst/>
              <a:latin typeface="+mn-lt"/>
              <a:ea typeface="+mn-ea"/>
              <a:cs typeface="+mn-cs"/>
            </a:endParaRPr>
          </a:p>
          <a:p>
            <a:pPr rtl="0"/>
            <a:endParaRPr lang="en-US" sz="1200" b="0" i="0" u="none" strike="noStrike" kern="1200" dirty="0">
              <a:solidFill>
                <a:schemeClr val="tx1"/>
              </a:solidFill>
              <a:effectLst/>
              <a:latin typeface="+mn-lt"/>
              <a:ea typeface="+mn-ea"/>
              <a:cs typeface="+mn-cs"/>
            </a:endParaRPr>
          </a:p>
          <a:p>
            <a:endParaRPr lang="en-US" dirty="0"/>
          </a:p>
        </p:txBody>
      </p:sp>
      <p:sp>
        <p:nvSpPr>
          <p:cNvPr id="4" name="Slide Number Placeholder 3">
            <a:extLst>
              <a:ext uri="{FF2B5EF4-FFF2-40B4-BE49-F238E27FC236}">
                <a16:creationId xmlns:a16="http://schemas.microsoft.com/office/drawing/2014/main" id="{23884438-B521-4E53-0F1D-C8158D84EE41}"/>
              </a:ext>
            </a:extLst>
          </p:cNvPr>
          <p:cNvSpPr>
            <a:spLocks noGrp="1"/>
          </p:cNvSpPr>
          <p:nvPr>
            <p:ph type="sldNum" sz="quarter" idx="5"/>
          </p:nvPr>
        </p:nvSpPr>
        <p:spPr/>
        <p:txBody>
          <a:bodyPr/>
          <a:lstStyle/>
          <a:p>
            <a:fld id="{6E2A14E8-9DD7-B248-B250-99D5CA2F9334}" type="slidenum">
              <a:rPr lang="en-US" smtClean="0"/>
              <a:t>72</a:t>
            </a:fld>
            <a:endParaRPr lang="en-US"/>
          </a:p>
        </p:txBody>
      </p:sp>
    </p:spTree>
    <p:extLst>
      <p:ext uri="{BB962C8B-B14F-4D97-AF65-F5344CB8AC3E}">
        <p14:creationId xmlns:p14="http://schemas.microsoft.com/office/powerpoint/2010/main" val="3248275083"/>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2EEF2D-4B9C-E3B6-896B-D0699E7156E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4B7AA56-D579-E0B0-C872-8A97CA1EB56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9C0BBCE-FEEC-1F47-0E29-2841B83DCC41}"/>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1AF19730-CDDB-2505-6795-2CEC1EAAE4E4}"/>
              </a:ext>
            </a:extLst>
          </p:cNvPr>
          <p:cNvSpPr>
            <a:spLocks noGrp="1"/>
          </p:cNvSpPr>
          <p:nvPr>
            <p:ph type="sldNum" sz="quarter" idx="5"/>
          </p:nvPr>
        </p:nvSpPr>
        <p:spPr/>
        <p:txBody>
          <a:bodyPr/>
          <a:lstStyle/>
          <a:p>
            <a:fld id="{86693A0A-4ED5-5D44-9618-4529F1FB7FA3}" type="slidenum">
              <a:rPr lang="en-US" smtClean="0"/>
              <a:t>77</a:t>
            </a:fld>
            <a:endParaRPr lang="en-US"/>
          </a:p>
        </p:txBody>
      </p:sp>
    </p:spTree>
    <p:extLst>
      <p:ext uri="{BB962C8B-B14F-4D97-AF65-F5344CB8AC3E}">
        <p14:creationId xmlns:p14="http://schemas.microsoft.com/office/powerpoint/2010/main" val="4015845227"/>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E8FB107-7DEC-3049-A785-11FEB777FDD1}" type="slidenum">
              <a:rPr lang="en-US" smtClean="0"/>
              <a:t>80</a:t>
            </a:fld>
            <a:endParaRPr lang="en-US"/>
          </a:p>
        </p:txBody>
      </p:sp>
    </p:spTree>
    <p:extLst>
      <p:ext uri="{BB962C8B-B14F-4D97-AF65-F5344CB8AC3E}">
        <p14:creationId xmlns:p14="http://schemas.microsoft.com/office/powerpoint/2010/main" val="8127682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Gervasi F, et al. Residential distance from high-voltage overhead power lines and risk of Alzheimer's dementia and Parkinson's disease: a population-based case-control study in a metropolitan area of Northern Italy. </a:t>
            </a:r>
            <a:r>
              <a:rPr lang="en-US" sz="1200" i="1" kern="1200" dirty="0">
                <a:solidFill>
                  <a:schemeClr val="tx1"/>
                </a:solidFill>
                <a:effectLst/>
                <a:latin typeface="+mn-lt"/>
                <a:ea typeface="+mn-ea"/>
                <a:cs typeface="+mn-cs"/>
              </a:rPr>
              <a:t>Int J Epidemiol</a:t>
            </a:r>
            <a:r>
              <a:rPr lang="en-US" sz="1200" kern="1200" dirty="0">
                <a:solidFill>
                  <a:schemeClr val="tx1"/>
                </a:solidFill>
                <a:effectLst/>
                <a:latin typeface="+mn-lt"/>
                <a:ea typeface="+mn-ea"/>
                <a:cs typeface="+mn-cs"/>
              </a:rPr>
              <a:t>. 2019</a:t>
            </a:r>
          </a:p>
          <a:p>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Full URL:</a:t>
            </a:r>
            <a:r>
              <a:rPr lang="en-US" sz="1200" kern="1200" dirty="0">
                <a:solidFill>
                  <a:schemeClr val="tx1"/>
                </a:solidFill>
                <a:effectLst/>
                <a:latin typeface="+mn-lt"/>
                <a:ea typeface="+mn-ea"/>
                <a:cs typeface="+mn-cs"/>
              </a:rPr>
              <a:t> https://</a:t>
            </a:r>
            <a:r>
              <a:rPr lang="en-US" sz="1200" kern="1200" dirty="0" err="1">
                <a:solidFill>
                  <a:schemeClr val="tx1"/>
                </a:solidFill>
                <a:effectLst/>
                <a:latin typeface="+mn-lt"/>
                <a:ea typeface="+mn-ea"/>
                <a:cs typeface="+mn-cs"/>
              </a:rPr>
              <a:t>academic.oup.com</a:t>
            </a:r>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ije</a:t>
            </a:r>
            <a:r>
              <a:rPr lang="en-US" sz="1200" kern="1200" dirty="0">
                <a:solidFill>
                  <a:schemeClr val="tx1"/>
                </a:solidFill>
                <a:effectLst/>
                <a:latin typeface="+mn-lt"/>
                <a:ea typeface="+mn-ea"/>
                <a:cs typeface="+mn-cs"/>
              </a:rPr>
              <a:t>/article/48/6/1949/5529302</a:t>
            </a:r>
          </a:p>
          <a:p>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86693A0A-4ED5-5D44-9618-4529F1FB7FA3}" type="slidenum">
              <a:rPr lang="en-US" smtClean="0"/>
              <a:t>9</a:t>
            </a:fld>
            <a:endParaRPr lang="en-US"/>
          </a:p>
        </p:txBody>
      </p:sp>
    </p:spTree>
    <p:extLst>
      <p:ext uri="{BB962C8B-B14F-4D97-AF65-F5344CB8AC3E}">
        <p14:creationId xmlns:p14="http://schemas.microsoft.com/office/powerpoint/2010/main" val="1395549557"/>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EMF confuses sensing inside the body, which is why it theoretically was concern for defib etc. And not for non-bio sensing devices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Non-cardiac devices (insulin pumps, DBS, cochlear implants) are not susceptible to power-line frequency electromagnetic interference. Power-line EMI concerns apply specifically to cardiac devices (pacemakers, ICDs) that sense minute electrical signals.</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UK Medicines and Healthcare Products Regulatory Agency. Interference with hearing aids and cochlear implants. </a:t>
            </a:r>
            <a:r>
              <a:rPr lang="en-US" sz="1200" kern="1200" dirty="0" err="1">
                <a:solidFill>
                  <a:schemeClr val="tx1"/>
                </a:solidFill>
                <a:effectLst/>
                <a:latin typeface="+mn-lt"/>
                <a:ea typeface="+mn-ea"/>
                <a:cs typeface="+mn-cs"/>
              </a:rPr>
              <a:t>EMFs.info</a:t>
            </a:r>
            <a:r>
              <a:rPr lang="en-US" sz="1200" kern="1200" dirty="0">
                <a:solidFill>
                  <a:schemeClr val="tx1"/>
                </a:solidFill>
                <a:effectLst/>
                <a:latin typeface="+mn-lt"/>
                <a:ea typeface="+mn-ea"/>
                <a:cs typeface="+mn-cs"/>
              </a:rPr>
              <a:t>; accessed October 2025. https://</a:t>
            </a:r>
            <a:r>
              <a:rPr lang="en-US" sz="1200" kern="1200" dirty="0" err="1">
                <a:solidFill>
                  <a:schemeClr val="tx1"/>
                </a:solidFill>
                <a:effectLst/>
                <a:latin typeface="+mn-lt"/>
                <a:ea typeface="+mn-ea"/>
                <a:cs typeface="+mn-cs"/>
              </a:rPr>
              <a:t>www.emfs.info</a:t>
            </a:r>
            <a:r>
              <a:rPr lang="en-US" sz="1200" kern="1200" dirty="0">
                <a:solidFill>
                  <a:schemeClr val="tx1"/>
                </a:solidFill>
                <a:effectLst/>
                <a:latin typeface="+mn-lt"/>
                <a:ea typeface="+mn-ea"/>
                <a:cs typeface="+mn-cs"/>
              </a:rPr>
              <a:t>/effects/medical-devices/cochlear/</a:t>
            </a:r>
          </a:p>
          <a:p>
            <a:endParaRPr lang="en-US" dirty="0"/>
          </a:p>
        </p:txBody>
      </p:sp>
      <p:sp>
        <p:nvSpPr>
          <p:cNvPr id="4" name="Slide Number Placeholder 3"/>
          <p:cNvSpPr>
            <a:spLocks noGrp="1"/>
          </p:cNvSpPr>
          <p:nvPr>
            <p:ph type="sldNum" sz="quarter" idx="5"/>
          </p:nvPr>
        </p:nvSpPr>
        <p:spPr/>
        <p:txBody>
          <a:bodyPr/>
          <a:lstStyle/>
          <a:p>
            <a:fld id="{8E8FB107-7DEC-3049-A785-11FEB777FDD1}" type="slidenum">
              <a:rPr lang="en-US" smtClean="0"/>
              <a:t>81</a:t>
            </a:fld>
            <a:endParaRPr lang="en-US"/>
          </a:p>
        </p:txBody>
      </p:sp>
    </p:spTree>
    <p:extLst>
      <p:ext uri="{BB962C8B-B14F-4D97-AF65-F5344CB8AC3E}">
        <p14:creationId xmlns:p14="http://schemas.microsoft.com/office/powerpoint/2010/main" val="10546515"/>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Bipolar became standard in 1990s. All new pacing leads implanted today are bipolar. Bipolar configuration reduces induced voltages by factor of 10 compared to unipolar.</a:t>
            </a:r>
          </a:p>
          <a:p>
            <a:endParaRPr lang="en-US" sz="1200" kern="1200" dirty="0">
              <a:solidFill>
                <a:schemeClr val="tx1"/>
              </a:solidFill>
              <a:effectLst/>
              <a:latin typeface="+mn-lt"/>
              <a:ea typeface="+mn-ea"/>
              <a:cs typeface="+mn-cs"/>
            </a:endParaRPr>
          </a:p>
          <a:p>
            <a:r>
              <a:rPr lang="en-US" sz="1200" kern="1200" dirty="0" err="1">
                <a:solidFill>
                  <a:schemeClr val="tx1"/>
                </a:solidFill>
                <a:effectLst/>
                <a:latin typeface="+mn-lt"/>
                <a:ea typeface="+mn-ea"/>
                <a:cs typeface="+mn-cs"/>
              </a:rPr>
              <a:t>Gercek</a:t>
            </a:r>
            <a:r>
              <a:rPr lang="en-US" sz="1200" kern="1200" dirty="0">
                <a:solidFill>
                  <a:schemeClr val="tx1"/>
                </a:solidFill>
                <a:effectLst/>
                <a:latin typeface="+mn-lt"/>
                <a:ea typeface="+mn-ea"/>
                <a:cs typeface="+mn-cs"/>
              </a:rPr>
              <a:t> C, </a:t>
            </a:r>
            <a:r>
              <a:rPr lang="en-US" sz="1200" kern="1200" dirty="0" err="1">
                <a:solidFill>
                  <a:schemeClr val="tx1"/>
                </a:solidFill>
                <a:effectLst/>
                <a:latin typeface="+mn-lt"/>
                <a:ea typeface="+mn-ea"/>
                <a:cs typeface="+mn-cs"/>
              </a:rPr>
              <a:t>Kourtiche</a:t>
            </a:r>
            <a:r>
              <a:rPr lang="en-US" sz="1200" kern="1200" dirty="0">
                <a:solidFill>
                  <a:schemeClr val="tx1"/>
                </a:solidFill>
                <a:effectLst/>
                <a:latin typeface="+mn-lt"/>
                <a:ea typeface="+mn-ea"/>
                <a:cs typeface="+mn-cs"/>
              </a:rPr>
              <a:t> D, Nadi M, et al. Computation of Pacemakers Immunity to 50 Hz Electric Field: Induced Voltages 10 Times Greater in Unipolar Than in Bipolar Detection Mode. Bioengineering (Basel). 2017;4(1):19.</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https://</a:t>
            </a:r>
            <a:r>
              <a:rPr lang="en-US" sz="1200" kern="1200" dirty="0" err="1">
                <a:solidFill>
                  <a:schemeClr val="tx1"/>
                </a:solidFill>
                <a:effectLst/>
                <a:latin typeface="+mn-lt"/>
                <a:ea typeface="+mn-ea"/>
                <a:cs typeface="+mn-cs"/>
              </a:rPr>
              <a:t>pmc.ncbi.nlm.nih.gov</a:t>
            </a:r>
            <a:r>
              <a:rPr lang="en-US" sz="1200" kern="1200" dirty="0">
                <a:solidFill>
                  <a:schemeClr val="tx1"/>
                </a:solidFill>
                <a:effectLst/>
                <a:latin typeface="+mn-lt"/>
                <a:ea typeface="+mn-ea"/>
                <a:cs typeface="+mn-cs"/>
              </a:rPr>
              <a:t>/articles/PMC5590432/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"99% of the implanted pacing leads in the USA and Europe" are bipolar configuration in right atrium or right ventricle.</a:t>
            </a:r>
          </a:p>
          <a:p>
            <a:endParaRPr lang="en-US" dirty="0"/>
          </a:p>
        </p:txBody>
      </p:sp>
      <p:sp>
        <p:nvSpPr>
          <p:cNvPr id="4" name="Slide Number Placeholder 3"/>
          <p:cNvSpPr>
            <a:spLocks noGrp="1"/>
          </p:cNvSpPr>
          <p:nvPr>
            <p:ph type="sldNum" sz="quarter" idx="5"/>
          </p:nvPr>
        </p:nvSpPr>
        <p:spPr/>
        <p:txBody>
          <a:bodyPr/>
          <a:lstStyle/>
          <a:p>
            <a:fld id="{8E8FB107-7DEC-3049-A785-11FEB777FDD1}" type="slidenum">
              <a:rPr lang="en-US" smtClean="0"/>
              <a:t>83</a:t>
            </a:fld>
            <a:endParaRPr lang="en-US"/>
          </a:p>
        </p:txBody>
      </p:sp>
    </p:spTree>
    <p:extLst>
      <p:ext uri="{BB962C8B-B14F-4D97-AF65-F5344CB8AC3E}">
        <p14:creationId xmlns:p14="http://schemas.microsoft.com/office/powerpoint/2010/main" val="2977233870"/>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D20585-9BEF-8658-FB20-DCD38438CF1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AF0D251-5EB8-F810-0F50-6288ACE549E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8D6E4F7-4E0C-2929-C843-4C8F8788806D}"/>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47288D5-F1C5-8CA4-5664-AE8ECD4FCD1D}"/>
              </a:ext>
            </a:extLst>
          </p:cNvPr>
          <p:cNvSpPr>
            <a:spLocks noGrp="1"/>
          </p:cNvSpPr>
          <p:nvPr>
            <p:ph type="sldNum" sz="quarter" idx="5"/>
          </p:nvPr>
        </p:nvSpPr>
        <p:spPr/>
        <p:txBody>
          <a:bodyPr/>
          <a:lstStyle/>
          <a:p>
            <a:fld id="{8E8FB107-7DEC-3049-A785-11FEB777FDD1}" type="slidenum">
              <a:rPr lang="en-US" smtClean="0"/>
              <a:t>84</a:t>
            </a:fld>
            <a:endParaRPr lang="en-US"/>
          </a:p>
        </p:txBody>
      </p:sp>
    </p:spTree>
    <p:extLst>
      <p:ext uri="{BB962C8B-B14F-4D97-AF65-F5344CB8AC3E}">
        <p14:creationId xmlns:p14="http://schemas.microsoft.com/office/powerpoint/2010/main" val="4169506593"/>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934AF9-792C-66E0-A30B-A5ED254B16B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2A66C70-AB19-8ABA-3D0A-2B9FB598FFC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FCD3ACD-6F7B-5A13-C0FA-F81905304585}"/>
              </a:ext>
            </a:extLst>
          </p:cNvPr>
          <p:cNvSpPr>
            <a:spLocks noGrp="1"/>
          </p:cNvSpPr>
          <p:nvPr>
            <p:ph type="body" idx="1"/>
          </p:nvPr>
        </p:nvSpPr>
        <p:spPr/>
        <p:txBody>
          <a:bodyPr/>
          <a:lstStyle/>
          <a:p>
            <a:r>
              <a:rPr lang="en-US" sz="1200" kern="1200" dirty="0" err="1">
                <a:solidFill>
                  <a:schemeClr val="tx1"/>
                </a:solidFill>
                <a:effectLst/>
                <a:latin typeface="+mn-lt"/>
                <a:ea typeface="+mn-ea"/>
                <a:cs typeface="+mn-cs"/>
              </a:rPr>
              <a:t>Tiikkaja</a:t>
            </a:r>
            <a:r>
              <a:rPr lang="en-US" sz="1200" kern="1200" dirty="0">
                <a:solidFill>
                  <a:schemeClr val="tx1"/>
                </a:solidFill>
                <a:effectLst/>
                <a:latin typeface="+mn-lt"/>
                <a:ea typeface="+mn-ea"/>
                <a:cs typeface="+mn-cs"/>
              </a:rPr>
              <a:t> M, Aro AL, Alanko T, et al. Testing of common electromagnetic environments for risk of interference with cardiac pacemaker function. Saf Health Work. 2013;4(3):156-159.</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https://</a:t>
            </a:r>
            <a:r>
              <a:rPr lang="en-US" sz="1200" kern="1200" dirty="0" err="1">
                <a:solidFill>
                  <a:schemeClr val="tx1"/>
                </a:solidFill>
                <a:effectLst/>
                <a:latin typeface="+mn-lt"/>
                <a:ea typeface="+mn-ea"/>
                <a:cs typeface="+mn-cs"/>
              </a:rPr>
              <a:t>pmc.ncbi.nlm.nih.gov</a:t>
            </a:r>
            <a:r>
              <a:rPr lang="en-US" sz="1200" kern="1200" dirty="0">
                <a:solidFill>
                  <a:schemeClr val="tx1"/>
                </a:solidFill>
                <a:effectLst/>
                <a:latin typeface="+mn-lt"/>
                <a:ea typeface="+mn-ea"/>
                <a:cs typeface="+mn-cs"/>
              </a:rPr>
              <a:t>/articles/PMC3791084/</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Same research group at Finnish Institute of Occupational Health. Real-world conditions under actual operating transmission lines (not laboratory simulation).</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Study field levels: &lt;3 µT (&lt;30 </a:t>
            </a:r>
            <a:r>
              <a:rPr lang="en-US" sz="1200" kern="1200" dirty="0" err="1">
                <a:solidFill>
                  <a:schemeClr val="tx1"/>
                </a:solidFill>
                <a:effectLst/>
                <a:latin typeface="+mn-lt"/>
                <a:ea typeface="+mn-ea"/>
                <a:cs typeface="+mn-cs"/>
              </a:rPr>
              <a:t>mG</a:t>
            </a:r>
            <a:r>
              <a:rPr lang="en-US" sz="1200" kern="1200" dirty="0">
                <a:solidFill>
                  <a:schemeClr val="tx1"/>
                </a:solidFill>
                <a:effectLst/>
                <a:latin typeface="+mn-lt"/>
                <a:ea typeface="+mn-ea"/>
                <a:cs typeface="+mn-cs"/>
              </a:rPr>
              <a:t>) magnetic, &lt;4 kV/m electric. These were calculated analytically from grid company voltage/current data - could not measure due to freezing weather. Field levels reported in Methods section of study.</a:t>
            </a:r>
          </a:p>
          <a:p>
            <a:r>
              <a:rPr lang="en-US" sz="1200" kern="1200" dirty="0">
                <a:solidFill>
                  <a:schemeClr val="tx1"/>
                </a:solidFill>
                <a:effectLst/>
                <a:latin typeface="+mn-lt"/>
                <a:ea typeface="+mn-ea"/>
                <a:cs typeface="+mn-cs"/>
              </a:rPr>
              <a:t>Project comparison: This project's 765 kV line has maximum calculated exposure of 45 µT (450 </a:t>
            </a:r>
            <a:r>
              <a:rPr lang="en-US" sz="1200" kern="1200" dirty="0" err="1">
                <a:solidFill>
                  <a:schemeClr val="tx1"/>
                </a:solidFill>
                <a:effectLst/>
                <a:latin typeface="+mn-lt"/>
                <a:ea typeface="+mn-ea"/>
                <a:cs typeface="+mn-cs"/>
              </a:rPr>
              <a:t>mG</a:t>
            </a:r>
            <a:r>
              <a:rPr lang="en-US" sz="1200" kern="1200" dirty="0">
                <a:solidFill>
                  <a:schemeClr val="tx1"/>
                </a:solidFill>
                <a:effectLst/>
                <a:latin typeface="+mn-lt"/>
                <a:ea typeface="+mn-ea"/>
                <a:cs typeface="+mn-cs"/>
              </a:rPr>
              <a:t>) magnetic and 12 kV/m electric at 1 meter off ground, centerline, lines at lowest height (worst-case scenario). Project field levels are approximately 15x higher magnetic and 3x higher electric than the real-world study tested. Therefore, real-world study demonstrates safety under actual transmission lines but at lower field levels than this project.</a:t>
            </a:r>
          </a:p>
          <a:p>
            <a:r>
              <a:rPr lang="en-US" sz="1200" kern="1200" dirty="0">
                <a:solidFill>
                  <a:schemeClr val="tx1"/>
                </a:solidFill>
                <a:effectLst/>
                <a:latin typeface="+mn-lt"/>
                <a:ea typeface="+mn-ea"/>
                <a:cs typeface="+mn-cs"/>
              </a:rPr>
              <a:t>Lab study provides critical safety margin: 220 µT (2,200 </a:t>
            </a:r>
            <a:r>
              <a:rPr lang="en-US" sz="1200" kern="1200" dirty="0" err="1">
                <a:solidFill>
                  <a:schemeClr val="tx1"/>
                </a:solidFill>
                <a:effectLst/>
                <a:latin typeface="+mn-lt"/>
                <a:ea typeface="+mn-ea"/>
                <a:cs typeface="+mn-cs"/>
              </a:rPr>
              <a:t>mG</a:t>
            </a:r>
            <a:r>
              <a:rPr lang="en-US" sz="1200" kern="1200" dirty="0">
                <a:solidFill>
                  <a:schemeClr val="tx1"/>
                </a:solidFill>
                <a:effectLst/>
                <a:latin typeface="+mn-lt"/>
                <a:ea typeface="+mn-ea"/>
                <a:cs typeface="+mn-cs"/>
              </a:rPr>
              <a:t>) tested is approximately 5 times higher than this project's worst-case exposure of 45 µT (450 </a:t>
            </a:r>
            <a:r>
              <a:rPr lang="en-US" sz="1200" kern="1200" dirty="0" err="1">
                <a:solidFill>
                  <a:schemeClr val="tx1"/>
                </a:solidFill>
                <a:effectLst/>
                <a:latin typeface="+mn-lt"/>
                <a:ea typeface="+mn-ea"/>
                <a:cs typeface="+mn-cs"/>
              </a:rPr>
              <a:t>mG</a:t>
            </a:r>
            <a:r>
              <a:rPr lang="en-US" sz="1200" kern="1200" dirty="0">
                <a:solidFill>
                  <a:schemeClr val="tx1"/>
                </a:solidFill>
                <a:effectLst/>
                <a:latin typeface="+mn-lt"/>
                <a:ea typeface="+mn-ea"/>
                <a:cs typeface="+mn-cs"/>
              </a:rPr>
              <a:t>). No interference found in bipolar pacemakers even at lab's higher exposure levels.</a:t>
            </a:r>
          </a:p>
          <a:p>
            <a:r>
              <a:rPr lang="en-US" sz="1200" kern="1200" dirty="0">
                <a:solidFill>
                  <a:schemeClr val="tx1"/>
                </a:solidFill>
                <a:effectLst/>
                <a:latin typeface="+mn-lt"/>
                <a:ea typeface="+mn-ea"/>
                <a:cs typeface="+mn-cs"/>
              </a:rPr>
              <a:t>If asked about US vs European frequency: 60 Hz (US) vs 50 Hz (Europe) - both tested, results equivalent.</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Method</a:t>
            </a:r>
          </a:p>
          <a:p>
            <a:r>
              <a:rPr lang="en-US" sz="1200" kern="1200" dirty="0">
                <a:solidFill>
                  <a:schemeClr val="tx1"/>
                </a:solidFill>
                <a:effectLst/>
                <a:latin typeface="+mn-lt"/>
                <a:ea typeface="+mn-ea"/>
                <a:cs typeface="+mn-cs"/>
              </a:rPr>
              <a:t>Interrogated devices before event. </a:t>
            </a:r>
          </a:p>
          <a:p>
            <a:r>
              <a:rPr lang="en-US" sz="1200" kern="1200" dirty="0">
                <a:solidFill>
                  <a:schemeClr val="tx1"/>
                </a:solidFill>
                <a:effectLst/>
                <a:latin typeface="+mn-lt"/>
                <a:ea typeface="+mn-ea"/>
                <a:cs typeface="+mn-cs"/>
              </a:rPr>
              <a:t>3-lead ECG during event </a:t>
            </a:r>
          </a:p>
          <a:p>
            <a:r>
              <a:rPr lang="en-US" sz="1200" kern="1200" dirty="0">
                <a:solidFill>
                  <a:schemeClr val="tx1"/>
                </a:solidFill>
                <a:effectLst/>
                <a:latin typeface="+mn-lt"/>
                <a:ea typeface="+mn-ea"/>
                <a:cs typeface="+mn-cs"/>
              </a:rPr>
              <a:t>Examined ECG for aberrant heart rate or rhythm</a:t>
            </a:r>
          </a:p>
          <a:p>
            <a:r>
              <a:rPr lang="en-US" sz="1200" i="1" kern="1200" dirty="0">
                <a:solidFill>
                  <a:schemeClr val="tx1"/>
                </a:solidFill>
                <a:effectLst/>
                <a:latin typeface="+mn-lt"/>
                <a:ea typeface="+mn-ea"/>
                <a:cs typeface="+mn-cs"/>
              </a:rPr>
              <a:t>“We</a:t>
            </a:r>
            <a:r>
              <a:rPr lang="en-US" sz="1200" i="0" kern="120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were unable to measure the field intensities under the transmission</a:t>
            </a:r>
            <a:r>
              <a:rPr lang="en-US" sz="1200" i="0" kern="120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lines because of the freezing weather of the day with temperature</a:t>
            </a:r>
            <a:r>
              <a:rPr lang="en-US" sz="1200" i="0" kern="120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below the operation temperature of the meters.”</a:t>
            </a: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endParaRPr lang="en-US" dirty="0"/>
          </a:p>
        </p:txBody>
      </p:sp>
      <p:sp>
        <p:nvSpPr>
          <p:cNvPr id="4" name="Slide Number Placeholder 3">
            <a:extLst>
              <a:ext uri="{FF2B5EF4-FFF2-40B4-BE49-F238E27FC236}">
                <a16:creationId xmlns:a16="http://schemas.microsoft.com/office/drawing/2014/main" id="{1687BD8C-CDEA-8B25-AA12-C38625D84219}"/>
              </a:ext>
            </a:extLst>
          </p:cNvPr>
          <p:cNvSpPr>
            <a:spLocks noGrp="1"/>
          </p:cNvSpPr>
          <p:nvPr>
            <p:ph type="sldNum" sz="quarter" idx="5"/>
          </p:nvPr>
        </p:nvSpPr>
        <p:spPr/>
        <p:txBody>
          <a:bodyPr/>
          <a:lstStyle/>
          <a:p>
            <a:fld id="{8E8FB107-7DEC-3049-A785-11FEB777FDD1}" type="slidenum">
              <a:rPr lang="en-US" smtClean="0"/>
              <a:t>85</a:t>
            </a:fld>
            <a:endParaRPr lang="en-US"/>
          </a:p>
        </p:txBody>
      </p:sp>
    </p:spTree>
    <p:extLst>
      <p:ext uri="{BB962C8B-B14F-4D97-AF65-F5344CB8AC3E}">
        <p14:creationId xmlns:p14="http://schemas.microsoft.com/office/powerpoint/2010/main" val="3408256255"/>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err="1">
                <a:solidFill>
                  <a:schemeClr val="tx1"/>
                </a:solidFill>
                <a:effectLst/>
                <a:latin typeface="+mn-lt"/>
                <a:ea typeface="+mn-ea"/>
                <a:cs typeface="+mn-cs"/>
              </a:rPr>
              <a:t>Tiikkaja</a:t>
            </a:r>
            <a:r>
              <a:rPr lang="en-US" sz="1200" kern="1200" dirty="0">
                <a:solidFill>
                  <a:schemeClr val="tx1"/>
                </a:solidFill>
                <a:effectLst/>
                <a:latin typeface="+mn-lt"/>
                <a:ea typeface="+mn-ea"/>
                <a:cs typeface="+mn-cs"/>
              </a:rPr>
              <a:t> M, Aro AL, Alanko T, et al. Electromagnetic interference with cardiac pacemakers and implantable cardioverter-defibrillators from low-frequency electromagnetic fields in vivo. </a:t>
            </a:r>
            <a:r>
              <a:rPr lang="en-US" sz="1200" kern="1200" dirty="0" err="1">
                <a:solidFill>
                  <a:schemeClr val="tx1"/>
                </a:solidFill>
                <a:effectLst/>
                <a:latin typeface="+mn-lt"/>
                <a:ea typeface="+mn-ea"/>
                <a:cs typeface="+mn-cs"/>
              </a:rPr>
              <a:t>Europace</a:t>
            </a:r>
            <a:r>
              <a:rPr lang="en-US" sz="1200" kern="1200" dirty="0">
                <a:solidFill>
                  <a:schemeClr val="tx1"/>
                </a:solidFill>
                <a:effectLst/>
                <a:latin typeface="+mn-lt"/>
                <a:ea typeface="+mn-ea"/>
                <a:cs typeface="+mn-cs"/>
              </a:rPr>
              <a:t>. 2013;15(3):388-394.</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https://</a:t>
            </a:r>
            <a:r>
              <a:rPr lang="en-US" sz="1200" kern="1200" dirty="0" err="1">
                <a:solidFill>
                  <a:schemeClr val="tx1"/>
                </a:solidFill>
                <a:effectLst/>
                <a:latin typeface="+mn-lt"/>
                <a:ea typeface="+mn-ea"/>
                <a:cs typeface="+mn-cs"/>
              </a:rPr>
              <a:t>academic.oup.com</a:t>
            </a:r>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europace</a:t>
            </a:r>
            <a:r>
              <a:rPr lang="en-US" sz="1200" kern="1200" dirty="0">
                <a:solidFill>
                  <a:schemeClr val="tx1"/>
                </a:solidFill>
                <a:effectLst/>
                <a:latin typeface="+mn-lt"/>
                <a:ea typeface="+mn-ea"/>
                <a:cs typeface="+mn-cs"/>
              </a:rPr>
              <a:t>/article/15/3/388/433470</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Study conducted at Finnish Institute of Occupational Health. Progressive exposure design to find interference thresholds. Perpendicular orientation used in lab is worst-case for interference - represents maximum coupling. Unipolar devices rarely implanted since 1990s; approximately 99% of current pacemakers use bipolar leads. Conversion: 1 µT = 10 </a:t>
            </a:r>
            <a:r>
              <a:rPr lang="en-US" sz="1200" kern="1200" dirty="0" err="1">
                <a:solidFill>
                  <a:schemeClr val="tx1"/>
                </a:solidFill>
                <a:effectLst/>
                <a:latin typeface="+mn-lt"/>
                <a:ea typeface="+mn-ea"/>
                <a:cs typeface="+mn-cs"/>
              </a:rPr>
              <a:t>mG.</a:t>
            </a: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en-US" sz="1200" i="0" kern="1200" dirty="0">
                <a:solidFill>
                  <a:schemeClr val="tx1"/>
                </a:solidFill>
                <a:effectLst/>
                <a:latin typeface="+mn-lt"/>
                <a:ea typeface="+mn-ea"/>
                <a:cs typeface="+mn-cs"/>
              </a:rPr>
              <a:t>Manufacturers of paces in this study:</a:t>
            </a:r>
          </a:p>
          <a:p>
            <a:r>
              <a:rPr lang="en-US" sz="1200" i="0" kern="1200" dirty="0">
                <a:solidFill>
                  <a:schemeClr val="tx1"/>
                </a:solidFill>
                <a:effectLst/>
                <a:latin typeface="+mn-lt"/>
                <a:ea typeface="+mn-ea"/>
                <a:cs typeface="+mn-cs"/>
              </a:rPr>
              <a:t>St Jude Medical (Sylmar, CA, USA)</a:t>
            </a:r>
          </a:p>
          <a:p>
            <a:r>
              <a:rPr lang="en-US" sz="1200" i="0" kern="1200" dirty="0">
                <a:solidFill>
                  <a:schemeClr val="tx1"/>
                </a:solidFill>
                <a:effectLst/>
                <a:latin typeface="+mn-lt"/>
                <a:ea typeface="+mn-ea"/>
                <a:cs typeface="+mn-cs"/>
              </a:rPr>
              <a:t>Boston Scientific (Natick, MA, USA)</a:t>
            </a:r>
          </a:p>
          <a:p>
            <a:r>
              <a:rPr lang="en-US" sz="1200" i="0" kern="1200" dirty="0">
                <a:solidFill>
                  <a:srgbClr val="FF0000"/>
                </a:solidFill>
                <a:effectLst/>
                <a:latin typeface="+mn-lt"/>
                <a:ea typeface="+mn-ea"/>
                <a:cs typeface="+mn-cs"/>
              </a:rPr>
              <a:t>Medtronic (</a:t>
            </a:r>
            <a:r>
              <a:rPr lang="en-US" sz="1200" b="1" i="0" kern="1200" dirty="0">
                <a:solidFill>
                  <a:srgbClr val="FF0000"/>
                </a:solidFill>
                <a:effectLst/>
                <a:latin typeface="+mn-lt"/>
                <a:ea typeface="+mn-ea"/>
                <a:cs typeface="+mn-cs"/>
              </a:rPr>
              <a:t>Minneapolis</a:t>
            </a:r>
            <a:r>
              <a:rPr lang="en-US" sz="1200" i="0" kern="1200" dirty="0">
                <a:solidFill>
                  <a:srgbClr val="FF0000"/>
                </a:solidFill>
                <a:effectLst/>
                <a:latin typeface="+mn-lt"/>
                <a:ea typeface="+mn-ea"/>
                <a:cs typeface="+mn-cs"/>
              </a:rPr>
              <a:t>, MN, USA).</a:t>
            </a:r>
          </a:p>
          <a:p>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8E8FB107-7DEC-3049-A785-11FEB777FDD1}" type="slidenum">
              <a:rPr lang="en-US" smtClean="0"/>
              <a:t>86</a:t>
            </a:fld>
            <a:endParaRPr lang="en-US"/>
          </a:p>
        </p:txBody>
      </p:sp>
    </p:spTree>
    <p:extLst>
      <p:ext uri="{BB962C8B-B14F-4D97-AF65-F5344CB8AC3E}">
        <p14:creationId xmlns:p14="http://schemas.microsoft.com/office/powerpoint/2010/main" val="2906411040"/>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Most European countries base their limits on ICNIRP’s recommendations (see EU 1999/519/EC). The legal framework still reflects ICNIRP 1998, while the scientific consensus has since been updated (2010 for ELF, 2020 for RF).</a:t>
            </a:r>
          </a:p>
        </p:txBody>
      </p:sp>
      <p:sp>
        <p:nvSpPr>
          <p:cNvPr id="4" name="Slide Number Placeholder 3"/>
          <p:cNvSpPr>
            <a:spLocks noGrp="1"/>
          </p:cNvSpPr>
          <p:nvPr>
            <p:ph type="sldNum" sz="quarter" idx="5"/>
          </p:nvPr>
        </p:nvSpPr>
        <p:spPr/>
        <p:txBody>
          <a:bodyPr/>
          <a:lstStyle/>
          <a:p>
            <a:fld id="{8E8FB107-7DEC-3049-A785-11FEB777FDD1}" type="slidenum">
              <a:rPr lang="en-US" smtClean="0"/>
              <a:t>87</a:t>
            </a:fld>
            <a:endParaRPr lang="en-US"/>
          </a:p>
        </p:txBody>
      </p:sp>
    </p:spTree>
    <p:extLst>
      <p:ext uri="{BB962C8B-B14F-4D97-AF65-F5344CB8AC3E}">
        <p14:creationId xmlns:p14="http://schemas.microsoft.com/office/powerpoint/2010/main" val="176872220"/>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a:prstGeom prst="rect">
            <a:avLst/>
          </a:prstGeom>
          <a:noFill/>
          <a:ln w="12700">
            <a:solidFill>
              <a:prstClr val="black"/>
            </a:solidFill>
          </a:ln>
        </p:spPr>
      </p:sp>
      <p:sp>
        <p:nvSpPr>
          <p:cNvPr id="3" name="Notes Placeholder 2"/>
          <p:cNvSpPr>
            <a:spLocks noGrp="1"/>
          </p:cNvSpPr>
          <p:nvPr>
            <p:ph type="body" idx="1"/>
          </p:nvPr>
        </p:nvSpPr>
        <p:spPr>
          <a:xfrm>
            <a:off x="685800" y="4400550"/>
            <a:ext cx="5486400" cy="3600450"/>
          </a:xfrm>
          <a:prstGeom prst="rect">
            <a:avLst/>
          </a:prstGeom>
        </p:spPr>
        <p:txBody>
          <a:bodyPr/>
          <a:lstStyle/>
          <a:p>
            <a:r>
              <a:rPr lang="en-US" dirty="0"/>
              <a:t>“corona effect”</a:t>
            </a:r>
          </a:p>
          <a:p>
            <a:r>
              <a:rPr lang="en-US" dirty="0"/>
              <a:t>Corona discharge</a:t>
            </a:r>
          </a:p>
          <a:p>
            <a:r>
              <a:rPr lang="en-US" dirty="0"/>
              <a:t>Corona noise</a:t>
            </a:r>
          </a:p>
        </p:txBody>
      </p:sp>
    </p:spTree>
    <p:extLst>
      <p:ext uri="{BB962C8B-B14F-4D97-AF65-F5344CB8AC3E}">
        <p14:creationId xmlns:p14="http://schemas.microsoft.com/office/powerpoint/2010/main" val="681632655"/>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a:prstGeom prst="rect">
            <a:avLst/>
          </a:prstGeom>
          <a:noFill/>
          <a:ln w="12700">
            <a:solidFill>
              <a:prstClr val="black"/>
            </a:solidFill>
          </a:ln>
        </p:spPr>
      </p:sp>
      <p:sp>
        <p:nvSpPr>
          <p:cNvPr id="3" name="Notes Placeholder 2"/>
          <p:cNvSpPr>
            <a:spLocks noGrp="1"/>
          </p:cNvSpPr>
          <p:nvPr>
            <p:ph type="body" idx="1"/>
          </p:nvPr>
        </p:nvSpPr>
        <p:spPr>
          <a:xfrm>
            <a:off x="685800" y="4400550"/>
            <a:ext cx="5486400" cy="3600450"/>
          </a:xfrm>
          <a:prstGeom prst="rect">
            <a:avLst/>
          </a:prstGeom>
        </p:spPr>
        <p:txBody>
          <a:bodyPr/>
          <a:lstStyle/>
          <a:p>
            <a:r>
              <a:rPr lang="en-US" dirty="0"/>
              <a:t>Sound – mechanical disturbance in medium</a:t>
            </a:r>
          </a:p>
          <a:p>
            <a:r>
              <a:rPr lang="en-US" dirty="0"/>
              <a:t>Sight – EM (radiating disturbance in electrical and magnetic fields)</a:t>
            </a:r>
          </a:p>
        </p:txBody>
      </p:sp>
    </p:spTree>
    <p:extLst>
      <p:ext uri="{BB962C8B-B14F-4D97-AF65-F5344CB8AC3E}">
        <p14:creationId xmlns:p14="http://schemas.microsoft.com/office/powerpoint/2010/main" val="80307013"/>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a:prstGeom prst="rect">
            <a:avLst/>
          </a:prstGeom>
          <a:noFill/>
          <a:ln w="12700">
            <a:solidFill>
              <a:prstClr val="black"/>
            </a:solidFill>
          </a:ln>
        </p:spPr>
      </p:sp>
      <p:sp>
        <p:nvSpPr>
          <p:cNvPr id="3" name="Notes Placeholder 2"/>
          <p:cNvSpPr>
            <a:spLocks noGrp="1"/>
          </p:cNvSpPr>
          <p:nvPr>
            <p:ph type="body" idx="1"/>
          </p:nvPr>
        </p:nvSpPr>
        <p:spPr>
          <a:xfrm>
            <a:off x="685800" y="4400550"/>
            <a:ext cx="5486400" cy="3600450"/>
          </a:xfrm>
          <a:prstGeom prst="rect">
            <a:avLst/>
          </a:prstGeom>
        </p:spPr>
        <p:txBody>
          <a:bodyPr/>
          <a:lstStyle/>
          <a:p>
            <a:r>
              <a:rPr lang="en-US" dirty="0"/>
              <a:t>Electromagnetism – no medium needed – it’s </a:t>
            </a:r>
            <a:r>
              <a:rPr lang="en-US" dirty="0" err="1"/>
              <a:t>sself-propogating</a:t>
            </a:r>
            <a:r>
              <a:rPr lang="en-US" dirty="0"/>
              <a:t> disturbances in electrical and magnetic fields</a:t>
            </a:r>
          </a:p>
          <a:p>
            <a:r>
              <a:rPr lang="en-US" dirty="0"/>
              <a:t>Sound – medium needed; it’s a mechanical wave (pressure changes in particles)</a:t>
            </a:r>
          </a:p>
          <a:p>
            <a:endParaRPr lang="en-US" dirty="0"/>
          </a:p>
          <a:p>
            <a:r>
              <a:rPr lang="en-US" dirty="0"/>
              <a:t>Speed:</a:t>
            </a:r>
            <a:br>
              <a:rPr lang="en-US" dirty="0"/>
            </a:br>
            <a:r>
              <a:rPr lang="en-US" dirty="0"/>
              <a:t>Sound: 343 m/s</a:t>
            </a:r>
          </a:p>
          <a:p>
            <a:r>
              <a:rPr lang="en-US" dirty="0"/>
              <a:t>EM: 300 million m/s</a:t>
            </a:r>
          </a:p>
          <a:p>
            <a:r>
              <a:rPr lang="en-US" dirty="0"/>
              <a:t>Median nerve: 60 m/s</a:t>
            </a:r>
          </a:p>
          <a:p>
            <a:endParaRPr lang="en-US" dirty="0"/>
          </a:p>
          <a:p>
            <a:r>
              <a:rPr lang="en-US" dirty="0"/>
              <a:t>Piano</a:t>
            </a:r>
          </a:p>
          <a:p>
            <a:r>
              <a:rPr lang="en-US" dirty="0"/>
              <a:t>88 keys</a:t>
            </a:r>
          </a:p>
          <a:p>
            <a:r>
              <a:rPr lang="en-US" dirty="0"/>
              <a:t>27.5 (bottom), </a:t>
            </a:r>
          </a:p>
          <a:p>
            <a:r>
              <a:rPr lang="en-US" dirty="0"/>
              <a:t>261.6 (middle C) </a:t>
            </a:r>
          </a:p>
          <a:p>
            <a:r>
              <a:rPr lang="en-US" dirty="0"/>
              <a:t>4186 (top)</a:t>
            </a:r>
          </a:p>
          <a:p>
            <a:endParaRPr lang="en-US" dirty="0"/>
          </a:p>
        </p:txBody>
      </p:sp>
    </p:spTree>
    <p:extLst>
      <p:ext uri="{BB962C8B-B14F-4D97-AF65-F5344CB8AC3E}">
        <p14:creationId xmlns:p14="http://schemas.microsoft.com/office/powerpoint/2010/main" val="2950192077"/>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6552DE-D5EE-0610-9776-A8C8805347A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C6251E7-1FFD-FC6D-9D5C-F5C5228294D5}"/>
              </a:ext>
            </a:extLst>
          </p:cNvPr>
          <p:cNvSpPr>
            <a:spLocks noGrp="1" noRot="1" noChangeAspect="1"/>
          </p:cNvSpPr>
          <p:nvPr>
            <p:ph type="sldImg"/>
          </p:nvPr>
        </p:nvSpPr>
        <p:spPr>
          <a:xfrm>
            <a:off x="685800" y="1143000"/>
            <a:ext cx="5486400" cy="3086100"/>
          </a:xfrm>
          <a:prstGeom prst="rect">
            <a:avLst/>
          </a:prstGeom>
          <a:noFill/>
          <a:ln w="12700">
            <a:solidFill>
              <a:prstClr val="black"/>
            </a:solidFill>
          </a:ln>
        </p:spPr>
      </p:sp>
      <p:sp>
        <p:nvSpPr>
          <p:cNvPr id="3" name="Notes Placeholder 2">
            <a:extLst>
              <a:ext uri="{FF2B5EF4-FFF2-40B4-BE49-F238E27FC236}">
                <a16:creationId xmlns:a16="http://schemas.microsoft.com/office/drawing/2014/main" id="{F7DF0F42-BB97-D228-A1FB-5BA022E761B8}"/>
              </a:ext>
            </a:extLst>
          </p:cNvPr>
          <p:cNvSpPr>
            <a:spLocks noGrp="1"/>
          </p:cNvSpPr>
          <p:nvPr>
            <p:ph type="body" idx="1"/>
          </p:nvPr>
        </p:nvSpPr>
        <p:spPr>
          <a:xfrm>
            <a:off x="685800" y="4400550"/>
            <a:ext cx="5486400" cy="3600450"/>
          </a:xfrm>
          <a:prstGeom prst="rect">
            <a:avLst/>
          </a:prstGeom>
        </p:spPr>
        <p:txBody>
          <a:bodyPr/>
          <a:lstStyle/>
          <a:p>
            <a:r>
              <a:rPr lang="en-US" dirty="0"/>
              <a:t>Electromagnetism – no medium needed – it’s </a:t>
            </a:r>
            <a:r>
              <a:rPr lang="en-US" dirty="0" err="1"/>
              <a:t>sself-propogating</a:t>
            </a:r>
            <a:r>
              <a:rPr lang="en-US" dirty="0"/>
              <a:t> disturbances in electrical and magnetic fields</a:t>
            </a:r>
          </a:p>
          <a:p>
            <a:r>
              <a:rPr lang="en-US" dirty="0"/>
              <a:t>Sound – medium needed; it’s a mechanical wave (pressure changes in particles)</a:t>
            </a:r>
          </a:p>
          <a:p>
            <a:endParaRPr lang="en-US" dirty="0"/>
          </a:p>
          <a:p>
            <a:r>
              <a:rPr lang="en-US" dirty="0"/>
              <a:t>Speed:</a:t>
            </a:r>
            <a:br>
              <a:rPr lang="en-US" dirty="0"/>
            </a:br>
            <a:r>
              <a:rPr lang="en-US" dirty="0"/>
              <a:t>Sound: 343 m/s</a:t>
            </a:r>
          </a:p>
          <a:p>
            <a:r>
              <a:rPr lang="en-US" dirty="0"/>
              <a:t>EM: 300 million m/s</a:t>
            </a:r>
          </a:p>
          <a:p>
            <a:r>
              <a:rPr lang="en-US" dirty="0"/>
              <a:t>Median nerve: 60 m/s</a:t>
            </a:r>
          </a:p>
          <a:p>
            <a:endParaRPr lang="en-US" dirty="0"/>
          </a:p>
          <a:p>
            <a:r>
              <a:rPr lang="en-US" dirty="0"/>
              <a:t>Piano</a:t>
            </a:r>
          </a:p>
          <a:p>
            <a:r>
              <a:rPr lang="en-US" dirty="0"/>
              <a:t>88 keys</a:t>
            </a:r>
          </a:p>
          <a:p>
            <a:r>
              <a:rPr lang="en-US" dirty="0"/>
              <a:t>27.5 (bottom), </a:t>
            </a:r>
          </a:p>
          <a:p>
            <a:r>
              <a:rPr lang="en-US" dirty="0"/>
              <a:t>261.6 (middle C) </a:t>
            </a:r>
          </a:p>
          <a:p>
            <a:r>
              <a:rPr lang="en-US" dirty="0"/>
              <a:t>4186 (top)</a:t>
            </a:r>
          </a:p>
          <a:p>
            <a:endParaRPr lang="en-US" dirty="0"/>
          </a:p>
        </p:txBody>
      </p:sp>
    </p:spTree>
    <p:extLst>
      <p:ext uri="{BB962C8B-B14F-4D97-AF65-F5344CB8AC3E}">
        <p14:creationId xmlns:p14="http://schemas.microsoft.com/office/powerpoint/2010/main" val="36392193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ACUTE LYMPHOBLASTIC LEUKEMIA</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ALL/LBL accounts for approximately </a:t>
            </a:r>
            <a:r>
              <a:rPr lang="en-US" sz="1200" b="1" i="0" kern="1200" dirty="0">
                <a:solidFill>
                  <a:schemeClr val="tx1"/>
                </a:solidFill>
                <a:effectLst/>
                <a:latin typeface="+mn-lt"/>
                <a:ea typeface="+mn-ea"/>
                <a:cs typeface="+mn-cs"/>
              </a:rPr>
              <a:t>one-third of all childhood malignancies </a:t>
            </a:r>
            <a:r>
              <a:rPr lang="en-US" sz="1200" b="0" i="0" kern="1200" dirty="0">
                <a:solidFill>
                  <a:schemeClr val="tx1"/>
                </a:solidFill>
                <a:effectLst/>
                <a:latin typeface="+mn-lt"/>
                <a:ea typeface="+mn-ea"/>
                <a:cs typeface="+mn-cs"/>
              </a:rPr>
              <a:t>and is the </a:t>
            </a:r>
            <a:r>
              <a:rPr lang="en-US" sz="1200" b="1" i="0" kern="1200" dirty="0">
                <a:solidFill>
                  <a:schemeClr val="tx1"/>
                </a:solidFill>
                <a:effectLst/>
                <a:latin typeface="+mn-lt"/>
                <a:ea typeface="+mn-ea"/>
                <a:cs typeface="+mn-cs"/>
              </a:rPr>
              <a:t>most common form of cancer in children</a:t>
            </a:r>
            <a:r>
              <a:rPr lang="en-US" sz="1200" b="0" i="0" kern="1200" dirty="0">
                <a:solidFill>
                  <a:schemeClr val="tx1"/>
                </a:solidFill>
                <a:effectLst/>
                <a:latin typeface="+mn-lt"/>
                <a:ea typeface="+mn-ea"/>
                <a:cs typeface="+mn-cs"/>
              </a:rPr>
              <a:t>; ALL/LBL is five times more common in children than acute myeloid leukemia (AML) [</a:t>
            </a:r>
            <a:r>
              <a:rPr lang="en-US" sz="1200" b="0" i="0" u="none" strike="noStrike" kern="1200" dirty="0">
                <a:solidFill>
                  <a:schemeClr val="tx1"/>
                </a:solidFill>
                <a:effectLst/>
                <a:latin typeface="+mn-lt"/>
                <a:ea typeface="+mn-ea"/>
                <a:cs typeface="+mn-cs"/>
                <a:hlinkClick r:id="rId3"/>
              </a:rPr>
              <a:t>1,2</a:t>
            </a:r>
            <a:r>
              <a:rPr lang="en-US" sz="1200" b="0" i="0" kern="1200" dirty="0">
                <a:solidFill>
                  <a:schemeClr val="tx1"/>
                </a:solidFill>
                <a:effectLst/>
                <a:latin typeface="+mn-lt"/>
                <a:ea typeface="+mn-ea"/>
                <a:cs typeface="+mn-cs"/>
              </a:rPr>
              <a:t>]. The distribution of ALL/LBL categories is B lineage (85 percent), T lineage (10 to 15 percent), and NK lineage (&lt;1 percent).</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Approximately </a:t>
            </a:r>
            <a:r>
              <a:rPr lang="en-US" sz="1200" b="1" i="0" kern="1200" dirty="0">
                <a:solidFill>
                  <a:schemeClr val="tx1"/>
                </a:solidFill>
                <a:effectLst/>
                <a:latin typeface="+mn-lt"/>
                <a:ea typeface="+mn-ea"/>
                <a:cs typeface="+mn-cs"/>
              </a:rPr>
              <a:t>3000 new cases of ALL/LBL are diagnosed in children each year in the United States</a:t>
            </a:r>
            <a:r>
              <a:rPr lang="en-US" sz="1200" b="0" i="0" kern="1200" dirty="0">
                <a:solidFill>
                  <a:schemeClr val="tx1"/>
                </a:solidFill>
                <a:effectLst/>
                <a:latin typeface="+mn-lt"/>
                <a:ea typeface="+mn-ea"/>
                <a:cs typeface="+mn-cs"/>
              </a:rPr>
              <a:t>, with an incidence of approximately 3.4 cases per 100,000 [</a:t>
            </a:r>
            <a:r>
              <a:rPr lang="en-US" sz="1200" b="0" i="0" u="none" strike="noStrike" kern="1200" dirty="0">
                <a:solidFill>
                  <a:schemeClr val="tx1"/>
                </a:solidFill>
                <a:effectLst/>
                <a:latin typeface="+mn-lt"/>
                <a:ea typeface="+mn-ea"/>
                <a:cs typeface="+mn-cs"/>
                <a:hlinkClick r:id="rId4"/>
              </a:rPr>
              <a:t>1</a:t>
            </a:r>
            <a:r>
              <a:rPr lang="en-US" sz="1200" b="0" i="0" kern="1200" dirty="0">
                <a:solidFill>
                  <a:schemeClr val="tx1"/>
                </a:solidFill>
                <a:effectLst/>
                <a:latin typeface="+mn-lt"/>
                <a:ea typeface="+mn-ea"/>
                <a:cs typeface="+mn-cs"/>
              </a:rPr>
              <a:t>]. The incidence varies worldwide but this may be influenced, in part, by diagnostic and reporting differences [</a:t>
            </a:r>
            <a:r>
              <a:rPr lang="en-US" sz="1200" b="0" i="0" u="none" strike="noStrike" kern="1200" dirty="0">
                <a:solidFill>
                  <a:schemeClr val="tx1"/>
                </a:solidFill>
                <a:effectLst/>
                <a:latin typeface="+mn-lt"/>
                <a:ea typeface="+mn-ea"/>
                <a:cs typeface="+mn-cs"/>
                <a:hlinkClick r:id="rId5"/>
              </a:rPr>
              <a:t>3</a:t>
            </a:r>
            <a:r>
              <a:rPr lang="en-US" sz="1200" b="0" i="0" kern="1200" dirty="0">
                <a:solidFill>
                  <a:schemeClr val="tx1"/>
                </a:solidFill>
                <a:effectLst/>
                <a:latin typeface="+mn-lt"/>
                <a:ea typeface="+mn-ea"/>
                <a:cs typeface="+mn-cs"/>
              </a:rPr>
              <a:t>]. In the United States, the incidence of ALL/LBL is higher in Latino and White individuals than in Black and Asian individuals [</a:t>
            </a:r>
            <a:r>
              <a:rPr lang="en-US" sz="1200" b="0" i="0" u="none" strike="noStrike" kern="1200" dirty="0">
                <a:solidFill>
                  <a:schemeClr val="tx1"/>
                </a:solidFill>
                <a:effectLst/>
                <a:latin typeface="+mn-lt"/>
                <a:ea typeface="+mn-ea"/>
                <a:cs typeface="+mn-cs"/>
                <a:hlinkClick r:id="rId6"/>
              </a:rPr>
              <a:t>4,5</a:t>
            </a:r>
            <a:r>
              <a:rPr lang="en-US" sz="1200" b="0" i="0" kern="1200" dirty="0">
                <a:solidFill>
                  <a:schemeClr val="tx1"/>
                </a:solidFill>
                <a:effectLst/>
                <a:latin typeface="+mn-lt"/>
                <a:ea typeface="+mn-ea"/>
                <a:cs typeface="+mn-cs"/>
              </a:rPr>
              <a:t>]. The peak incidence of ALL/LBL occurs between ages two to five years, and it is more common among boys than girls [</a:t>
            </a:r>
            <a:r>
              <a:rPr lang="en-US" sz="1200" b="0" i="0" u="none" strike="noStrike" kern="1200" dirty="0">
                <a:solidFill>
                  <a:schemeClr val="tx1"/>
                </a:solidFill>
                <a:effectLst/>
                <a:latin typeface="+mn-lt"/>
                <a:ea typeface="+mn-ea"/>
                <a:cs typeface="+mn-cs"/>
                <a:hlinkClick r:id="rId7"/>
              </a:rPr>
              <a:t>1,4,6,7</a:t>
            </a:r>
            <a:r>
              <a:rPr lang="en-US" sz="1200" b="0" i="0" kern="1200" dirty="0">
                <a:solidFill>
                  <a:schemeClr val="tx1"/>
                </a:solidFill>
                <a:effectLst/>
                <a:latin typeface="+mn-lt"/>
                <a:ea typeface="+mn-ea"/>
                <a:cs typeface="+mn-cs"/>
              </a:rPr>
              <a:t>].</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The incidence of childhood leukemia appears to be increasing</a:t>
            </a:r>
          </a:p>
          <a:p>
            <a:endParaRPr lang="en-US" sz="1200" b="0" i="0" kern="1200" dirty="0">
              <a:solidFill>
                <a:schemeClr val="tx1"/>
              </a:solidFill>
              <a:effectLst/>
              <a:latin typeface="+mn-lt"/>
              <a:ea typeface="+mn-ea"/>
              <a:cs typeface="+mn-cs"/>
            </a:endParaRPr>
          </a:p>
          <a:p>
            <a:endParaRPr lang="en-US" sz="1200" b="0" i="0" u="none" strike="noStrike" kern="1200" dirty="0">
              <a:solidFill>
                <a:schemeClr val="tx1"/>
              </a:solidFill>
              <a:effectLst/>
              <a:latin typeface="+mn-lt"/>
              <a:ea typeface="+mn-ea"/>
              <a:cs typeface="+mn-cs"/>
            </a:endParaRPr>
          </a:p>
          <a:p>
            <a:r>
              <a:rPr lang="en-US" sz="1200" b="1" i="0" u="none" strike="noStrike" kern="1200" dirty="0">
                <a:solidFill>
                  <a:schemeClr val="tx1"/>
                </a:solidFill>
                <a:effectLst/>
                <a:latin typeface="+mn-lt"/>
                <a:ea typeface="+mn-ea"/>
                <a:cs typeface="+mn-cs"/>
              </a:rPr>
              <a:t>Lymphoid →</a:t>
            </a:r>
            <a:r>
              <a:rPr lang="en-US" sz="1200" b="0" i="0" u="none" strike="noStrike" kern="1200" dirty="0">
                <a:solidFill>
                  <a:schemeClr val="tx1"/>
                </a:solidFill>
                <a:effectLst/>
                <a:latin typeface="+mn-lt"/>
                <a:ea typeface="+mn-ea"/>
                <a:cs typeface="+mn-cs"/>
              </a:rPr>
              <a:t> the “smart” immune cells that recognize specific targets (Bs and Ts)</a:t>
            </a:r>
          </a:p>
          <a:p>
            <a:r>
              <a:rPr lang="en-US" sz="1200" b="1" i="0" u="none" strike="noStrike" kern="1200" dirty="0">
                <a:solidFill>
                  <a:schemeClr val="tx1"/>
                </a:solidFill>
                <a:effectLst/>
                <a:latin typeface="+mn-lt"/>
                <a:ea typeface="+mn-ea"/>
                <a:cs typeface="+mn-cs"/>
              </a:rPr>
              <a:t>Myeloid →</a:t>
            </a:r>
            <a:r>
              <a:rPr lang="en-US" sz="1200" b="0" i="0" u="none" strike="noStrike" kern="1200" dirty="0">
                <a:solidFill>
                  <a:schemeClr val="tx1"/>
                </a:solidFill>
                <a:effectLst/>
                <a:latin typeface="+mn-lt"/>
                <a:ea typeface="+mn-ea"/>
                <a:cs typeface="+mn-cs"/>
              </a:rPr>
              <a:t> the “frontline” cells that do general defense, plus red blood cells and platelets.</a:t>
            </a:r>
          </a:p>
          <a:p>
            <a:r>
              <a:rPr lang="en-US" sz="1200" b="0" i="0" u="none" strike="noStrike" kern="1200" dirty="0">
                <a:solidFill>
                  <a:schemeClr val="tx1"/>
                </a:solidFill>
                <a:effectLst/>
                <a:latin typeface="+mn-lt"/>
                <a:ea typeface="+mn-ea"/>
                <a:cs typeface="+mn-cs"/>
              </a:rPr>
              <a:t>Leukemias are named after which branch goes wrong:</a:t>
            </a:r>
          </a:p>
          <a:p>
            <a:r>
              <a:rPr lang="en-US" sz="1200" b="1" i="0" u="none" strike="noStrike" kern="1200" dirty="0">
                <a:solidFill>
                  <a:schemeClr val="tx1"/>
                </a:solidFill>
                <a:effectLst/>
                <a:latin typeface="+mn-lt"/>
                <a:ea typeface="+mn-ea"/>
                <a:cs typeface="+mn-cs"/>
              </a:rPr>
              <a:t>ALL:</a:t>
            </a:r>
            <a:r>
              <a:rPr lang="en-US" sz="1200" b="0" i="0" u="none" strike="noStrike" kern="1200" dirty="0">
                <a:solidFill>
                  <a:schemeClr val="tx1"/>
                </a:solidFill>
                <a:effectLst/>
                <a:latin typeface="+mn-lt"/>
                <a:ea typeface="+mn-ea"/>
                <a:cs typeface="+mn-cs"/>
              </a:rPr>
              <a:t> malignant overgrowth of lymphoid precursors (immature B or T cells).</a:t>
            </a:r>
          </a:p>
          <a:p>
            <a:r>
              <a:rPr lang="en-US" sz="1200" b="1" i="0" u="none" strike="noStrike" kern="1200" dirty="0">
                <a:solidFill>
                  <a:schemeClr val="tx1"/>
                </a:solidFill>
                <a:effectLst/>
                <a:latin typeface="+mn-lt"/>
                <a:ea typeface="+mn-ea"/>
                <a:cs typeface="+mn-cs"/>
              </a:rPr>
              <a:t>AML:</a:t>
            </a:r>
            <a:r>
              <a:rPr lang="en-US" sz="1200" b="0" i="0" u="none" strike="noStrike" kern="1200" dirty="0">
                <a:solidFill>
                  <a:schemeClr val="tx1"/>
                </a:solidFill>
                <a:effectLst/>
                <a:latin typeface="+mn-lt"/>
                <a:ea typeface="+mn-ea"/>
                <a:cs typeface="+mn-cs"/>
              </a:rPr>
              <a:t> malignant overgrowth of myeloid precursors (cells that should become red cells, platelets, or granulocytes).</a:t>
            </a:r>
          </a:p>
          <a:p>
            <a:endParaRPr lang="en-US" sz="1200" b="0" i="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86693A0A-4ED5-5D44-9618-4529F1FB7FA3}" type="slidenum">
              <a:rPr lang="en-US" smtClean="0"/>
              <a:t>10</a:t>
            </a:fld>
            <a:endParaRPr lang="en-US"/>
          </a:p>
        </p:txBody>
      </p:sp>
    </p:spTree>
    <p:extLst>
      <p:ext uri="{BB962C8B-B14F-4D97-AF65-F5344CB8AC3E}">
        <p14:creationId xmlns:p14="http://schemas.microsoft.com/office/powerpoint/2010/main" val="3792914700"/>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970A48-C7F3-D6B3-C757-710E1F5E71B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3EB69A2-C339-5E8D-8446-005A82F498A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A96C9EE-DC6E-0BDA-0C4D-2AD5645E930E}"/>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E5A3B0D6-A0EF-C605-BDC7-A38A14E4FB52}"/>
              </a:ext>
            </a:extLst>
          </p:cNvPr>
          <p:cNvSpPr>
            <a:spLocks noGrp="1"/>
          </p:cNvSpPr>
          <p:nvPr>
            <p:ph type="sldNum" sz="quarter" idx="5"/>
          </p:nvPr>
        </p:nvSpPr>
        <p:spPr/>
        <p:txBody>
          <a:bodyPr/>
          <a:lstStyle/>
          <a:p>
            <a:fld id="{6E2A14E8-9DD7-B248-B250-99D5CA2F9334}" type="slidenum">
              <a:rPr lang="en-US" smtClean="0"/>
              <a:t>95</a:t>
            </a:fld>
            <a:endParaRPr lang="en-US"/>
          </a:p>
        </p:txBody>
      </p:sp>
    </p:spTree>
    <p:extLst>
      <p:ext uri="{BB962C8B-B14F-4D97-AF65-F5344CB8AC3E}">
        <p14:creationId xmlns:p14="http://schemas.microsoft.com/office/powerpoint/2010/main" val="2915202210"/>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458AD6-04FB-DEC7-5D80-0F5C8415DD3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1519270-B411-EF0C-D2FB-C3F116E03D2F}"/>
              </a:ext>
            </a:extLst>
          </p:cNvPr>
          <p:cNvSpPr>
            <a:spLocks noGrp="1" noRot="1" noChangeAspect="1"/>
          </p:cNvSpPr>
          <p:nvPr>
            <p:ph type="sldImg" idx="2"/>
          </p:nvPr>
        </p:nvSpPr>
        <p:spPr/>
      </p:sp>
      <p:sp>
        <p:nvSpPr>
          <p:cNvPr id="3" name="Notes Placeholder 2">
            <a:extLst>
              <a:ext uri="{FF2B5EF4-FFF2-40B4-BE49-F238E27FC236}">
                <a16:creationId xmlns:a16="http://schemas.microsoft.com/office/drawing/2014/main" id="{F05072BD-8E78-E841-FB0E-31688A87AF94}"/>
              </a:ext>
            </a:extLst>
          </p:cNvPr>
          <p:cNvSpPr>
            <a:spLocks noGrp="1"/>
          </p:cNvSpPr>
          <p:nvPr>
            <p:ph type="body" sz="quarter" idx="3"/>
          </p:nvPr>
        </p:nvSpPr>
        <p:spPr/>
        <p:txBody>
          <a:bodyPr/>
          <a:lstStyle/>
          <a:p>
            <a:endParaRPr dirty="0"/>
          </a:p>
        </p:txBody>
      </p:sp>
      <p:sp>
        <p:nvSpPr>
          <p:cNvPr id="4" name="Slide Number Placeholder 3">
            <a:extLst>
              <a:ext uri="{FF2B5EF4-FFF2-40B4-BE49-F238E27FC236}">
                <a16:creationId xmlns:a16="http://schemas.microsoft.com/office/drawing/2014/main" id="{A324E1D1-F820-DAD6-5399-A0917AF7BE30}"/>
              </a:ext>
            </a:extLst>
          </p:cNvPr>
          <p:cNvSpPr>
            <a:spLocks noGrp="1"/>
          </p:cNvSpPr>
          <p:nvPr>
            <p:ph type="sldNum" sz="quarter" idx="5"/>
          </p:nvPr>
        </p:nvSpPr>
        <p:spPr/>
      </p:sp>
    </p:spTree>
    <p:extLst>
      <p:ext uri="{BB962C8B-B14F-4D97-AF65-F5344CB8AC3E}">
        <p14:creationId xmlns:p14="http://schemas.microsoft.com/office/powerpoint/2010/main" val="2815813153"/>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0EEB58-381C-80E0-0476-D48C5F3D970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265B03D-860F-86A6-AA37-0D166A849461}"/>
              </a:ext>
            </a:extLst>
          </p:cNvPr>
          <p:cNvSpPr>
            <a:spLocks noGrp="1" noRot="1" noChangeAspect="1"/>
          </p:cNvSpPr>
          <p:nvPr>
            <p:ph type="sldImg" idx="2"/>
          </p:nvPr>
        </p:nvSpPr>
        <p:spPr/>
      </p:sp>
      <p:sp>
        <p:nvSpPr>
          <p:cNvPr id="3" name="Notes Placeholder 2">
            <a:extLst>
              <a:ext uri="{FF2B5EF4-FFF2-40B4-BE49-F238E27FC236}">
                <a16:creationId xmlns:a16="http://schemas.microsoft.com/office/drawing/2014/main" id="{064F6123-9B74-214E-EBBA-0C28F827CA5B}"/>
              </a:ext>
            </a:extLst>
          </p:cNvPr>
          <p:cNvSpPr>
            <a:spLocks noGrp="1"/>
          </p:cNvSpPr>
          <p:nvPr>
            <p:ph type="body" sz="quarter" idx="3"/>
          </p:nvPr>
        </p:nvSpPr>
        <p:spPr/>
        <p:txBody>
          <a:bodyPr/>
          <a:lstStyle/>
          <a:p>
            <a:endParaRPr dirty="0"/>
          </a:p>
        </p:txBody>
      </p:sp>
      <p:sp>
        <p:nvSpPr>
          <p:cNvPr id="4" name="Slide Number Placeholder 3">
            <a:extLst>
              <a:ext uri="{FF2B5EF4-FFF2-40B4-BE49-F238E27FC236}">
                <a16:creationId xmlns:a16="http://schemas.microsoft.com/office/drawing/2014/main" id="{CCC2A2FC-984D-D7D7-020D-E8FA0AABC08F}"/>
              </a:ext>
            </a:extLst>
          </p:cNvPr>
          <p:cNvSpPr>
            <a:spLocks noGrp="1"/>
          </p:cNvSpPr>
          <p:nvPr>
            <p:ph type="sldNum" sz="quarter" idx="5"/>
          </p:nvPr>
        </p:nvSpPr>
        <p:spPr/>
      </p:sp>
    </p:spTree>
    <p:extLst>
      <p:ext uri="{BB962C8B-B14F-4D97-AF65-F5344CB8AC3E}">
        <p14:creationId xmlns:p14="http://schemas.microsoft.com/office/powerpoint/2010/main" val="2217324671"/>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r>
              <a:rPr lang="en-US" dirty="0"/>
              <a:t>Kaliski K et al. Proc Inter-Noise 2023: https://</a:t>
            </a:r>
            <a:r>
              <a:rPr lang="en-US" dirty="0" err="1"/>
              <a:t>www.ingentaconnect.com</a:t>
            </a:r>
            <a:r>
              <a:rPr lang="en-US" dirty="0"/>
              <a:t>/</a:t>
            </a:r>
            <a:r>
              <a:rPr lang="en-US" dirty="0" err="1"/>
              <a:t>contentone</a:t>
            </a:r>
            <a:r>
              <a:rPr lang="en-US" dirty="0"/>
              <a:t>/</a:t>
            </a:r>
            <a:r>
              <a:rPr lang="en-US" dirty="0" err="1"/>
              <a:t>ince</a:t>
            </a:r>
            <a:r>
              <a:rPr lang="en-US" dirty="0"/>
              <a:t>/</a:t>
            </a:r>
            <a:r>
              <a:rPr lang="en-US" dirty="0" err="1"/>
              <a:t>incecp</a:t>
            </a:r>
            <a:r>
              <a:rPr lang="en-US" dirty="0"/>
              <a:t>/2023/00000266/00000001/art00026</a:t>
            </a:r>
          </a:p>
        </p:txBody>
      </p:sp>
      <p:sp>
        <p:nvSpPr>
          <p:cNvPr id="4" name="Slide Number Placeholder 3"/>
          <p:cNvSpPr>
            <a:spLocks noGrp="1"/>
          </p:cNvSpPr>
          <p:nvPr>
            <p:ph type="sldNum" sz="quarter" idx="5"/>
          </p:nvPr>
        </p:nvSpPr>
        <p:spPr/>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02511E-3DEF-6E77-4591-5E24ED9BFCE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EAFEC0B-EB12-B3F4-7FBB-A96866F0510D}"/>
              </a:ext>
            </a:extLst>
          </p:cNvPr>
          <p:cNvSpPr>
            <a:spLocks noGrp="1" noRot="1" noChangeAspect="1"/>
          </p:cNvSpPr>
          <p:nvPr>
            <p:ph type="sldImg" idx="2"/>
          </p:nvPr>
        </p:nvSpPr>
        <p:spPr/>
      </p:sp>
      <p:sp>
        <p:nvSpPr>
          <p:cNvPr id="3" name="Notes Placeholder 2">
            <a:extLst>
              <a:ext uri="{FF2B5EF4-FFF2-40B4-BE49-F238E27FC236}">
                <a16:creationId xmlns:a16="http://schemas.microsoft.com/office/drawing/2014/main" id="{F3D06325-9CB0-4960-DBCB-AC3F032BECE6}"/>
              </a:ext>
            </a:extLst>
          </p:cNvPr>
          <p:cNvSpPr>
            <a:spLocks noGrp="1"/>
          </p:cNvSpPr>
          <p:nvPr>
            <p:ph type="body" sz="quarter" idx="3"/>
          </p:nvPr>
        </p:nvSpPr>
        <p:spPr/>
        <p:txBody>
          <a:bodyPr/>
          <a:lstStyle/>
          <a:p>
            <a:r>
              <a:rPr dirty="0"/>
              <a:t>WHO 2018 summarizes façade attenuation: “around 10 dB for open, 15 dB for tilted/half-open, ~25 dB for closed windows.” Citations: WHO (2018): https://</a:t>
            </a:r>
            <a:r>
              <a:rPr dirty="0" err="1"/>
              <a:t>iris.who.int</a:t>
            </a:r>
            <a:r>
              <a:rPr dirty="0"/>
              <a:t>/bitstream/handle/10665/279952/9789289053563-eng.pdf; </a:t>
            </a:r>
            <a:endParaRPr lang="en-US" dirty="0"/>
          </a:p>
          <a:p>
            <a:endParaRPr lang="en-US" dirty="0"/>
          </a:p>
          <a:p>
            <a:r>
              <a:rPr dirty="0"/>
              <a:t>Locher B et al. Int J Environ Res Public Health. 2018;15(1):149: https://</a:t>
            </a:r>
            <a:r>
              <a:rPr dirty="0" err="1"/>
              <a:t>www.mdpi.com</a:t>
            </a:r>
            <a:r>
              <a:rPr dirty="0"/>
              <a:t>/1660-4601/15/1/149</a:t>
            </a:r>
          </a:p>
        </p:txBody>
      </p:sp>
      <p:sp>
        <p:nvSpPr>
          <p:cNvPr id="4" name="Slide Number Placeholder 3">
            <a:extLst>
              <a:ext uri="{FF2B5EF4-FFF2-40B4-BE49-F238E27FC236}">
                <a16:creationId xmlns:a16="http://schemas.microsoft.com/office/drawing/2014/main" id="{D6C94C3B-A558-1412-525C-FA3FB2B2746A}"/>
              </a:ext>
            </a:extLst>
          </p:cNvPr>
          <p:cNvSpPr>
            <a:spLocks noGrp="1"/>
          </p:cNvSpPr>
          <p:nvPr>
            <p:ph type="sldNum" sz="quarter" idx="5"/>
          </p:nvPr>
        </p:nvSpPr>
        <p:spPr/>
      </p:sp>
    </p:spTree>
    <p:extLst>
      <p:ext uri="{BB962C8B-B14F-4D97-AF65-F5344CB8AC3E}">
        <p14:creationId xmlns:p14="http://schemas.microsoft.com/office/powerpoint/2010/main" val="2630947995"/>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0C12E2-8BF7-FB81-0FC6-E60EC4EAE3A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EB6A8E4-A84F-32E5-3895-A6E47E7E148F}"/>
              </a:ext>
            </a:extLst>
          </p:cNvPr>
          <p:cNvSpPr>
            <a:spLocks noGrp="1" noRot="1" noChangeAspect="1"/>
          </p:cNvSpPr>
          <p:nvPr>
            <p:ph type="sldImg" idx="2"/>
          </p:nvPr>
        </p:nvSpPr>
        <p:spPr/>
      </p:sp>
      <p:sp>
        <p:nvSpPr>
          <p:cNvPr id="3" name="Notes Placeholder 2">
            <a:extLst>
              <a:ext uri="{FF2B5EF4-FFF2-40B4-BE49-F238E27FC236}">
                <a16:creationId xmlns:a16="http://schemas.microsoft.com/office/drawing/2014/main" id="{A2EF35C7-94EA-317A-6C9D-0F5E41874E70}"/>
              </a:ext>
            </a:extLst>
          </p:cNvPr>
          <p:cNvSpPr>
            <a:spLocks noGrp="1"/>
          </p:cNvSpPr>
          <p:nvPr>
            <p:ph type="body" sz="quarter" idx="3"/>
          </p:nvPr>
        </p:nvSpPr>
        <p:spPr/>
        <p:txBody>
          <a:bodyPr/>
          <a:lstStyle/>
          <a:p>
            <a:r>
              <a:rPr dirty="0"/>
              <a:t>WHO 2018 summarizes façade attenuation: “around 10 dB for open, 15 dB for tilted/half-open, ~25 dB for closed windows.” Citations: WHO (2018): https://</a:t>
            </a:r>
            <a:r>
              <a:rPr dirty="0" err="1"/>
              <a:t>iris.who.int</a:t>
            </a:r>
            <a:r>
              <a:rPr dirty="0"/>
              <a:t>/bitstream/handle/10665/279952/9789289053563-eng.pdf; </a:t>
            </a:r>
            <a:endParaRPr lang="en-US" dirty="0"/>
          </a:p>
          <a:p>
            <a:endParaRPr lang="en-US" dirty="0"/>
          </a:p>
          <a:p>
            <a:r>
              <a:rPr dirty="0"/>
              <a:t>Locher B et al. Int J Environ Res Public Health. 2018;15(1):149: https://</a:t>
            </a:r>
            <a:r>
              <a:rPr dirty="0" err="1"/>
              <a:t>www.mdpi.com</a:t>
            </a:r>
            <a:r>
              <a:rPr dirty="0"/>
              <a:t>/1660-4601/15/1/149</a:t>
            </a:r>
          </a:p>
        </p:txBody>
      </p:sp>
      <p:sp>
        <p:nvSpPr>
          <p:cNvPr id="4" name="Slide Number Placeholder 3">
            <a:extLst>
              <a:ext uri="{FF2B5EF4-FFF2-40B4-BE49-F238E27FC236}">
                <a16:creationId xmlns:a16="http://schemas.microsoft.com/office/drawing/2014/main" id="{C360E62A-7288-75EC-4858-B45F7B03DFAB}"/>
              </a:ext>
            </a:extLst>
          </p:cNvPr>
          <p:cNvSpPr>
            <a:spLocks noGrp="1"/>
          </p:cNvSpPr>
          <p:nvPr>
            <p:ph type="sldNum" sz="quarter" idx="5"/>
          </p:nvPr>
        </p:nvSpPr>
        <p:spPr/>
      </p:sp>
    </p:spTree>
    <p:extLst>
      <p:ext uri="{BB962C8B-B14F-4D97-AF65-F5344CB8AC3E}">
        <p14:creationId xmlns:p14="http://schemas.microsoft.com/office/powerpoint/2010/main" val="2996052323"/>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4F9D8DD5-1C9D-4E40-A0CB-E19755359275}" type="slidenum">
              <a:rPr lang="en-US"/>
              <a:pPr>
                <a:defRPr/>
              </a:pPr>
              <a:t>101</a:t>
            </a:fld>
            <a:endParaRPr lang="en-US"/>
          </a:p>
        </p:txBody>
      </p:sp>
      <p:sp>
        <p:nvSpPr>
          <p:cNvPr id="21506" name="Rectangle 1026"/>
          <p:cNvSpPr>
            <a:spLocks noGrp="1" noRot="1" noChangeAspect="1" noChangeArrowheads="1" noTextEdit="1"/>
          </p:cNvSpPr>
          <p:nvPr>
            <p:ph type="sldImg"/>
          </p:nvPr>
        </p:nvSpPr>
        <p:spPr>
          <a:xfrm>
            <a:off x="381000" y="685800"/>
            <a:ext cx="6096000" cy="3429000"/>
          </a:xfrm>
          <a:ln/>
          <a:extLst>
            <a:ext uri="{FAA26D3D-D897-4be2-8F04-BA451C77F1D7}">
              <ma14:placeholderFlag xmlns="" xmlns:ma14="http://schemas.microsoft.com/office/mac/drawingml/2011/main" val="1"/>
            </a:ext>
          </a:extLst>
        </p:spPr>
      </p:sp>
      <p:sp>
        <p:nvSpPr>
          <p:cNvPr id="21507" name="Rectangle 1027"/>
          <p:cNvSpPr>
            <a:spLocks noGrp="1" noChangeArrowheads="1"/>
          </p:cNvSpPr>
          <p:nvPr>
            <p:ph type="body" idx="1"/>
          </p:nvPr>
        </p:nvSpPr>
        <p:spPr/>
        <p:txBody>
          <a:bodyPr/>
          <a:lstStyle/>
          <a:p>
            <a:pPr>
              <a:defRPr/>
            </a:pPr>
            <a:r>
              <a:rPr lang="en-US" dirty="0"/>
              <a:t>Four points:</a:t>
            </a:r>
          </a:p>
          <a:p>
            <a:pPr marL="228600" indent="-228600">
              <a:buFontTx/>
              <a:buAutoNum type="arabicPeriod"/>
              <a:defRPr/>
            </a:pPr>
            <a:r>
              <a:rPr lang="en-US" dirty="0"/>
              <a:t>Louder sounds cause more disruption</a:t>
            </a:r>
          </a:p>
          <a:p>
            <a:pPr marL="228600" indent="-228600">
              <a:buFontTx/>
              <a:buAutoNum type="arabicPeriod"/>
              <a:defRPr/>
            </a:pPr>
            <a:r>
              <a:rPr lang="en-US" dirty="0"/>
              <a:t>Deep sleep really is deep (i.e., N3 more resistant)</a:t>
            </a:r>
          </a:p>
          <a:p>
            <a:pPr marL="228600" indent="-228600">
              <a:buFontTx/>
              <a:buAutoNum type="arabicPeriod"/>
              <a:defRPr/>
            </a:pPr>
            <a:r>
              <a:rPr lang="en-US" dirty="0"/>
              <a:t>Sounds cluster</a:t>
            </a:r>
          </a:p>
          <a:p>
            <a:pPr marL="228600" indent="-228600">
              <a:buFontTx/>
              <a:buAutoNum type="arabicPeriod"/>
              <a:defRPr/>
            </a:pPr>
            <a:r>
              <a:rPr lang="en-US" dirty="0"/>
              <a:t>REM different (this is a surprise, given the relatively active brain state, possibly that REM is internally focused, thus not keyed in on salience</a:t>
            </a:r>
          </a:p>
          <a:p>
            <a:pPr marL="228600" indent="-228600">
              <a:buFontTx/>
              <a:buAutoNum type="arabicPeriod"/>
              <a:defRPr/>
            </a:pPr>
            <a:r>
              <a:rPr lang="en-US" dirty="0"/>
              <a:t>Other? Pitch and other acoustic elements</a:t>
            </a:r>
          </a:p>
          <a:p>
            <a:pPr marL="228600" indent="-228600">
              <a:buFontTx/>
              <a:buAutoNum type="arabicPeriod"/>
              <a:defRPr/>
            </a:pPr>
            <a:endParaRPr lang="en-US" dirty="0"/>
          </a:p>
          <a:p>
            <a:pPr>
              <a:defRPr/>
            </a:pPr>
            <a:r>
              <a:rPr lang="en-US" dirty="0"/>
              <a:t>When comparing noise sensitivity across sleep stage, Cox</a:t>
            </a:r>
          </a:p>
          <a:p>
            <a:pPr>
              <a:defRPr/>
            </a:pPr>
            <a:r>
              <a:rPr lang="en-US" dirty="0"/>
              <a:t>regression yielded a Hazard Ratio of 0.54 (P,0.0001) associated with stage</a:t>
            </a:r>
          </a:p>
          <a:p>
            <a:pPr>
              <a:defRPr/>
            </a:pPr>
            <a:r>
              <a:rPr lang="en-US" dirty="0"/>
              <a:t>N3, so-called slow-wave sleep, relative to N2. In line with previous</a:t>
            </a:r>
          </a:p>
          <a:p>
            <a:pPr>
              <a:defRPr/>
            </a:pPr>
            <a:r>
              <a:rPr lang="en-US" dirty="0"/>
              <a:t>reports [1,8], this value indicates a suppressed hazard of disruption</a:t>
            </a:r>
          </a:p>
          <a:p>
            <a:pPr>
              <a:defRPr/>
            </a:pPr>
            <a:r>
              <a:rPr lang="en-US" dirty="0"/>
              <a:t>in N3 compared with N2 (the probability of tolerating noise at any</a:t>
            </a:r>
          </a:p>
          <a:p>
            <a:pPr>
              <a:defRPr/>
            </a:pPr>
            <a:r>
              <a:rPr lang="en-US" dirty="0"/>
              <a:t>loudness in N3 being roughly the square root of that in N2).</a:t>
            </a:r>
          </a:p>
          <a:p>
            <a:pPr>
              <a:defRPr/>
            </a:pPr>
            <a:br>
              <a:rPr lang="en-US" dirty="0">
                <a:cs typeface="+mn-cs"/>
              </a:rPr>
            </a:br>
            <a:r>
              <a:rPr lang="en-US" dirty="0">
                <a:cs typeface="+mn-cs"/>
              </a:rPr>
              <a:t>Perrin et al Clinical </a:t>
            </a:r>
            <a:r>
              <a:rPr lang="en-US" dirty="0" err="1">
                <a:cs typeface="+mn-cs"/>
              </a:rPr>
              <a:t>Neurophys</a:t>
            </a:r>
            <a:endParaRPr lang="en-US" dirty="0">
              <a:cs typeface="+mn-cs"/>
            </a:endParaRPr>
          </a:p>
          <a:p>
            <a:pPr>
              <a:defRPr/>
            </a:pPr>
            <a:r>
              <a:rPr lang="en-US" dirty="0">
                <a:cs typeface="+mn-cs"/>
              </a:rPr>
              <a:t>Auditory evoked potentials showing preference to one’s name in REM sleep</a:t>
            </a: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DDCF06-FC57-ABEB-69CD-7C87A51D7846}"/>
            </a:ext>
          </a:extLst>
        </p:cNvPr>
        <p:cNvGrpSpPr/>
        <p:nvPr/>
      </p:nvGrpSpPr>
      <p:grpSpPr>
        <a:xfrm>
          <a:off x="0" y="0"/>
          <a:ext cx="0" cy="0"/>
          <a:chOff x="0" y="0"/>
          <a:chExt cx="0" cy="0"/>
        </a:xfrm>
      </p:grpSpPr>
      <p:sp>
        <p:nvSpPr>
          <p:cNvPr id="7" name="Rectangle 7">
            <a:extLst>
              <a:ext uri="{FF2B5EF4-FFF2-40B4-BE49-F238E27FC236}">
                <a16:creationId xmlns:a16="http://schemas.microsoft.com/office/drawing/2014/main" id="{736AF094-4D07-9B21-AF30-157F316F0F53}"/>
              </a:ext>
            </a:extLst>
          </p:cNvPr>
          <p:cNvSpPr>
            <a:spLocks noGrp="1" noChangeArrowheads="1"/>
          </p:cNvSpPr>
          <p:nvPr>
            <p:ph type="sldNum" sz="quarter" idx="5"/>
          </p:nvPr>
        </p:nvSpPr>
        <p:spPr/>
        <p:txBody>
          <a:bodyPr/>
          <a:lstStyle/>
          <a:p>
            <a:pPr>
              <a:defRPr/>
            </a:pPr>
            <a:fld id="{4F9D8DD5-1C9D-4E40-A0CB-E19755359275}" type="slidenum">
              <a:rPr lang="en-US"/>
              <a:pPr>
                <a:defRPr/>
              </a:pPr>
              <a:t>102</a:t>
            </a:fld>
            <a:endParaRPr lang="en-US"/>
          </a:p>
        </p:txBody>
      </p:sp>
      <p:sp>
        <p:nvSpPr>
          <p:cNvPr id="21506" name="Rectangle 1026">
            <a:extLst>
              <a:ext uri="{FF2B5EF4-FFF2-40B4-BE49-F238E27FC236}">
                <a16:creationId xmlns:a16="http://schemas.microsoft.com/office/drawing/2014/main" id="{B4BF087D-2626-E42D-AE41-E07C839628B9}"/>
              </a:ext>
            </a:extLst>
          </p:cNvPr>
          <p:cNvSpPr>
            <a:spLocks noGrp="1" noRot="1" noChangeAspect="1" noChangeArrowheads="1" noTextEdit="1"/>
          </p:cNvSpPr>
          <p:nvPr>
            <p:ph type="sldImg"/>
          </p:nvPr>
        </p:nvSpPr>
        <p:spPr>
          <a:xfrm>
            <a:off x="381000" y="685800"/>
            <a:ext cx="6096000" cy="3429000"/>
          </a:xfrm>
          <a:ln/>
          <a:extLst>
            <a:ext uri="{FAA26D3D-D897-4be2-8F04-BA451C77F1D7}">
              <ma14:placeholderFlag xmlns:ma14="http://schemas.microsoft.com/office/mac/drawingml/2011/main" xmlns="" val="1"/>
            </a:ext>
          </a:extLst>
        </p:spPr>
      </p:sp>
      <p:sp>
        <p:nvSpPr>
          <p:cNvPr id="21507" name="Rectangle 1027">
            <a:extLst>
              <a:ext uri="{FF2B5EF4-FFF2-40B4-BE49-F238E27FC236}">
                <a16:creationId xmlns:a16="http://schemas.microsoft.com/office/drawing/2014/main" id="{05DFE9ED-55FC-5426-5500-9A72B15B7770}"/>
              </a:ext>
            </a:extLst>
          </p:cNvPr>
          <p:cNvSpPr>
            <a:spLocks noGrp="1" noChangeArrowheads="1"/>
          </p:cNvSpPr>
          <p:nvPr>
            <p:ph type="body" idx="1"/>
          </p:nvPr>
        </p:nvSpPr>
        <p:spPr/>
        <p:txBody>
          <a:bodyPr/>
          <a:lstStyle/>
          <a:p>
            <a:pPr>
              <a:defRPr/>
            </a:pPr>
            <a:r>
              <a:rPr lang="en-US" dirty="0"/>
              <a:t>Four points:</a:t>
            </a:r>
          </a:p>
          <a:p>
            <a:pPr marL="228600" indent="-228600">
              <a:buFontTx/>
              <a:buAutoNum type="arabicPeriod"/>
              <a:defRPr/>
            </a:pPr>
            <a:r>
              <a:rPr lang="en-US" dirty="0"/>
              <a:t>Louder sounds cause more disruption</a:t>
            </a:r>
          </a:p>
          <a:p>
            <a:pPr marL="228600" indent="-228600">
              <a:buFontTx/>
              <a:buAutoNum type="arabicPeriod"/>
              <a:defRPr/>
            </a:pPr>
            <a:r>
              <a:rPr lang="en-US" dirty="0"/>
              <a:t>Deep sleep really is deep (i.e., N3 more resistant)</a:t>
            </a:r>
          </a:p>
          <a:p>
            <a:pPr marL="228600" indent="-228600">
              <a:buFontTx/>
              <a:buAutoNum type="arabicPeriod"/>
              <a:defRPr/>
            </a:pPr>
            <a:r>
              <a:rPr lang="en-US" dirty="0"/>
              <a:t>Sounds cluster</a:t>
            </a:r>
          </a:p>
          <a:p>
            <a:pPr marL="228600" indent="-228600">
              <a:buFontTx/>
              <a:buAutoNum type="arabicPeriod"/>
              <a:defRPr/>
            </a:pPr>
            <a:r>
              <a:rPr lang="en-US" dirty="0"/>
              <a:t>REM different (this is a surprise, given the relatively active brain state, possibly that REM is internally focused, thus not keyed in on salience</a:t>
            </a:r>
          </a:p>
          <a:p>
            <a:pPr marL="228600" indent="-228600">
              <a:buFontTx/>
              <a:buAutoNum type="arabicPeriod"/>
              <a:defRPr/>
            </a:pPr>
            <a:r>
              <a:rPr lang="en-US" dirty="0"/>
              <a:t>Other? Pitch and other acoustic elements</a:t>
            </a:r>
          </a:p>
          <a:p>
            <a:pPr marL="228600" indent="-228600">
              <a:buFontTx/>
              <a:buAutoNum type="arabicPeriod"/>
              <a:defRPr/>
            </a:pPr>
            <a:endParaRPr lang="en-US" dirty="0"/>
          </a:p>
          <a:p>
            <a:pPr>
              <a:defRPr/>
            </a:pPr>
            <a:r>
              <a:rPr lang="en-US" dirty="0"/>
              <a:t>When comparing noise sensitivity across sleep stage, Cox</a:t>
            </a:r>
          </a:p>
          <a:p>
            <a:pPr>
              <a:defRPr/>
            </a:pPr>
            <a:r>
              <a:rPr lang="en-US" dirty="0"/>
              <a:t>regression yielded a Hazard Ratio of 0.54 (P,0.0001) associated with stage</a:t>
            </a:r>
          </a:p>
          <a:p>
            <a:pPr>
              <a:defRPr/>
            </a:pPr>
            <a:r>
              <a:rPr lang="en-US" dirty="0"/>
              <a:t>N3, so-called slow-wave sleep, relative to N2. In line with previous</a:t>
            </a:r>
          </a:p>
          <a:p>
            <a:pPr>
              <a:defRPr/>
            </a:pPr>
            <a:r>
              <a:rPr lang="en-US" dirty="0"/>
              <a:t>reports [1,8], this value indicates a suppressed hazard of disruption</a:t>
            </a:r>
          </a:p>
          <a:p>
            <a:pPr>
              <a:defRPr/>
            </a:pPr>
            <a:r>
              <a:rPr lang="en-US" dirty="0"/>
              <a:t>in N3 compared with N2 (the probability of tolerating noise at any</a:t>
            </a:r>
          </a:p>
          <a:p>
            <a:pPr>
              <a:defRPr/>
            </a:pPr>
            <a:r>
              <a:rPr lang="en-US" dirty="0"/>
              <a:t>loudness in N3 being roughly the square root of that in N2).</a:t>
            </a:r>
          </a:p>
          <a:p>
            <a:pPr>
              <a:defRPr/>
            </a:pPr>
            <a:br>
              <a:rPr lang="en-US" dirty="0">
                <a:cs typeface="+mn-cs"/>
              </a:rPr>
            </a:br>
            <a:r>
              <a:rPr lang="en-US" dirty="0">
                <a:cs typeface="+mn-cs"/>
              </a:rPr>
              <a:t>Perrin et al Clinical </a:t>
            </a:r>
            <a:r>
              <a:rPr lang="en-US" dirty="0" err="1">
                <a:cs typeface="+mn-cs"/>
              </a:rPr>
              <a:t>Neurophys</a:t>
            </a:r>
            <a:endParaRPr lang="en-US" dirty="0">
              <a:cs typeface="+mn-cs"/>
            </a:endParaRPr>
          </a:p>
          <a:p>
            <a:pPr>
              <a:defRPr/>
            </a:pPr>
            <a:r>
              <a:rPr lang="en-US" dirty="0">
                <a:cs typeface="+mn-cs"/>
              </a:rPr>
              <a:t>Auditory evoked potentials showing preference to one’s name in REM sleep</a:t>
            </a:r>
          </a:p>
        </p:txBody>
      </p:sp>
    </p:spTree>
    <p:extLst>
      <p:ext uri="{BB962C8B-B14F-4D97-AF65-F5344CB8AC3E}">
        <p14:creationId xmlns:p14="http://schemas.microsoft.com/office/powerpoint/2010/main" val="4213103848"/>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901B8D-07D7-919C-79B9-74A5B293804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84F40CF-AB86-E513-255B-4FB2A709BBB2}"/>
              </a:ext>
            </a:extLst>
          </p:cNvPr>
          <p:cNvSpPr>
            <a:spLocks noGrp="1" noRot="1" noChangeAspect="1"/>
          </p:cNvSpPr>
          <p:nvPr>
            <p:ph type="sldImg" idx="2"/>
          </p:nvPr>
        </p:nvSpPr>
        <p:spPr/>
      </p:sp>
      <p:sp>
        <p:nvSpPr>
          <p:cNvPr id="3" name="Notes Placeholder 2">
            <a:extLst>
              <a:ext uri="{FF2B5EF4-FFF2-40B4-BE49-F238E27FC236}">
                <a16:creationId xmlns:a16="http://schemas.microsoft.com/office/drawing/2014/main" id="{9C7FB663-9123-9B1F-FEFD-74E5AF242B85}"/>
              </a:ext>
            </a:extLst>
          </p:cNvPr>
          <p:cNvSpPr>
            <a:spLocks noGrp="1"/>
          </p:cNvSpPr>
          <p:nvPr>
            <p:ph type="body" sz="quarter" idx="3"/>
          </p:nvPr>
        </p:nvSpPr>
        <p:spPr/>
        <p:txBody>
          <a:bodyPr/>
          <a:lstStyle/>
          <a:p>
            <a:r>
              <a:t>Context and weather are key for interpreting noise data. Use IEEE 656 for measurement; mitigate via bundling and maintenance. Position corona as a nuisance-management topic, not a health hazard.</a:t>
            </a:r>
          </a:p>
        </p:txBody>
      </p:sp>
      <p:sp>
        <p:nvSpPr>
          <p:cNvPr id="4" name="Slide Number Placeholder 3">
            <a:extLst>
              <a:ext uri="{FF2B5EF4-FFF2-40B4-BE49-F238E27FC236}">
                <a16:creationId xmlns:a16="http://schemas.microsoft.com/office/drawing/2014/main" id="{92CB9538-1002-1A9F-6624-0E7A9928BF2D}"/>
              </a:ext>
            </a:extLst>
          </p:cNvPr>
          <p:cNvSpPr>
            <a:spLocks noGrp="1"/>
          </p:cNvSpPr>
          <p:nvPr>
            <p:ph type="sldNum" sz="quarter" idx="5"/>
          </p:nvPr>
        </p:nvSpPr>
        <p:spPr/>
      </p:sp>
    </p:spTree>
    <p:extLst>
      <p:ext uri="{BB962C8B-B14F-4D97-AF65-F5344CB8AC3E}">
        <p14:creationId xmlns:p14="http://schemas.microsoft.com/office/powerpoint/2010/main" val="1773233013"/>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Let’s zoom in and think about what we know power **will** do for health. </a:t>
            </a:r>
          </a:p>
          <a:p>
            <a:endParaRPr lang="en-US" sz="1200" b="0" i="0" u="none" strike="noStrike"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rPr>
              <a:t>Home heating during a snowstorm</a:t>
            </a:r>
          </a:p>
          <a:p>
            <a:r>
              <a:rPr lang="en-US" sz="1200" b="0" i="0" u="none" strike="noStrike" kern="1200" dirty="0">
                <a:solidFill>
                  <a:schemeClr val="tx1"/>
                </a:solidFill>
                <a:effectLst/>
                <a:latin typeface="+mn-lt"/>
                <a:ea typeface="+mn-ea"/>
                <a:cs typeface="+mn-cs"/>
              </a:rPr>
              <a:t>(hypothermia; carbon monoxide; diabetes; CPAP machine)</a:t>
            </a:r>
          </a:p>
          <a:p>
            <a:endParaRPr lang="en-US" sz="1200" b="0" i="0" u="none" strike="noStrike"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rPr>
              <a:t>Hospital bed whose </a:t>
            </a:r>
          </a:p>
          <a:p>
            <a:r>
              <a:rPr lang="en-US" sz="1200" b="0" i="0" u="none" strike="noStrike" kern="1200" dirty="0">
                <a:solidFill>
                  <a:schemeClr val="tx1"/>
                </a:solidFill>
                <a:effectLst/>
                <a:latin typeface="+mn-lt"/>
                <a:ea typeface="+mn-ea"/>
                <a:cs typeface="+mn-cs"/>
              </a:rPr>
              <a:t>ventilator never stops.</a:t>
            </a:r>
          </a:p>
          <a:p>
            <a:r>
              <a:rPr lang="en-US" sz="1200" b="0" i="0" u="none" strike="noStrike" kern="1200" dirty="0">
                <a:solidFill>
                  <a:schemeClr val="tx1"/>
                </a:solidFill>
                <a:effectLst/>
                <a:latin typeface="+mn-lt"/>
                <a:ea typeface="+mn-ea"/>
                <a:cs typeface="+mn-cs"/>
              </a:rPr>
              <a:t>IV pump</a:t>
            </a:r>
          </a:p>
          <a:p>
            <a:r>
              <a:rPr lang="en-US" sz="1200" b="0" i="0" u="none" strike="noStrike" kern="1200" dirty="0">
                <a:solidFill>
                  <a:schemeClr val="tx1"/>
                </a:solidFill>
                <a:effectLst/>
                <a:latin typeface="+mn-lt"/>
                <a:ea typeface="+mn-ea"/>
                <a:cs typeface="+mn-cs"/>
              </a:rPr>
              <a:t>Neonatal monitor</a:t>
            </a:r>
          </a:p>
          <a:p>
            <a:r>
              <a:rPr lang="en-US" sz="1200" b="0" i="0" u="none" strike="noStrike" kern="1200" dirty="0">
                <a:solidFill>
                  <a:schemeClr val="tx1"/>
                </a:solidFill>
                <a:effectLst/>
                <a:latin typeface="+mn-lt"/>
                <a:ea typeface="+mn-ea"/>
                <a:cs typeface="+mn-cs"/>
              </a:rPr>
              <a:t>Refrigerated insulin</a:t>
            </a:r>
          </a:p>
          <a:p>
            <a:r>
              <a:rPr lang="en-US" sz="1200" b="0" i="0" u="none" strike="noStrike" kern="1200" dirty="0">
                <a:solidFill>
                  <a:schemeClr val="tx1"/>
                </a:solidFill>
                <a:effectLst/>
                <a:latin typeface="+mn-lt"/>
                <a:ea typeface="+mn-ea"/>
                <a:cs typeface="+mn-cs"/>
              </a:rPr>
              <a:t>Oxygen concentrator</a:t>
            </a:r>
          </a:p>
          <a:p>
            <a:r>
              <a:rPr lang="en-US" sz="1200" b="0" i="0" u="none" strike="noStrike" kern="1200" dirty="0">
                <a:solidFill>
                  <a:schemeClr val="tx1"/>
                </a:solidFill>
                <a:effectLst/>
                <a:latin typeface="+mn-lt"/>
                <a:ea typeface="+mn-ea"/>
                <a:cs typeface="+mn-cs"/>
              </a:rPr>
              <a:t>911 call</a:t>
            </a:r>
          </a:p>
          <a:p>
            <a:endParaRPr lang="en-US" sz="1200" b="0" i="0" u="none" strike="noStrike" kern="1200" dirty="0">
              <a:solidFill>
                <a:schemeClr val="tx1"/>
              </a:solidFill>
              <a:effectLst/>
              <a:latin typeface="+mn-lt"/>
              <a:ea typeface="+mn-ea"/>
              <a:cs typeface="+mn-cs"/>
            </a:endParaRPr>
          </a:p>
          <a:p>
            <a:endParaRPr lang="en-US" sz="1200" b="0" i="0" u="none" strike="noStrike" kern="1200" dirty="0">
              <a:solidFill>
                <a:schemeClr val="tx1"/>
              </a:solidFill>
              <a:effectLst/>
              <a:latin typeface="+mn-lt"/>
              <a:ea typeface="+mn-ea"/>
              <a:cs typeface="+mn-cs"/>
            </a:endParaRPr>
          </a:p>
          <a:p>
            <a:endParaRPr lang="en-US" sz="1200" b="0" i="0" u="none" strike="noStrike" kern="1200" dirty="0">
              <a:solidFill>
                <a:schemeClr val="tx1"/>
              </a:solidFill>
              <a:effectLst/>
              <a:latin typeface="+mn-lt"/>
              <a:ea typeface="+mn-ea"/>
              <a:cs typeface="+mn-cs"/>
            </a:endParaRPr>
          </a:p>
          <a:p>
            <a:br>
              <a:rPr lang="en-US" sz="1200" b="0" i="0" u="none" strike="noStrike" kern="1200" dirty="0">
                <a:solidFill>
                  <a:schemeClr val="tx1"/>
                </a:solidFill>
                <a:effectLst/>
                <a:latin typeface="+mn-lt"/>
                <a:ea typeface="+mn-ea"/>
                <a:cs typeface="+mn-cs"/>
              </a:rPr>
            </a:br>
            <a:r>
              <a:rPr lang="en-US" sz="1200" b="0" i="0" u="none" strike="noStrike" kern="1200" dirty="0">
                <a:solidFill>
                  <a:schemeClr val="tx1"/>
                </a:solidFill>
                <a:effectLst/>
                <a:latin typeface="+mn-lt"/>
                <a:ea typeface="+mn-ea"/>
                <a:cs typeface="+mn-cs"/>
              </a:rPr>
              <a:t>We’re talking about lives quietly supported by every steady power access and supply</a:t>
            </a:r>
          </a:p>
          <a:p>
            <a:endParaRPr lang="en-US" sz="1200" b="0" i="0" u="none" strike="noStrike"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rPr>
              <a:t>In hospitals, it’s the respirator that never stops, the IV pump that keeps delivering life-saving medicine, and the neonatal monitor that watches over a newborn’s heartbeat.</a:t>
            </a:r>
            <a:br>
              <a:rPr lang="en-US" sz="1200" b="0" i="0" u="none" strike="noStrike" kern="1200" dirty="0">
                <a:solidFill>
                  <a:schemeClr val="tx1"/>
                </a:solidFill>
                <a:effectLst/>
                <a:latin typeface="+mn-lt"/>
                <a:ea typeface="+mn-ea"/>
                <a:cs typeface="+mn-cs"/>
              </a:rPr>
            </a:br>
            <a:r>
              <a:rPr lang="en-US" sz="1200" b="0" i="0" u="none" strike="noStrike" kern="1200" dirty="0">
                <a:solidFill>
                  <a:schemeClr val="tx1"/>
                </a:solidFill>
                <a:effectLst/>
                <a:latin typeface="+mn-lt"/>
                <a:ea typeface="+mn-ea"/>
                <a:cs typeface="+mn-cs"/>
              </a:rPr>
              <a:t>At home, it’s the oxygen concentrator for a grandfather with lung disease, the refrigerator that keeps a child’s insulin safe, the CPAP that helps a mother sleep through the night.</a:t>
            </a:r>
            <a:br>
              <a:rPr lang="en-US" sz="1200" b="0" i="0" u="none" strike="noStrike" kern="1200" dirty="0">
                <a:solidFill>
                  <a:schemeClr val="tx1"/>
                </a:solidFill>
                <a:effectLst/>
                <a:latin typeface="+mn-lt"/>
                <a:ea typeface="+mn-ea"/>
                <a:cs typeface="+mn-cs"/>
              </a:rPr>
            </a:br>
            <a:r>
              <a:rPr lang="en-US" sz="1200" b="0" i="0" u="none" strike="noStrike" kern="1200" dirty="0">
                <a:solidFill>
                  <a:schemeClr val="tx1"/>
                </a:solidFill>
                <a:effectLst/>
                <a:latin typeface="+mn-lt"/>
                <a:ea typeface="+mn-ea"/>
                <a:cs typeface="+mn-cs"/>
              </a:rPr>
              <a:t>It’s clean water flowing from the tap because the treatment plant never lost power — and a 911 call that connects because the tower stayed on.</a:t>
            </a:r>
          </a:p>
          <a:p>
            <a:r>
              <a:rPr lang="en-US" sz="1200" b="0" i="0" u="none" strike="noStrike" kern="1200" dirty="0">
                <a:solidFill>
                  <a:schemeClr val="tx1"/>
                </a:solidFill>
                <a:effectLst/>
                <a:latin typeface="+mn-lt"/>
                <a:ea typeface="+mn-ea"/>
                <a:cs typeface="+mn-cs"/>
              </a:rPr>
              <a:t>Reliable electricity is invisible — until it’s gone. And what projects like this line provide is more than energy.</a:t>
            </a:r>
            <a:br>
              <a:rPr lang="en-US" sz="1200" b="0" i="0" u="none" strike="noStrike" kern="1200" dirty="0">
                <a:solidFill>
                  <a:schemeClr val="tx1"/>
                </a:solidFill>
                <a:effectLst/>
                <a:latin typeface="+mn-lt"/>
                <a:ea typeface="+mn-ea"/>
                <a:cs typeface="+mn-cs"/>
              </a:rPr>
            </a:br>
            <a:r>
              <a:rPr lang="en-US" sz="1200" b="0" i="0" u="none" strike="noStrike" kern="1200" dirty="0">
                <a:solidFill>
                  <a:schemeClr val="tx1"/>
                </a:solidFill>
                <a:effectLst/>
                <a:latin typeface="+mn-lt"/>
                <a:ea typeface="+mn-ea"/>
                <a:cs typeface="+mn-cs"/>
              </a:rPr>
              <a:t>They give peace of mind, protect health, and keep the promise that modern life, at its most essential and most human, will continue uninterrupted.</a:t>
            </a:r>
          </a:p>
          <a:p>
            <a:endParaRPr lang="en-US" dirty="0"/>
          </a:p>
        </p:txBody>
      </p:sp>
      <p:sp>
        <p:nvSpPr>
          <p:cNvPr id="4" name="Slide Number Placeholder 3"/>
          <p:cNvSpPr>
            <a:spLocks noGrp="1"/>
          </p:cNvSpPr>
          <p:nvPr>
            <p:ph type="sldNum" sz="quarter" idx="5"/>
          </p:nvPr>
        </p:nvSpPr>
        <p:spPr/>
        <p:txBody>
          <a:bodyPr/>
          <a:lstStyle/>
          <a:p>
            <a:fld id="{6E2A14E8-9DD7-B248-B250-99D5CA2F9334}" type="slidenum">
              <a:rPr lang="en-US" smtClean="0"/>
              <a:t>104</a:t>
            </a:fld>
            <a:endParaRPr lang="en-US"/>
          </a:p>
        </p:txBody>
      </p:sp>
    </p:spTree>
    <p:extLst>
      <p:ext uri="{BB962C8B-B14F-4D97-AF65-F5344CB8AC3E}">
        <p14:creationId xmlns:p14="http://schemas.microsoft.com/office/powerpoint/2010/main" val="21677774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A061FE-F0F8-7F53-D65C-17F97E0371C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1DF8B6F-0FF6-ADD3-2EF5-E863F4806AA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A911F40-2378-EE33-3AE8-14C6CDF9DF7A}"/>
              </a:ext>
            </a:extLst>
          </p:cNvPr>
          <p:cNvSpPr>
            <a:spLocks noGrp="1"/>
          </p:cNvSpPr>
          <p:nvPr>
            <p:ph type="body" idx="1"/>
          </p:nvPr>
        </p:nvSpPr>
        <p:spPr/>
        <p:txBody>
          <a:bodyPr/>
          <a:lstStyle/>
          <a:p>
            <a:r>
              <a:rPr lang="en-US" sz="1200" kern="1200" dirty="0">
                <a:solidFill>
                  <a:schemeClr val="tx1"/>
                </a:solidFill>
                <a:effectLst/>
                <a:latin typeface="+mn-lt"/>
                <a:ea typeface="+mn-ea"/>
                <a:cs typeface="+mn-cs"/>
              </a:rPr>
              <a:t>Citation</a:t>
            </a:r>
          </a:p>
          <a:p>
            <a:r>
              <a:rPr lang="en-US" sz="1200" b="0" kern="1200" dirty="0">
                <a:solidFill>
                  <a:schemeClr val="tx1"/>
                </a:solidFill>
                <a:effectLst/>
                <a:latin typeface="+mn-lt"/>
                <a:ea typeface="+mn-ea"/>
                <a:cs typeface="+mn-cs"/>
              </a:rPr>
              <a:t>Wertheimer N, Leeper E. Electrical wiring configurations and childhood cancer. Am J Epidemiol. 1979;109(3):273-284. </a:t>
            </a:r>
          </a:p>
          <a:p>
            <a:endParaRPr lang="en-US" sz="1200" b="0" kern="1200" dirty="0">
              <a:solidFill>
                <a:schemeClr val="tx1"/>
              </a:solidFill>
              <a:effectLst/>
              <a:latin typeface="+mn-lt"/>
              <a:ea typeface="+mn-ea"/>
              <a:cs typeface="+mn-cs"/>
              <a:hlinkClick r:id="rId3"/>
            </a:endParaRPr>
          </a:p>
          <a:p>
            <a:r>
              <a:rPr lang="en-US" sz="1200" b="0" kern="1200" dirty="0">
                <a:solidFill>
                  <a:schemeClr val="tx1"/>
                </a:solidFill>
                <a:effectLst/>
                <a:latin typeface="+mn-lt"/>
                <a:ea typeface="+mn-ea"/>
                <a:cs typeface="+mn-cs"/>
                <a:hlinkClick r:id="rId3"/>
              </a:rPr>
              <a:t>https://pubmed.ncbi.nlm.nih.gov/453167/</a:t>
            </a:r>
            <a:r>
              <a:rPr lang="en-US" b="0" dirty="0">
                <a:effectLst/>
              </a:rPr>
              <a:t> </a:t>
            </a:r>
          </a:p>
          <a:p>
            <a:endParaRPr lang="en-US" b="0" dirty="0">
              <a:effectLst/>
            </a:endParaRPr>
          </a:p>
          <a:p>
            <a:r>
              <a:rPr lang="en-US" sz="1200" b="0" kern="1200" dirty="0">
                <a:solidFill>
                  <a:schemeClr val="tx1"/>
                </a:solidFill>
                <a:effectLst/>
                <a:latin typeface="+mn-lt"/>
                <a:ea typeface="+mn-ea"/>
                <a:cs typeface="+mn-cs"/>
              </a:rPr>
              <a:t>Wertheimer and Leeper's paper launched the field of EMF epidemiology. They noticed that homes near certain power line configurations had more childhood cancer deaths and developed "wire codes" - categories based on the type and proximity of electrical wiring near homes.</a:t>
            </a:r>
          </a:p>
          <a:p>
            <a:endParaRPr lang="en-US" sz="1200" b="0" kern="1200" dirty="0">
              <a:solidFill>
                <a:schemeClr val="tx1"/>
              </a:solidFill>
              <a:effectLst/>
              <a:latin typeface="+mn-lt"/>
              <a:ea typeface="+mn-ea"/>
              <a:cs typeface="+mn-cs"/>
            </a:endParaRPr>
          </a:p>
          <a:p>
            <a:r>
              <a:rPr lang="en-US" sz="1200" b="0" kern="1200" dirty="0">
                <a:solidFill>
                  <a:schemeClr val="tx1"/>
                </a:solidFill>
                <a:effectLst/>
                <a:latin typeface="+mn-lt"/>
                <a:ea typeface="+mn-ea"/>
                <a:cs typeface="+mn-cs"/>
              </a:rPr>
              <a:t>Confounding? </a:t>
            </a:r>
          </a:p>
          <a:p>
            <a:r>
              <a:rPr lang="en-US" sz="1200" b="0" kern="1200" dirty="0">
                <a:solidFill>
                  <a:schemeClr val="tx1"/>
                </a:solidFill>
                <a:effectLst/>
                <a:latin typeface="+mn-lt"/>
                <a:ea typeface="+mn-ea"/>
                <a:cs typeface="+mn-cs"/>
              </a:rPr>
              <a:t>Critical insight on wire codes: While wire codes correlate with magnetic fields, they also correlate with many other factors: socioeconomic status (wealthier neighborhoods have underground wiring), housing age (older homes near surface streets have more overhead lines), urban density, and traffic density. This confounding makes it impossible to determine if associations reflect magnetic fields or these other factors.</a:t>
            </a:r>
          </a:p>
          <a:p>
            <a:endParaRPr lang="en-US" sz="1200" b="0" kern="1200" dirty="0">
              <a:solidFill>
                <a:schemeClr val="tx1"/>
              </a:solidFill>
              <a:effectLst/>
              <a:latin typeface="+mn-lt"/>
              <a:ea typeface="+mn-ea"/>
              <a:cs typeface="+mn-cs"/>
            </a:endParaRPr>
          </a:p>
          <a:p>
            <a:r>
              <a:rPr lang="en-US" sz="1200" b="0" kern="1200" dirty="0">
                <a:solidFill>
                  <a:schemeClr val="tx1"/>
                </a:solidFill>
                <a:effectLst/>
                <a:latin typeface="+mn-lt"/>
                <a:ea typeface="+mn-ea"/>
                <a:cs typeface="+mn-cs"/>
              </a:rPr>
              <a:t>Biological plausibility was completely absent - no proposed mechanism for how 50-60 Hz magnetic fields at </a:t>
            </a:r>
            <a:r>
              <a:rPr lang="en-US" sz="1200" b="0" kern="1200" dirty="0" err="1">
                <a:solidFill>
                  <a:schemeClr val="tx1"/>
                </a:solidFill>
                <a:effectLst/>
                <a:latin typeface="+mn-lt"/>
                <a:ea typeface="+mn-ea"/>
                <a:cs typeface="+mn-cs"/>
              </a:rPr>
              <a:t>microtesla</a:t>
            </a:r>
            <a:r>
              <a:rPr lang="en-US" sz="1200" b="0" kern="1200" dirty="0">
                <a:solidFill>
                  <a:schemeClr val="tx1"/>
                </a:solidFill>
                <a:effectLst/>
                <a:latin typeface="+mn-lt"/>
                <a:ea typeface="+mn-ea"/>
                <a:cs typeface="+mn-cs"/>
              </a:rPr>
              <a:t> levels could cause cancer. No animal models supported the association. The study was purely observational pattern recognition.</a:t>
            </a:r>
          </a:p>
          <a:p>
            <a:endParaRPr lang="en-US" sz="1200" b="0" kern="1200" dirty="0">
              <a:solidFill>
                <a:schemeClr val="tx1"/>
              </a:solidFill>
              <a:effectLst/>
              <a:latin typeface="+mn-lt"/>
              <a:ea typeface="+mn-ea"/>
              <a:cs typeface="+mn-cs"/>
            </a:endParaRPr>
          </a:p>
          <a:p>
            <a:r>
              <a:rPr lang="en-US" sz="1200" b="0" kern="1200" dirty="0">
                <a:solidFill>
                  <a:schemeClr val="tx1"/>
                </a:solidFill>
                <a:effectLst/>
                <a:latin typeface="+mn-lt"/>
                <a:ea typeface="+mn-ea"/>
                <a:cs typeface="+mn-cs"/>
              </a:rPr>
              <a:t>The temporal relationship problem: Using </a:t>
            </a:r>
            <a:r>
              <a:rPr lang="en-US" sz="1200" b="0" kern="1200" dirty="0">
                <a:solidFill>
                  <a:srgbClr val="FF0000"/>
                </a:solidFill>
                <a:effectLst/>
                <a:latin typeface="+mn-lt"/>
                <a:ea typeface="+mn-ea"/>
                <a:cs typeface="+mn-cs"/>
              </a:rPr>
              <a:t>death certificates</a:t>
            </a:r>
            <a:r>
              <a:rPr lang="en-US" sz="1200" b="0" kern="1200" dirty="0">
                <a:solidFill>
                  <a:schemeClr val="tx1"/>
                </a:solidFill>
                <a:effectLst/>
                <a:latin typeface="+mn-lt"/>
                <a:ea typeface="+mn-ea"/>
                <a:cs typeface="+mn-cs"/>
              </a:rPr>
              <a:t> rather than birth addresses means we don't know if children lived near power lines before diagnosis or moved there afterward. For diseases with long latency like leukemia, establishing that exposure preceded disease is critical.</a:t>
            </a:r>
          </a:p>
          <a:p>
            <a:endParaRPr lang="en-US" sz="1200" b="0" kern="1200" dirty="0">
              <a:solidFill>
                <a:schemeClr val="tx1"/>
              </a:solidFill>
              <a:effectLst/>
              <a:latin typeface="+mn-lt"/>
              <a:ea typeface="+mn-ea"/>
              <a:cs typeface="+mn-cs"/>
            </a:endParaRPr>
          </a:p>
          <a:p>
            <a:r>
              <a:rPr lang="en-US" sz="1200" b="0" kern="1200" dirty="0">
                <a:solidFill>
                  <a:schemeClr val="tx1"/>
                </a:solidFill>
                <a:effectLst/>
                <a:latin typeface="+mn-lt"/>
                <a:ea typeface="+mn-ea"/>
                <a:cs typeface="+mn-cs"/>
              </a:rPr>
              <a:t>Historical context: In 1979, direct magnetic field measurement devices were not readily available for epidemiological studies. Wire codes were a practical, if imperfect, solution. </a:t>
            </a:r>
            <a:r>
              <a:rPr lang="en-US" sz="1200" b="0" u="sng" kern="1200" dirty="0">
                <a:solidFill>
                  <a:schemeClr val="tx1"/>
                </a:solidFill>
                <a:effectLst/>
                <a:latin typeface="+mn-lt"/>
                <a:ea typeface="+mn-ea"/>
                <a:cs typeface="+mn-cs"/>
              </a:rPr>
              <a:t>Savitz (1988) would later add actual measurements</a:t>
            </a:r>
            <a:r>
              <a:rPr lang="en-US" sz="1200" b="0" kern="1200" dirty="0">
                <a:solidFill>
                  <a:schemeClr val="tx1"/>
                </a:solidFill>
                <a:effectLst/>
                <a:latin typeface="+mn-lt"/>
                <a:ea typeface="+mn-ea"/>
                <a:cs typeface="+mn-cs"/>
              </a:rPr>
              <a:t>.</a:t>
            </a:r>
          </a:p>
          <a:p>
            <a:endParaRPr lang="en-US" sz="1200" b="0" kern="1200" dirty="0">
              <a:solidFill>
                <a:schemeClr val="tx1"/>
              </a:solidFill>
              <a:effectLst/>
              <a:latin typeface="+mn-lt"/>
              <a:ea typeface="+mn-ea"/>
              <a:cs typeface="+mn-cs"/>
            </a:endParaRPr>
          </a:p>
          <a:p>
            <a:r>
              <a:rPr lang="en-US" sz="1200" b="0" kern="1200" dirty="0">
                <a:solidFill>
                  <a:schemeClr val="tx1"/>
                </a:solidFill>
                <a:effectLst/>
                <a:latin typeface="+mn-lt"/>
                <a:ea typeface="+mn-ea"/>
                <a:cs typeface="+mn-cs"/>
              </a:rPr>
              <a:t>Bottom line: Important for raising the question, but methodologically limited. Requires replication with better exposure </a:t>
            </a:r>
            <a:r>
              <a:rPr lang="en-US" sz="1200" kern="1200" dirty="0">
                <a:solidFill>
                  <a:schemeClr val="tx1"/>
                </a:solidFill>
                <a:effectLst/>
                <a:latin typeface="+mn-lt"/>
                <a:ea typeface="+mn-ea"/>
                <a:cs typeface="+mn-cs"/>
              </a:rPr>
              <a:t>assessment and control of confounding. This is exactly what subsequent research attempted to do.</a:t>
            </a:r>
          </a:p>
          <a:p>
            <a:endParaRPr lang="en-US" dirty="0"/>
          </a:p>
        </p:txBody>
      </p:sp>
      <p:sp>
        <p:nvSpPr>
          <p:cNvPr id="4" name="Slide Number Placeholder 3">
            <a:extLst>
              <a:ext uri="{FF2B5EF4-FFF2-40B4-BE49-F238E27FC236}">
                <a16:creationId xmlns:a16="http://schemas.microsoft.com/office/drawing/2014/main" id="{78B14639-00F6-385F-308F-FB94D315CBB2}"/>
              </a:ext>
            </a:extLst>
          </p:cNvPr>
          <p:cNvSpPr>
            <a:spLocks noGrp="1"/>
          </p:cNvSpPr>
          <p:nvPr>
            <p:ph type="sldNum" sz="quarter" idx="5"/>
          </p:nvPr>
        </p:nvSpPr>
        <p:spPr/>
        <p:txBody>
          <a:bodyPr/>
          <a:lstStyle/>
          <a:p>
            <a:fld id="{86693A0A-4ED5-5D44-9618-4529F1FB7FA3}" type="slidenum">
              <a:rPr lang="en-US" smtClean="0"/>
              <a:t>12</a:t>
            </a:fld>
            <a:endParaRPr lang="en-US"/>
          </a:p>
        </p:txBody>
      </p:sp>
    </p:spTree>
    <p:extLst>
      <p:ext uri="{BB962C8B-B14F-4D97-AF65-F5344CB8AC3E}">
        <p14:creationId xmlns:p14="http://schemas.microsoft.com/office/powerpoint/2010/main" val="2464901620"/>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Zooming out, for a moment. What we will be covering today:</a:t>
            </a:r>
          </a:p>
          <a:p>
            <a:endParaRPr lang="en-US" dirty="0"/>
          </a:p>
          <a:p>
            <a:r>
              <a:rPr lang="en-US" dirty="0"/>
              <a:t>In developing a transmission line, you need permission from a lot of people. With issues like cancer, I don’t envy the PR folks. Let’s see if we can help them out today. </a:t>
            </a:r>
          </a:p>
          <a:p>
            <a:endParaRPr lang="en-US" dirty="0"/>
          </a:p>
          <a:p>
            <a:r>
              <a:rPr lang="en-US" dirty="0"/>
              <a:t>Some will have open-ended questions like, “what is voltage, and is it bad for me.</a:t>
            </a:r>
          </a:p>
          <a:p>
            <a:endParaRPr lang="en-US" dirty="0"/>
          </a:p>
          <a:p>
            <a:r>
              <a:rPr lang="en-US" dirty="0"/>
              <a:t>“</a:t>
            </a:r>
            <a:r>
              <a:rPr lang="en-US" dirty="0" err="1"/>
              <a:t>Extremly</a:t>
            </a:r>
            <a:r>
              <a:rPr lang="en-US" dirty="0"/>
              <a:t> low frequency sounds scary </a:t>
            </a:r>
          </a:p>
          <a:p>
            <a:r>
              <a:rPr lang="en-US" dirty="0"/>
              <a:t>“Extra high” voltage sounds </a:t>
            </a:r>
            <a:r>
              <a:rPr lang="en-US" dirty="0" err="1"/>
              <a:t>leathal</a:t>
            </a:r>
            <a:r>
              <a:rPr lang="en-US" dirty="0"/>
              <a:t> </a:t>
            </a:r>
          </a:p>
          <a:p>
            <a:r>
              <a:rPr lang="en-US" dirty="0"/>
              <a:t>Radiation</a:t>
            </a:r>
          </a:p>
          <a:p>
            <a:r>
              <a:rPr lang="en-US" dirty="0"/>
              <a:t>Ionizing </a:t>
            </a:r>
          </a:p>
          <a:p>
            <a:r>
              <a:rPr lang="en-US" dirty="0"/>
              <a:t>carcinogen</a:t>
            </a:r>
          </a:p>
          <a:p>
            <a:br>
              <a:rPr lang="en-US" dirty="0"/>
            </a:br>
            <a:r>
              <a:rPr lang="en-US" dirty="0"/>
              <a:t>Congratulations: You’re evil. </a:t>
            </a:r>
          </a:p>
          <a:p>
            <a:endParaRPr lang="en-US" dirty="0"/>
          </a:p>
          <a:p>
            <a:r>
              <a:rPr lang="en-US" dirty="0"/>
              <a:t>But since there are actually no known health effects of transmission lines, let’s first get inspired by what is known: that reliable power saves lives. </a:t>
            </a:r>
          </a:p>
        </p:txBody>
      </p:sp>
      <p:sp>
        <p:nvSpPr>
          <p:cNvPr id="4" name="Slide Number Placeholder 3"/>
          <p:cNvSpPr>
            <a:spLocks noGrp="1"/>
          </p:cNvSpPr>
          <p:nvPr>
            <p:ph type="sldNum" sz="quarter" idx="5"/>
          </p:nvPr>
        </p:nvSpPr>
        <p:spPr/>
        <p:txBody>
          <a:bodyPr/>
          <a:lstStyle/>
          <a:p>
            <a:fld id="{6E2A14E8-9DD7-B248-B250-99D5CA2F9334}" type="slidenum">
              <a:rPr lang="en-US" smtClean="0"/>
              <a:t>105</a:t>
            </a:fld>
            <a:endParaRPr lang="en-US"/>
          </a:p>
        </p:txBody>
      </p:sp>
    </p:spTree>
    <p:extLst>
      <p:ext uri="{BB962C8B-B14F-4D97-AF65-F5344CB8AC3E}">
        <p14:creationId xmlns:p14="http://schemas.microsoft.com/office/powerpoint/2010/main" val="190081493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Savitz DA, Wachtel H, Barnes FA, John EM, Tvrdik JG. Case-control study of childhood cancer and exposure to 60-Hz magnetic fields. Am J Epidemiol. 1988;128(1):21-38.</a:t>
            </a:r>
          </a:p>
          <a:p>
            <a:endParaRPr lang="en-US" sz="1200" b="0" i="0" u="none" strike="noStrike"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hlinkClick r:id="rId3"/>
              </a:rPr>
              <a:t>https://pubmed.ncbi.nlm.nih.gov/3164167/</a:t>
            </a:r>
            <a:endParaRPr lang="en-US" sz="1200" b="0" i="0" u="none" strike="noStrike" kern="1200" dirty="0">
              <a:solidFill>
                <a:schemeClr val="tx1"/>
              </a:solidFill>
              <a:effectLst/>
              <a:latin typeface="+mn-lt"/>
              <a:ea typeface="+mn-ea"/>
              <a:cs typeface="+mn-cs"/>
            </a:endParaRPr>
          </a:p>
          <a:p>
            <a:endParaRPr lang="en-US" sz="1200" b="0" i="0" u="none" strike="noStrike"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rPr>
              <a:t>Directly addressed W&amp;L's main weakness by conducting blinded assessment</a:t>
            </a:r>
          </a:p>
          <a:p>
            <a:endParaRPr lang="en-US" sz="1200" b="0" i="0" u="none" strike="noStrike"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rPr>
              <a:t>Field measurements taken under two conditions: low power (nighttime, minimal appliances) and high power (daytime, appliances on)</a:t>
            </a:r>
          </a:p>
          <a:p>
            <a:endParaRPr lang="en-US" sz="1200" b="0" i="0" u="none" strike="noStrike"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rPr>
              <a:t>Low power measurements thought to better represent chronic background exposure</a:t>
            </a:r>
          </a:p>
          <a:p>
            <a:endParaRPr lang="en-US" sz="1200" b="0" i="0" u="none" strike="noStrike"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rPr>
              <a:t>Wire code results similar to W&amp;L, suggesting replication</a:t>
            </a:r>
          </a:p>
          <a:p>
            <a:endParaRPr lang="en-US" sz="1200" b="0" i="0" u="none" strike="noStrike"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rPr>
              <a:t>Weaker association with measured fields puzzling - suggested either wire codes capture something beyond current magnetic fields, or measurement error in spot measurements</a:t>
            </a:r>
          </a:p>
          <a:p>
            <a:endParaRPr lang="en-US" sz="1200" b="0" i="0" u="none" strike="noStrike"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rPr>
              <a:t>Authors noted limitations: nonresponse for field measurements, differential mobility between cases and controls, exposure misclassification from imperfect surrogates</a:t>
            </a:r>
          </a:p>
          <a:p>
            <a:endParaRPr lang="en-US" sz="1200" b="0" i="0" u="none" strike="noStrike"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rPr>
              <a:t>Study encouraged further research but fell short of demonstrating causation</a:t>
            </a:r>
          </a:p>
          <a:p>
            <a:endParaRPr lang="en-US" sz="1200" b="0" i="0" u="none" strike="noStrike"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rPr>
              <a:t>Led to decades of research trying to resolve wire code vs. measured field discrepancy</a:t>
            </a:r>
          </a:p>
          <a:p>
            <a:endParaRPr lang="en-US" dirty="0"/>
          </a:p>
        </p:txBody>
      </p:sp>
      <p:sp>
        <p:nvSpPr>
          <p:cNvPr id="4" name="Slide Number Placeholder 3"/>
          <p:cNvSpPr>
            <a:spLocks noGrp="1"/>
          </p:cNvSpPr>
          <p:nvPr>
            <p:ph type="sldNum" sz="quarter" idx="5"/>
          </p:nvPr>
        </p:nvSpPr>
        <p:spPr/>
        <p:txBody>
          <a:bodyPr/>
          <a:lstStyle/>
          <a:p>
            <a:fld id="{86693A0A-4ED5-5D44-9618-4529F1FB7FA3}" type="slidenum">
              <a:rPr lang="en-US" smtClean="0"/>
              <a:t>13</a:t>
            </a:fld>
            <a:endParaRPr lang="en-US"/>
          </a:p>
        </p:txBody>
      </p:sp>
    </p:spTree>
    <p:extLst>
      <p:ext uri="{BB962C8B-B14F-4D97-AF65-F5344CB8AC3E}">
        <p14:creationId xmlns:p14="http://schemas.microsoft.com/office/powerpoint/2010/main" val="38758183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948453-8F6B-F01F-2EC2-D3D612058EA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7863A21-495D-19EA-81D4-431CA7FE7F9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8F62C3C-8441-962B-3753-71F058821C14}"/>
              </a:ext>
            </a:extLst>
          </p:cNvPr>
          <p:cNvSpPr>
            <a:spLocks noGrp="1"/>
          </p:cNvSpPr>
          <p:nvPr>
            <p:ph type="dt" sz="half" idx="10"/>
          </p:nvPr>
        </p:nvSpPr>
        <p:spPr>
          <a:xfrm>
            <a:off x="838200" y="6356350"/>
            <a:ext cx="2743200" cy="365125"/>
          </a:xfrm>
          <a:prstGeom prst="rect">
            <a:avLst/>
          </a:prstGeom>
        </p:spPr>
        <p:txBody>
          <a:bodyPr/>
          <a:lstStyle/>
          <a:p>
            <a:fld id="{877768A9-13B8-D044-8305-03E8C086D664}" type="datetimeFigureOut">
              <a:rPr lang="en-US" smtClean="0"/>
              <a:t>10/21/25</a:t>
            </a:fld>
            <a:endParaRPr lang="en-US"/>
          </a:p>
        </p:txBody>
      </p:sp>
      <p:sp>
        <p:nvSpPr>
          <p:cNvPr id="5" name="Footer Placeholder 4">
            <a:extLst>
              <a:ext uri="{FF2B5EF4-FFF2-40B4-BE49-F238E27FC236}">
                <a16:creationId xmlns:a16="http://schemas.microsoft.com/office/drawing/2014/main" id="{F497A1D5-838E-EA7B-A283-E4D417FF72A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B3CA074-232C-6716-F616-B9A48F98C15E}"/>
              </a:ext>
            </a:extLst>
          </p:cNvPr>
          <p:cNvSpPr>
            <a:spLocks noGrp="1"/>
          </p:cNvSpPr>
          <p:nvPr>
            <p:ph type="sldNum" sz="quarter" idx="12"/>
          </p:nvPr>
        </p:nvSpPr>
        <p:spPr>
          <a:xfrm>
            <a:off x="8610600" y="6356350"/>
            <a:ext cx="2743200" cy="365125"/>
          </a:xfrm>
          <a:prstGeom prst="rect">
            <a:avLst/>
          </a:prstGeom>
        </p:spPr>
        <p:txBody>
          <a:bodyPr/>
          <a:lstStyle/>
          <a:p>
            <a:fld id="{31BDF918-98B2-E54E-9A48-F274183A8D8A}" type="slidenum">
              <a:rPr lang="en-US" smtClean="0"/>
              <a:t>‹#›</a:t>
            </a:fld>
            <a:endParaRPr lang="en-US"/>
          </a:p>
        </p:txBody>
      </p:sp>
    </p:spTree>
    <p:extLst>
      <p:ext uri="{BB962C8B-B14F-4D97-AF65-F5344CB8AC3E}">
        <p14:creationId xmlns:p14="http://schemas.microsoft.com/office/powerpoint/2010/main" val="399827950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57AC82-40F5-A6D5-9CB7-91D3A2E1F35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16A0056-1CC8-4F91-E65C-F2EB1592992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4A8C2A4-913A-D129-5622-67F5C2400FD0}"/>
              </a:ext>
            </a:extLst>
          </p:cNvPr>
          <p:cNvSpPr>
            <a:spLocks noGrp="1"/>
          </p:cNvSpPr>
          <p:nvPr>
            <p:ph type="dt" sz="half" idx="10"/>
          </p:nvPr>
        </p:nvSpPr>
        <p:spPr>
          <a:xfrm>
            <a:off x="838200" y="6356350"/>
            <a:ext cx="2743200" cy="365125"/>
          </a:xfrm>
          <a:prstGeom prst="rect">
            <a:avLst/>
          </a:prstGeom>
        </p:spPr>
        <p:txBody>
          <a:bodyPr/>
          <a:lstStyle/>
          <a:p>
            <a:fld id="{877768A9-13B8-D044-8305-03E8C086D664}" type="datetimeFigureOut">
              <a:rPr lang="en-US" smtClean="0"/>
              <a:t>10/21/25</a:t>
            </a:fld>
            <a:endParaRPr lang="en-US"/>
          </a:p>
        </p:txBody>
      </p:sp>
      <p:sp>
        <p:nvSpPr>
          <p:cNvPr id="5" name="Footer Placeholder 4">
            <a:extLst>
              <a:ext uri="{FF2B5EF4-FFF2-40B4-BE49-F238E27FC236}">
                <a16:creationId xmlns:a16="http://schemas.microsoft.com/office/drawing/2014/main" id="{A99D5D7A-9844-FC4C-BD6D-6473154EE67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83066D7-ACF5-06D7-B371-845FF33FC4BD}"/>
              </a:ext>
            </a:extLst>
          </p:cNvPr>
          <p:cNvSpPr>
            <a:spLocks noGrp="1"/>
          </p:cNvSpPr>
          <p:nvPr>
            <p:ph type="sldNum" sz="quarter" idx="12"/>
          </p:nvPr>
        </p:nvSpPr>
        <p:spPr>
          <a:xfrm>
            <a:off x="8610600" y="6356350"/>
            <a:ext cx="2743200" cy="365125"/>
          </a:xfrm>
          <a:prstGeom prst="rect">
            <a:avLst/>
          </a:prstGeom>
        </p:spPr>
        <p:txBody>
          <a:bodyPr/>
          <a:lstStyle/>
          <a:p>
            <a:fld id="{31BDF918-98B2-E54E-9A48-F274183A8D8A}" type="slidenum">
              <a:rPr lang="en-US" smtClean="0"/>
              <a:t>‹#›</a:t>
            </a:fld>
            <a:endParaRPr lang="en-US"/>
          </a:p>
        </p:txBody>
      </p:sp>
    </p:spTree>
    <p:extLst>
      <p:ext uri="{BB962C8B-B14F-4D97-AF65-F5344CB8AC3E}">
        <p14:creationId xmlns:p14="http://schemas.microsoft.com/office/powerpoint/2010/main" val="346479057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EBD2FBC-5FA2-207D-A10D-CC3413D4145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6A6F1E1-3075-F20E-9AF2-99EB7B5E132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CA8EA2C-3A0F-CEEB-C8B4-0A74254AC8A4}"/>
              </a:ext>
            </a:extLst>
          </p:cNvPr>
          <p:cNvSpPr>
            <a:spLocks noGrp="1"/>
          </p:cNvSpPr>
          <p:nvPr>
            <p:ph type="dt" sz="half" idx="10"/>
          </p:nvPr>
        </p:nvSpPr>
        <p:spPr>
          <a:xfrm>
            <a:off x="838200" y="6356350"/>
            <a:ext cx="2743200" cy="365125"/>
          </a:xfrm>
          <a:prstGeom prst="rect">
            <a:avLst/>
          </a:prstGeom>
        </p:spPr>
        <p:txBody>
          <a:bodyPr/>
          <a:lstStyle/>
          <a:p>
            <a:fld id="{877768A9-13B8-D044-8305-03E8C086D664}" type="datetimeFigureOut">
              <a:rPr lang="en-US" smtClean="0"/>
              <a:t>10/21/25</a:t>
            </a:fld>
            <a:endParaRPr lang="en-US"/>
          </a:p>
        </p:txBody>
      </p:sp>
      <p:sp>
        <p:nvSpPr>
          <p:cNvPr id="5" name="Footer Placeholder 4">
            <a:extLst>
              <a:ext uri="{FF2B5EF4-FFF2-40B4-BE49-F238E27FC236}">
                <a16:creationId xmlns:a16="http://schemas.microsoft.com/office/drawing/2014/main" id="{0355FC1B-8045-989C-C208-5278E68CCC1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FC8469B-16E5-8C19-0FCC-578A38DA737D}"/>
              </a:ext>
            </a:extLst>
          </p:cNvPr>
          <p:cNvSpPr>
            <a:spLocks noGrp="1"/>
          </p:cNvSpPr>
          <p:nvPr>
            <p:ph type="sldNum" sz="quarter" idx="12"/>
          </p:nvPr>
        </p:nvSpPr>
        <p:spPr>
          <a:xfrm>
            <a:off x="8610600" y="6356350"/>
            <a:ext cx="2743200" cy="365125"/>
          </a:xfrm>
          <a:prstGeom prst="rect">
            <a:avLst/>
          </a:prstGeom>
        </p:spPr>
        <p:txBody>
          <a:bodyPr/>
          <a:lstStyle/>
          <a:p>
            <a:fld id="{31BDF918-98B2-E54E-9A48-F274183A8D8A}" type="slidenum">
              <a:rPr lang="en-US" smtClean="0"/>
              <a:t>‹#›</a:t>
            </a:fld>
            <a:endParaRPr lang="en-US"/>
          </a:p>
        </p:txBody>
      </p:sp>
    </p:spTree>
    <p:extLst>
      <p:ext uri="{BB962C8B-B14F-4D97-AF65-F5344CB8AC3E}">
        <p14:creationId xmlns:p14="http://schemas.microsoft.com/office/powerpoint/2010/main" val="251405102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55BF23-E8E4-854E-25C0-9B47F72B7B8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0485135-24F1-4696-045F-C5E4ED2E439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1363AF1-C239-CA11-FFF7-04AB290FC184}"/>
              </a:ext>
            </a:extLst>
          </p:cNvPr>
          <p:cNvSpPr>
            <a:spLocks noGrp="1"/>
          </p:cNvSpPr>
          <p:nvPr>
            <p:ph type="dt" sz="half" idx="10"/>
          </p:nvPr>
        </p:nvSpPr>
        <p:spPr>
          <a:xfrm>
            <a:off x="838200" y="6356350"/>
            <a:ext cx="2743200" cy="365125"/>
          </a:xfrm>
          <a:prstGeom prst="rect">
            <a:avLst/>
          </a:prstGeom>
        </p:spPr>
        <p:txBody>
          <a:bodyPr/>
          <a:lstStyle/>
          <a:p>
            <a:fld id="{877768A9-13B8-D044-8305-03E8C086D664}" type="datetimeFigureOut">
              <a:rPr lang="en-US" smtClean="0"/>
              <a:t>10/21/25</a:t>
            </a:fld>
            <a:endParaRPr lang="en-US"/>
          </a:p>
        </p:txBody>
      </p:sp>
      <p:sp>
        <p:nvSpPr>
          <p:cNvPr id="5" name="Footer Placeholder 4">
            <a:extLst>
              <a:ext uri="{FF2B5EF4-FFF2-40B4-BE49-F238E27FC236}">
                <a16:creationId xmlns:a16="http://schemas.microsoft.com/office/drawing/2014/main" id="{4DA406CE-1491-4ACB-D32A-D1767A390E5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4E55C79-BF64-23CB-50B3-3F02E855EA99}"/>
              </a:ext>
            </a:extLst>
          </p:cNvPr>
          <p:cNvSpPr>
            <a:spLocks noGrp="1"/>
          </p:cNvSpPr>
          <p:nvPr>
            <p:ph type="sldNum" sz="quarter" idx="12"/>
          </p:nvPr>
        </p:nvSpPr>
        <p:spPr>
          <a:xfrm>
            <a:off x="8610600" y="6356350"/>
            <a:ext cx="2743200" cy="365125"/>
          </a:xfrm>
          <a:prstGeom prst="rect">
            <a:avLst/>
          </a:prstGeom>
        </p:spPr>
        <p:txBody>
          <a:bodyPr/>
          <a:lstStyle/>
          <a:p>
            <a:fld id="{31BDF918-98B2-E54E-9A48-F274183A8D8A}" type="slidenum">
              <a:rPr lang="en-US" smtClean="0"/>
              <a:t>‹#›</a:t>
            </a:fld>
            <a:endParaRPr lang="en-US"/>
          </a:p>
        </p:txBody>
      </p:sp>
    </p:spTree>
    <p:extLst>
      <p:ext uri="{BB962C8B-B14F-4D97-AF65-F5344CB8AC3E}">
        <p14:creationId xmlns:p14="http://schemas.microsoft.com/office/powerpoint/2010/main" val="112297759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CE2C81-3688-844F-4963-C3435E80BCE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F6159A4-30CD-E5DB-191F-D37CCF7657E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F3C7437-DBE5-1F8E-7AA7-CC336980B7E8}"/>
              </a:ext>
            </a:extLst>
          </p:cNvPr>
          <p:cNvSpPr>
            <a:spLocks noGrp="1"/>
          </p:cNvSpPr>
          <p:nvPr>
            <p:ph type="dt" sz="half" idx="10"/>
          </p:nvPr>
        </p:nvSpPr>
        <p:spPr>
          <a:xfrm>
            <a:off x="838200" y="6356350"/>
            <a:ext cx="2743200" cy="365125"/>
          </a:xfrm>
          <a:prstGeom prst="rect">
            <a:avLst/>
          </a:prstGeom>
        </p:spPr>
        <p:txBody>
          <a:bodyPr/>
          <a:lstStyle/>
          <a:p>
            <a:fld id="{877768A9-13B8-D044-8305-03E8C086D664}" type="datetimeFigureOut">
              <a:rPr lang="en-US" smtClean="0"/>
              <a:t>10/21/25</a:t>
            </a:fld>
            <a:endParaRPr lang="en-US"/>
          </a:p>
        </p:txBody>
      </p:sp>
      <p:sp>
        <p:nvSpPr>
          <p:cNvPr id="5" name="Footer Placeholder 4">
            <a:extLst>
              <a:ext uri="{FF2B5EF4-FFF2-40B4-BE49-F238E27FC236}">
                <a16:creationId xmlns:a16="http://schemas.microsoft.com/office/drawing/2014/main" id="{7A061171-C78C-E3C5-3FAC-D19884E1C99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BEB3CE8-4FF6-4A2F-29BB-27A1375E49C9}"/>
              </a:ext>
            </a:extLst>
          </p:cNvPr>
          <p:cNvSpPr>
            <a:spLocks noGrp="1"/>
          </p:cNvSpPr>
          <p:nvPr>
            <p:ph type="sldNum" sz="quarter" idx="12"/>
          </p:nvPr>
        </p:nvSpPr>
        <p:spPr>
          <a:xfrm>
            <a:off x="8610600" y="6356350"/>
            <a:ext cx="2743200" cy="365125"/>
          </a:xfrm>
          <a:prstGeom prst="rect">
            <a:avLst/>
          </a:prstGeom>
        </p:spPr>
        <p:txBody>
          <a:bodyPr/>
          <a:lstStyle/>
          <a:p>
            <a:fld id="{31BDF918-98B2-E54E-9A48-F274183A8D8A}" type="slidenum">
              <a:rPr lang="en-US" smtClean="0"/>
              <a:t>‹#›</a:t>
            </a:fld>
            <a:endParaRPr lang="en-US"/>
          </a:p>
        </p:txBody>
      </p:sp>
    </p:spTree>
    <p:extLst>
      <p:ext uri="{BB962C8B-B14F-4D97-AF65-F5344CB8AC3E}">
        <p14:creationId xmlns:p14="http://schemas.microsoft.com/office/powerpoint/2010/main" val="242917120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109BD5-04D6-AE83-536C-546E626D6033}"/>
              </a:ext>
            </a:extLst>
          </p:cNvPr>
          <p:cNvSpPr>
            <a:spLocks noGrp="1"/>
          </p:cNvSpPr>
          <p:nvPr>
            <p:ph type="title"/>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D659666B-75E0-1BEB-FCDF-CB7BFD3503D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4B8D402-B1D8-0BBD-96E1-2C24A8EBB46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1BD57A0-0E15-4CCB-D77A-C171C563262F}"/>
              </a:ext>
            </a:extLst>
          </p:cNvPr>
          <p:cNvSpPr>
            <a:spLocks noGrp="1"/>
          </p:cNvSpPr>
          <p:nvPr>
            <p:ph type="dt" sz="half" idx="10"/>
          </p:nvPr>
        </p:nvSpPr>
        <p:spPr>
          <a:xfrm>
            <a:off x="838200" y="6356350"/>
            <a:ext cx="2743200" cy="365125"/>
          </a:xfrm>
          <a:prstGeom prst="rect">
            <a:avLst/>
          </a:prstGeom>
        </p:spPr>
        <p:txBody>
          <a:bodyPr/>
          <a:lstStyle/>
          <a:p>
            <a:fld id="{877768A9-13B8-D044-8305-03E8C086D664}" type="datetimeFigureOut">
              <a:rPr lang="en-US" smtClean="0"/>
              <a:t>10/21/25</a:t>
            </a:fld>
            <a:endParaRPr lang="en-US"/>
          </a:p>
        </p:txBody>
      </p:sp>
      <p:sp>
        <p:nvSpPr>
          <p:cNvPr id="6" name="Footer Placeholder 5">
            <a:extLst>
              <a:ext uri="{FF2B5EF4-FFF2-40B4-BE49-F238E27FC236}">
                <a16:creationId xmlns:a16="http://schemas.microsoft.com/office/drawing/2014/main" id="{1D826F44-B9C3-3DD7-DBE5-03C3B85FBCA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A7D5C469-AA5B-796E-30C0-C96F188B725C}"/>
              </a:ext>
            </a:extLst>
          </p:cNvPr>
          <p:cNvSpPr>
            <a:spLocks noGrp="1"/>
          </p:cNvSpPr>
          <p:nvPr>
            <p:ph type="sldNum" sz="quarter" idx="12"/>
          </p:nvPr>
        </p:nvSpPr>
        <p:spPr>
          <a:xfrm>
            <a:off x="8610600" y="6356350"/>
            <a:ext cx="2743200" cy="365125"/>
          </a:xfrm>
          <a:prstGeom prst="rect">
            <a:avLst/>
          </a:prstGeom>
        </p:spPr>
        <p:txBody>
          <a:bodyPr/>
          <a:lstStyle/>
          <a:p>
            <a:fld id="{31BDF918-98B2-E54E-9A48-F274183A8D8A}" type="slidenum">
              <a:rPr lang="en-US" smtClean="0"/>
              <a:t>‹#›</a:t>
            </a:fld>
            <a:endParaRPr lang="en-US"/>
          </a:p>
        </p:txBody>
      </p:sp>
    </p:spTree>
    <p:extLst>
      <p:ext uri="{BB962C8B-B14F-4D97-AF65-F5344CB8AC3E}">
        <p14:creationId xmlns:p14="http://schemas.microsoft.com/office/powerpoint/2010/main" val="315837909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842723-B385-A41A-F2C1-037CB98D36F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0F33E3C-29A1-85F4-D191-E05C7B17DA6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94240EE-EB75-FC5A-B796-9A764B31567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E186A5C-DB62-E653-E653-F16A2E9521D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DFDC710-2DBA-D96C-BF3E-B8657A3B6B9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39527CF-BACE-A319-57ED-B2BCA831B210}"/>
              </a:ext>
            </a:extLst>
          </p:cNvPr>
          <p:cNvSpPr>
            <a:spLocks noGrp="1"/>
          </p:cNvSpPr>
          <p:nvPr>
            <p:ph type="dt" sz="half" idx="10"/>
          </p:nvPr>
        </p:nvSpPr>
        <p:spPr>
          <a:xfrm>
            <a:off x="838200" y="6356350"/>
            <a:ext cx="2743200" cy="365125"/>
          </a:xfrm>
          <a:prstGeom prst="rect">
            <a:avLst/>
          </a:prstGeom>
        </p:spPr>
        <p:txBody>
          <a:bodyPr/>
          <a:lstStyle/>
          <a:p>
            <a:fld id="{877768A9-13B8-D044-8305-03E8C086D664}" type="datetimeFigureOut">
              <a:rPr lang="en-US" smtClean="0"/>
              <a:t>10/21/25</a:t>
            </a:fld>
            <a:endParaRPr lang="en-US"/>
          </a:p>
        </p:txBody>
      </p:sp>
      <p:sp>
        <p:nvSpPr>
          <p:cNvPr id="8" name="Footer Placeholder 7">
            <a:extLst>
              <a:ext uri="{FF2B5EF4-FFF2-40B4-BE49-F238E27FC236}">
                <a16:creationId xmlns:a16="http://schemas.microsoft.com/office/drawing/2014/main" id="{2E6B0998-84EF-1D94-349B-70A87F61A3D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CFC3CDD8-061F-CE40-26C9-EAB7F733F449}"/>
              </a:ext>
            </a:extLst>
          </p:cNvPr>
          <p:cNvSpPr>
            <a:spLocks noGrp="1"/>
          </p:cNvSpPr>
          <p:nvPr>
            <p:ph type="sldNum" sz="quarter" idx="12"/>
          </p:nvPr>
        </p:nvSpPr>
        <p:spPr>
          <a:xfrm>
            <a:off x="8610600" y="6356350"/>
            <a:ext cx="2743200" cy="365125"/>
          </a:xfrm>
          <a:prstGeom prst="rect">
            <a:avLst/>
          </a:prstGeom>
        </p:spPr>
        <p:txBody>
          <a:bodyPr/>
          <a:lstStyle/>
          <a:p>
            <a:fld id="{31BDF918-98B2-E54E-9A48-F274183A8D8A}" type="slidenum">
              <a:rPr lang="en-US" smtClean="0"/>
              <a:t>‹#›</a:t>
            </a:fld>
            <a:endParaRPr lang="en-US"/>
          </a:p>
        </p:txBody>
      </p:sp>
    </p:spTree>
    <p:extLst>
      <p:ext uri="{BB962C8B-B14F-4D97-AF65-F5344CB8AC3E}">
        <p14:creationId xmlns:p14="http://schemas.microsoft.com/office/powerpoint/2010/main" val="304326461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349CCE-2B75-12F1-022F-4893622FDD0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1F8C536-AB09-7AFE-EFCF-5A1A9DDC36AD}"/>
              </a:ext>
            </a:extLst>
          </p:cNvPr>
          <p:cNvSpPr>
            <a:spLocks noGrp="1"/>
          </p:cNvSpPr>
          <p:nvPr>
            <p:ph type="dt" sz="half" idx="10"/>
          </p:nvPr>
        </p:nvSpPr>
        <p:spPr>
          <a:xfrm>
            <a:off x="838200" y="6356350"/>
            <a:ext cx="2743200" cy="365125"/>
          </a:xfrm>
          <a:prstGeom prst="rect">
            <a:avLst/>
          </a:prstGeom>
        </p:spPr>
        <p:txBody>
          <a:bodyPr/>
          <a:lstStyle/>
          <a:p>
            <a:fld id="{877768A9-13B8-D044-8305-03E8C086D664}" type="datetimeFigureOut">
              <a:rPr lang="en-US" smtClean="0"/>
              <a:t>10/21/25</a:t>
            </a:fld>
            <a:endParaRPr lang="en-US"/>
          </a:p>
        </p:txBody>
      </p:sp>
      <p:sp>
        <p:nvSpPr>
          <p:cNvPr id="4" name="Footer Placeholder 3">
            <a:extLst>
              <a:ext uri="{FF2B5EF4-FFF2-40B4-BE49-F238E27FC236}">
                <a16:creationId xmlns:a16="http://schemas.microsoft.com/office/drawing/2014/main" id="{43061A96-1C28-1A37-9869-061A17B8361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D0868883-0C6C-15D2-7B94-65B29C9218F5}"/>
              </a:ext>
            </a:extLst>
          </p:cNvPr>
          <p:cNvSpPr>
            <a:spLocks noGrp="1"/>
          </p:cNvSpPr>
          <p:nvPr>
            <p:ph type="sldNum" sz="quarter" idx="12"/>
          </p:nvPr>
        </p:nvSpPr>
        <p:spPr>
          <a:xfrm>
            <a:off x="8610600" y="6356350"/>
            <a:ext cx="2743200" cy="365125"/>
          </a:xfrm>
          <a:prstGeom prst="rect">
            <a:avLst/>
          </a:prstGeom>
        </p:spPr>
        <p:txBody>
          <a:bodyPr/>
          <a:lstStyle/>
          <a:p>
            <a:fld id="{31BDF918-98B2-E54E-9A48-F274183A8D8A}" type="slidenum">
              <a:rPr lang="en-US" smtClean="0"/>
              <a:t>‹#›</a:t>
            </a:fld>
            <a:endParaRPr lang="en-US"/>
          </a:p>
        </p:txBody>
      </p:sp>
    </p:spTree>
    <p:extLst>
      <p:ext uri="{BB962C8B-B14F-4D97-AF65-F5344CB8AC3E}">
        <p14:creationId xmlns:p14="http://schemas.microsoft.com/office/powerpoint/2010/main" val="280830385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8D186F0-0D5C-E03D-E26F-27949ED3C4EE}"/>
              </a:ext>
            </a:extLst>
          </p:cNvPr>
          <p:cNvSpPr>
            <a:spLocks noGrp="1"/>
          </p:cNvSpPr>
          <p:nvPr>
            <p:ph type="dt" sz="half" idx="10"/>
          </p:nvPr>
        </p:nvSpPr>
        <p:spPr>
          <a:xfrm>
            <a:off x="838200" y="6356350"/>
            <a:ext cx="2743200" cy="365125"/>
          </a:xfrm>
          <a:prstGeom prst="rect">
            <a:avLst/>
          </a:prstGeom>
        </p:spPr>
        <p:txBody>
          <a:bodyPr/>
          <a:lstStyle/>
          <a:p>
            <a:fld id="{877768A9-13B8-D044-8305-03E8C086D664}" type="datetimeFigureOut">
              <a:rPr lang="en-US" smtClean="0"/>
              <a:t>10/21/25</a:t>
            </a:fld>
            <a:endParaRPr lang="en-US"/>
          </a:p>
        </p:txBody>
      </p:sp>
      <p:sp>
        <p:nvSpPr>
          <p:cNvPr id="3" name="Footer Placeholder 2">
            <a:extLst>
              <a:ext uri="{FF2B5EF4-FFF2-40B4-BE49-F238E27FC236}">
                <a16:creationId xmlns:a16="http://schemas.microsoft.com/office/drawing/2014/main" id="{8FD21310-D239-20A8-A31A-D5E69CD999E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CE27FF8F-879B-BE5D-0488-EF4B14EDAE55}"/>
              </a:ext>
            </a:extLst>
          </p:cNvPr>
          <p:cNvSpPr>
            <a:spLocks noGrp="1"/>
          </p:cNvSpPr>
          <p:nvPr>
            <p:ph type="sldNum" sz="quarter" idx="12"/>
          </p:nvPr>
        </p:nvSpPr>
        <p:spPr>
          <a:xfrm>
            <a:off x="8610600" y="6356350"/>
            <a:ext cx="2743200" cy="365125"/>
          </a:xfrm>
          <a:prstGeom prst="rect">
            <a:avLst/>
          </a:prstGeom>
        </p:spPr>
        <p:txBody>
          <a:bodyPr/>
          <a:lstStyle/>
          <a:p>
            <a:fld id="{31BDF918-98B2-E54E-9A48-F274183A8D8A}" type="slidenum">
              <a:rPr lang="en-US" smtClean="0"/>
              <a:t>‹#›</a:t>
            </a:fld>
            <a:endParaRPr lang="en-US"/>
          </a:p>
        </p:txBody>
      </p:sp>
    </p:spTree>
    <p:extLst>
      <p:ext uri="{BB962C8B-B14F-4D97-AF65-F5344CB8AC3E}">
        <p14:creationId xmlns:p14="http://schemas.microsoft.com/office/powerpoint/2010/main" val="256746833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5D8B9B-B07D-9C35-F967-53C5550D20C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5E9DD91-2B65-C27B-603C-E857384E6DC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10A9E08-CB5E-2937-C7D4-E9923919823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14A17D0-5FF4-34F0-B95F-938248897ABB}"/>
              </a:ext>
            </a:extLst>
          </p:cNvPr>
          <p:cNvSpPr>
            <a:spLocks noGrp="1"/>
          </p:cNvSpPr>
          <p:nvPr>
            <p:ph type="dt" sz="half" idx="10"/>
          </p:nvPr>
        </p:nvSpPr>
        <p:spPr>
          <a:xfrm>
            <a:off x="838200" y="6356350"/>
            <a:ext cx="2743200" cy="365125"/>
          </a:xfrm>
          <a:prstGeom prst="rect">
            <a:avLst/>
          </a:prstGeom>
        </p:spPr>
        <p:txBody>
          <a:bodyPr/>
          <a:lstStyle/>
          <a:p>
            <a:fld id="{877768A9-13B8-D044-8305-03E8C086D664}" type="datetimeFigureOut">
              <a:rPr lang="en-US" smtClean="0"/>
              <a:t>10/21/25</a:t>
            </a:fld>
            <a:endParaRPr lang="en-US"/>
          </a:p>
        </p:txBody>
      </p:sp>
      <p:sp>
        <p:nvSpPr>
          <p:cNvPr id="6" name="Footer Placeholder 5">
            <a:extLst>
              <a:ext uri="{FF2B5EF4-FFF2-40B4-BE49-F238E27FC236}">
                <a16:creationId xmlns:a16="http://schemas.microsoft.com/office/drawing/2014/main" id="{665DA306-271E-94C3-D05F-CD8FAC285CB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978EEDB-CB68-98BF-F918-556B5088476F}"/>
              </a:ext>
            </a:extLst>
          </p:cNvPr>
          <p:cNvSpPr>
            <a:spLocks noGrp="1"/>
          </p:cNvSpPr>
          <p:nvPr>
            <p:ph type="sldNum" sz="quarter" idx="12"/>
          </p:nvPr>
        </p:nvSpPr>
        <p:spPr>
          <a:xfrm>
            <a:off x="8610600" y="6356350"/>
            <a:ext cx="2743200" cy="365125"/>
          </a:xfrm>
          <a:prstGeom prst="rect">
            <a:avLst/>
          </a:prstGeom>
        </p:spPr>
        <p:txBody>
          <a:bodyPr/>
          <a:lstStyle/>
          <a:p>
            <a:fld id="{31BDF918-98B2-E54E-9A48-F274183A8D8A}" type="slidenum">
              <a:rPr lang="en-US" smtClean="0"/>
              <a:t>‹#›</a:t>
            </a:fld>
            <a:endParaRPr lang="en-US"/>
          </a:p>
        </p:txBody>
      </p:sp>
    </p:spTree>
    <p:extLst>
      <p:ext uri="{BB962C8B-B14F-4D97-AF65-F5344CB8AC3E}">
        <p14:creationId xmlns:p14="http://schemas.microsoft.com/office/powerpoint/2010/main" val="379318124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AF4665-70CB-618D-F0DB-E2725D94457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3FF86CB-1193-53E9-E7AB-573FE8DB144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9BE0C18-DE9D-696E-9201-9B6A8FF9642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285225F-3AE9-0D90-E156-39603D4205E5}"/>
              </a:ext>
            </a:extLst>
          </p:cNvPr>
          <p:cNvSpPr>
            <a:spLocks noGrp="1"/>
          </p:cNvSpPr>
          <p:nvPr>
            <p:ph type="dt" sz="half" idx="10"/>
          </p:nvPr>
        </p:nvSpPr>
        <p:spPr>
          <a:xfrm>
            <a:off x="838200" y="6356350"/>
            <a:ext cx="2743200" cy="365125"/>
          </a:xfrm>
          <a:prstGeom prst="rect">
            <a:avLst/>
          </a:prstGeom>
        </p:spPr>
        <p:txBody>
          <a:bodyPr/>
          <a:lstStyle/>
          <a:p>
            <a:fld id="{877768A9-13B8-D044-8305-03E8C086D664}" type="datetimeFigureOut">
              <a:rPr lang="en-US" smtClean="0"/>
              <a:t>10/21/25</a:t>
            </a:fld>
            <a:endParaRPr lang="en-US"/>
          </a:p>
        </p:txBody>
      </p:sp>
      <p:sp>
        <p:nvSpPr>
          <p:cNvPr id="6" name="Footer Placeholder 5">
            <a:extLst>
              <a:ext uri="{FF2B5EF4-FFF2-40B4-BE49-F238E27FC236}">
                <a16:creationId xmlns:a16="http://schemas.microsoft.com/office/drawing/2014/main" id="{217C0EA8-84B4-EB7B-FD9F-4369C569CCD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C9823AE-D80A-8F13-2482-3DB7DBE75D34}"/>
              </a:ext>
            </a:extLst>
          </p:cNvPr>
          <p:cNvSpPr>
            <a:spLocks noGrp="1"/>
          </p:cNvSpPr>
          <p:nvPr>
            <p:ph type="sldNum" sz="quarter" idx="12"/>
          </p:nvPr>
        </p:nvSpPr>
        <p:spPr>
          <a:xfrm>
            <a:off x="8610600" y="6356350"/>
            <a:ext cx="2743200" cy="365125"/>
          </a:xfrm>
          <a:prstGeom prst="rect">
            <a:avLst/>
          </a:prstGeom>
        </p:spPr>
        <p:txBody>
          <a:bodyPr/>
          <a:lstStyle/>
          <a:p>
            <a:fld id="{31BDF918-98B2-E54E-9A48-F274183A8D8A}" type="slidenum">
              <a:rPr lang="en-US" smtClean="0"/>
              <a:t>‹#›</a:t>
            </a:fld>
            <a:endParaRPr lang="en-US"/>
          </a:p>
        </p:txBody>
      </p:sp>
    </p:spTree>
    <p:extLst>
      <p:ext uri="{BB962C8B-B14F-4D97-AF65-F5344CB8AC3E}">
        <p14:creationId xmlns:p14="http://schemas.microsoft.com/office/powerpoint/2010/main" val="199877427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shadeToTitle="1">
        <a:gradFill flip="none" rotWithShape="1">
          <a:gsLst>
            <a:gs pos="0">
              <a:schemeClr val="bg2">
                <a:tint val="93000"/>
                <a:satMod val="150000"/>
                <a:shade val="98000"/>
                <a:lumMod val="102000"/>
              </a:schemeClr>
            </a:gs>
            <a:gs pos="95000">
              <a:srgbClr val="D0CFCF">
                <a:lumMod val="81210"/>
                <a:lumOff val="18790"/>
              </a:srgbClr>
            </a:gs>
            <a:gs pos="72000">
              <a:schemeClr val="bg2">
                <a:tint val="98000"/>
                <a:satMod val="130000"/>
                <a:shade val="90000"/>
                <a:lumMod val="103000"/>
              </a:schemeClr>
            </a:gs>
            <a:gs pos="100000">
              <a:schemeClr val="bg2">
                <a:shade val="63000"/>
                <a:satMod val="120000"/>
              </a:schemeClr>
            </a:gs>
          </a:gsLst>
          <a:path path="shape">
            <a:fillToRect l="50000" t="50000" r="50000" b="50000"/>
          </a:path>
          <a:tileRect/>
        </a:gra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7159251-73A8-8BD9-7340-678458EC354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445F89A0-6D7B-8998-2F62-E7A894A052C4}"/>
              </a:ext>
            </a:extLst>
          </p:cNvPr>
          <p:cNvSpPr>
            <a:spLocks noGrp="1"/>
          </p:cNvSpPr>
          <p:nvPr>
            <p:ph type="body" idx="1"/>
          </p:nvPr>
        </p:nvSpPr>
        <p:spPr>
          <a:xfrm>
            <a:off x="838200" y="1825625"/>
            <a:ext cx="10515600" cy="466725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7524216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xStyles>
    <p:titleStyle>
      <a:lvl1pPr algn="ctr" defTabSz="914400" rtl="0" eaLnBrk="1" latinLnBrk="0" hangingPunct="1">
        <a:lnSpc>
          <a:spcPct val="90000"/>
        </a:lnSpc>
        <a:spcBef>
          <a:spcPct val="0"/>
        </a:spcBef>
        <a:buNone/>
        <a:defRPr sz="44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9.xml"/></Relationships>
</file>

<file path=ppt/slides/_rels/slide100.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76.xml"/><Relationship Id="rId1" Type="http://schemas.openxmlformats.org/officeDocument/2006/relationships/slideLayout" Target="../slideLayouts/slideLayout2.xml"/><Relationship Id="rId5" Type="http://schemas.openxmlformats.org/officeDocument/2006/relationships/image" Target="../media/image24.svg"/><Relationship Id="rId4" Type="http://schemas.openxmlformats.org/officeDocument/2006/relationships/image" Target="../media/image23.png"/></Relationships>
</file>

<file path=ppt/slides/_rels/slide10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3" Type="http://schemas.openxmlformats.org/officeDocument/2006/relationships/image" Target="../media/image58.jpg"/><Relationship Id="rId7" Type="http://schemas.openxmlformats.org/officeDocument/2006/relationships/image" Target="../media/image62.jpg"/><Relationship Id="rId2" Type="http://schemas.openxmlformats.org/officeDocument/2006/relationships/notesSlide" Target="../notesSlides/notesSlide79.xml"/><Relationship Id="rId1" Type="http://schemas.openxmlformats.org/officeDocument/2006/relationships/slideLayout" Target="../slideLayouts/slideLayout7.xml"/><Relationship Id="rId6" Type="http://schemas.openxmlformats.org/officeDocument/2006/relationships/image" Target="../media/image61.jpg"/><Relationship Id="rId5" Type="http://schemas.openxmlformats.org/officeDocument/2006/relationships/image" Target="../media/image60.jpg"/><Relationship Id="rId4" Type="http://schemas.openxmlformats.org/officeDocument/2006/relationships/image" Target="../media/image59.jpg"/></Relationships>
</file>

<file path=ppt/slides/_rels/slide105.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notesSlide" Target="../notesSlides/notesSlide8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8" Type="http://schemas.openxmlformats.org/officeDocument/2006/relationships/image" Target="../media/image17.jpe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15.jpg"/><Relationship Id="rId5" Type="http://schemas.openxmlformats.org/officeDocument/2006/relationships/image" Target="../media/image14.jpeg"/><Relationship Id="rId4" Type="http://schemas.openxmlformats.org/officeDocument/2006/relationships/image" Target="../media/image13.jpe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8" Type="http://schemas.openxmlformats.org/officeDocument/2006/relationships/image" Target="../media/image24.svg"/><Relationship Id="rId3" Type="http://schemas.openxmlformats.org/officeDocument/2006/relationships/image" Target="../media/image20.png"/><Relationship Id="rId7" Type="http://schemas.openxmlformats.org/officeDocument/2006/relationships/image" Target="../media/image23.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13.jpeg"/><Relationship Id="rId5" Type="http://schemas.openxmlformats.org/officeDocument/2006/relationships/image" Target="../media/image22.svg"/><Relationship Id="rId4" Type="http://schemas.openxmlformats.org/officeDocument/2006/relationships/image" Target="../media/image21.png"/></Relationships>
</file>

<file path=ppt/slides/_rels/slide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13.jpeg"/><Relationship Id="rId5" Type="http://schemas.openxmlformats.org/officeDocument/2006/relationships/image" Target="../media/image22.svg"/><Relationship Id="rId4" Type="http://schemas.openxmlformats.org/officeDocument/2006/relationships/image" Target="../media/image21.png"/></Relationships>
</file>

<file path=ppt/slides/_rels/slide21.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24.sv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svg"/><Relationship Id="rId4" Type="http://schemas.openxmlformats.org/officeDocument/2006/relationships/image" Target="../media/image21.png"/></Relationships>
</file>

<file path=ppt/slides/_rels/slide2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22.svg"/><Relationship Id="rId4" Type="http://schemas.openxmlformats.org/officeDocument/2006/relationships/image" Target="../media/image21.png"/></Relationships>
</file>

<file path=ppt/slides/_rels/slide2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8.xml"/><Relationship Id="rId1" Type="http://schemas.openxmlformats.org/officeDocument/2006/relationships/slideLayout" Target="../slideLayouts/slideLayout6.xml"/><Relationship Id="rId5" Type="http://schemas.openxmlformats.org/officeDocument/2006/relationships/image" Target="../media/image24.svg"/><Relationship Id="rId4" Type="http://schemas.openxmlformats.org/officeDocument/2006/relationships/image" Target="../media/image23.png"/></Relationships>
</file>

<file path=ppt/slides/_rels/slide2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7.jpg"/><Relationship Id="rId3" Type="http://schemas.openxmlformats.org/officeDocument/2006/relationships/image" Target="../media/image2.jpg"/><Relationship Id="rId7" Type="http://schemas.openxmlformats.org/officeDocument/2006/relationships/image" Target="../media/image6.jp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5.jpg"/><Relationship Id="rId5" Type="http://schemas.openxmlformats.org/officeDocument/2006/relationships/image" Target="../media/image4.jpg"/><Relationship Id="rId4" Type="http://schemas.openxmlformats.org/officeDocument/2006/relationships/image" Target="../media/image3.jpg"/><Relationship Id="rId9" Type="http://schemas.openxmlformats.org/officeDocument/2006/relationships/image" Target="../media/image8.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5.xml"/><Relationship Id="rId1" Type="http://schemas.openxmlformats.org/officeDocument/2006/relationships/slideLayout" Target="../slideLayouts/slideLayout4.xml"/><Relationship Id="rId5" Type="http://schemas.openxmlformats.org/officeDocument/2006/relationships/image" Target="../media/image24.svg"/><Relationship Id="rId4" Type="http://schemas.openxmlformats.org/officeDocument/2006/relationships/image" Target="../media/image23.png"/></Relationships>
</file>

<file path=ppt/slides/_rels/slide3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6.xml"/><Relationship Id="rId1" Type="http://schemas.openxmlformats.org/officeDocument/2006/relationships/slideLayout" Target="../slideLayouts/slideLayout4.xml"/><Relationship Id="rId5" Type="http://schemas.openxmlformats.org/officeDocument/2006/relationships/image" Target="../media/image30.png"/><Relationship Id="rId4" Type="http://schemas.openxmlformats.org/officeDocument/2006/relationships/image" Target="../media/image24.sv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31.png"/><Relationship Id="rId1" Type="http://schemas.openxmlformats.org/officeDocument/2006/relationships/slideLayout" Target="../slideLayouts/slideLayout6.xml"/><Relationship Id="rId4" Type="http://schemas.openxmlformats.org/officeDocument/2006/relationships/image" Target="../media/image32.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29.xml"/><Relationship Id="rId1" Type="http://schemas.openxmlformats.org/officeDocument/2006/relationships/slideLayout" Target="../slideLayouts/slideLayout2.xml"/><Relationship Id="rId5" Type="http://schemas.openxmlformats.org/officeDocument/2006/relationships/image" Target="../media/image22.svg"/><Relationship Id="rId4" Type="http://schemas.openxmlformats.org/officeDocument/2006/relationships/image" Target="../media/image21.png"/></Relationships>
</file>

<file path=ppt/slides/_rels/slide42.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30.xml"/><Relationship Id="rId1" Type="http://schemas.openxmlformats.org/officeDocument/2006/relationships/slideLayout" Target="../slideLayouts/slideLayout2.xml"/><Relationship Id="rId5" Type="http://schemas.openxmlformats.org/officeDocument/2006/relationships/image" Target="../media/image22.svg"/><Relationship Id="rId4" Type="http://schemas.openxmlformats.org/officeDocument/2006/relationships/image" Target="../media/image21.png"/></Relationships>
</file>

<file path=ppt/slides/_rels/slide4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32.xml"/><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33.xml"/><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4.xml"/><Relationship Id="rId1" Type="http://schemas.openxmlformats.org/officeDocument/2006/relationships/slideLayout" Target="../slideLayouts/slideLayout6.xml"/><Relationship Id="rId6" Type="http://schemas.openxmlformats.org/officeDocument/2006/relationships/image" Target="../media/image14.jpeg"/><Relationship Id="rId5" Type="http://schemas.openxmlformats.org/officeDocument/2006/relationships/image" Target="../media/image24.svg"/><Relationship Id="rId4" Type="http://schemas.openxmlformats.org/officeDocument/2006/relationships/image" Target="../media/image23.png"/></Relationships>
</file>

<file path=ppt/slides/_rels/slide4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5.xml"/><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36.xml"/><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37.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9.xml"/><Relationship Id="rId1" Type="http://schemas.openxmlformats.org/officeDocument/2006/relationships/slideLayout" Target="../slideLayouts/slideLayout2.xml"/><Relationship Id="rId5" Type="http://schemas.openxmlformats.org/officeDocument/2006/relationships/image" Target="../media/image24.svg"/><Relationship Id="rId4" Type="http://schemas.openxmlformats.org/officeDocument/2006/relationships/image" Target="../media/image23.png"/></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3.xml"/><Relationship Id="rId1" Type="http://schemas.openxmlformats.org/officeDocument/2006/relationships/slideLayout" Target="../slideLayouts/slideLayout2.xml"/><Relationship Id="rId5" Type="http://schemas.openxmlformats.org/officeDocument/2006/relationships/image" Target="../media/image24.svg"/><Relationship Id="rId4" Type="http://schemas.openxmlformats.org/officeDocument/2006/relationships/image" Target="../media/image23.png"/></Relationships>
</file>

<file path=ppt/slides/_rels/slide5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46.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31.png"/><Relationship Id="rId1" Type="http://schemas.openxmlformats.org/officeDocument/2006/relationships/slideLayout" Target="../slideLayouts/slideLayout6.xml"/><Relationship Id="rId4" Type="http://schemas.openxmlformats.org/officeDocument/2006/relationships/image" Target="../media/image32.png"/></Relationships>
</file>

<file path=ppt/slides/_rels/slide61.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47.xml"/><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24.svg"/><Relationship Id="rId4" Type="http://schemas.openxmlformats.org/officeDocument/2006/relationships/image" Target="../media/image23.png"/></Relationships>
</file>

<file path=ppt/slides/_rels/slide62.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48.xml"/><Relationship Id="rId1" Type="http://schemas.openxmlformats.org/officeDocument/2006/relationships/slideLayout" Target="../slideLayouts/slideLayout2.xml"/><Relationship Id="rId6" Type="http://schemas.openxmlformats.org/officeDocument/2006/relationships/image" Target="../media/image24.svg"/><Relationship Id="rId5" Type="http://schemas.openxmlformats.org/officeDocument/2006/relationships/image" Target="../media/image23.png"/><Relationship Id="rId4" Type="http://schemas.openxmlformats.org/officeDocument/2006/relationships/image" Target="../media/image38.png"/></Relationships>
</file>

<file path=ppt/slides/_rels/slide63.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49.xml"/><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6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3.xml"/></Relationships>
</file>

<file path=ppt/slides/_rels/slide6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2.xml"/><Relationship Id="rId1" Type="http://schemas.openxmlformats.org/officeDocument/2006/relationships/slideLayout" Target="../slideLayouts/slideLayout4.xml"/></Relationships>
</file>

<file path=ppt/slides/_rels/slide6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4.xml"/><Relationship Id="rId1" Type="http://schemas.openxmlformats.org/officeDocument/2006/relationships/slideLayout" Target="../slideLayouts/slideLayout2.xml"/><Relationship Id="rId4" Type="http://schemas.openxmlformats.org/officeDocument/2006/relationships/hyperlink" Target="https://www.who.int/teams/environment-climate-change-and-health/radiation-and-health/non-ionizing/exposure" TargetMode="Externa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hyperlink" Target="file:///Users/jeffreyellenbogen/Dropbox/1-work/1-a_LLC/1-Transmission/Talk:FAQ%20Master%20EMF/%20https:/www.who.int/teams/environment-climate-change-and-health/radiation-and-health/protection-norms" TargetMode="External"/><Relationship Id="rId7" Type="http://schemas.openxmlformats.org/officeDocument/2006/relationships/image" Target="../media/image39.png"/><Relationship Id="rId2" Type="http://schemas.openxmlformats.org/officeDocument/2006/relationships/notesSlide" Target="../notesSlides/notesSlide55.xml"/><Relationship Id="rId1" Type="http://schemas.openxmlformats.org/officeDocument/2006/relationships/slideLayout" Target="../slideLayouts/slideLayout2.xml"/><Relationship Id="rId6" Type="http://schemas.openxmlformats.org/officeDocument/2006/relationships/image" Target="../media/image24.svg"/><Relationship Id="rId5" Type="http://schemas.openxmlformats.org/officeDocument/2006/relationships/image" Target="../media/image23.png"/><Relationship Id="rId4" Type="http://schemas.openxmlformats.org/officeDocument/2006/relationships/image" Target="../media/image16.png"/></Relationships>
</file>

<file path=ppt/slides/_rels/slide71.xml.rels><?xml version="1.0" encoding="UTF-8" standalone="yes"?>
<Relationships xmlns="http://schemas.openxmlformats.org/package/2006/relationships"><Relationship Id="rId3" Type="http://schemas.openxmlformats.org/officeDocument/2006/relationships/hyperlink" Target="file:///Users/jeffreyellenbogen/Dropbox/1-work/1-a_LLC/1-Transmission/Talk:FAQ%20Master%20EMF/%20https:/www.who.int/teams/environment-climate-change-and-health/radiation-and-health/protection-norms" TargetMode="External"/><Relationship Id="rId7" Type="http://schemas.openxmlformats.org/officeDocument/2006/relationships/image" Target="../media/image39.png"/><Relationship Id="rId2" Type="http://schemas.openxmlformats.org/officeDocument/2006/relationships/notesSlide" Target="../notesSlides/notesSlide56.xml"/><Relationship Id="rId1" Type="http://schemas.openxmlformats.org/officeDocument/2006/relationships/slideLayout" Target="../slideLayouts/slideLayout2.xml"/><Relationship Id="rId6" Type="http://schemas.openxmlformats.org/officeDocument/2006/relationships/image" Target="../media/image41.svg"/><Relationship Id="rId5" Type="http://schemas.openxmlformats.org/officeDocument/2006/relationships/image" Target="../media/image40.png"/><Relationship Id="rId4" Type="http://schemas.openxmlformats.org/officeDocument/2006/relationships/image" Target="../media/image16.png"/></Relationships>
</file>

<file path=ppt/slides/_rels/slide72.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24.svg"/><Relationship Id="rId2" Type="http://schemas.openxmlformats.org/officeDocument/2006/relationships/notesSlide" Target="../notesSlides/notesSlide57.xml"/><Relationship Id="rId1" Type="http://schemas.openxmlformats.org/officeDocument/2006/relationships/slideLayout" Target="../slideLayouts/slideLayout6.xml"/><Relationship Id="rId6" Type="http://schemas.openxmlformats.org/officeDocument/2006/relationships/image" Target="../media/image23.png"/><Relationship Id="rId5" Type="http://schemas.openxmlformats.org/officeDocument/2006/relationships/image" Target="../media/image43.png"/><Relationship Id="rId4" Type="http://schemas.openxmlformats.org/officeDocument/2006/relationships/image" Target="../media/image42.png"/></Relationships>
</file>

<file path=ppt/slides/_rels/slide73.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8" Type="http://schemas.openxmlformats.org/officeDocument/2006/relationships/image" Target="../media/image17.jpe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15.jpg"/><Relationship Id="rId5" Type="http://schemas.openxmlformats.org/officeDocument/2006/relationships/image" Target="../media/image14.jpeg"/><Relationship Id="rId4" Type="http://schemas.openxmlformats.org/officeDocument/2006/relationships/image" Target="../media/image13.jpe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6.xml"/></Relationships>
</file>

<file path=ppt/slides/_rels/slide7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58.xml"/><Relationship Id="rId1" Type="http://schemas.openxmlformats.org/officeDocument/2006/relationships/slideLayout" Target="../slideLayouts/slideLayout2.xml"/><Relationship Id="rId4" Type="http://schemas.openxmlformats.org/officeDocument/2006/relationships/image" Target="../media/image45.sv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3.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4.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3.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61.xml"/><Relationship Id="rId1" Type="http://schemas.openxmlformats.org/officeDocument/2006/relationships/slideLayout" Target="../slideLayouts/slideLayout7.xml"/><Relationship Id="rId5" Type="http://schemas.openxmlformats.org/officeDocument/2006/relationships/image" Target="../media/image24.svg"/><Relationship Id="rId4" Type="http://schemas.openxmlformats.org/officeDocument/2006/relationships/image" Target="../media/image23.png"/></Relationships>
</file>

<file path=ppt/slides/_rels/slide84.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62.xml"/><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63.xml"/><Relationship Id="rId1" Type="http://schemas.openxmlformats.org/officeDocument/2006/relationships/slideLayout" Target="../slideLayouts/slideLayout4.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6.xml"/></Relationships>
</file>

<file path=ppt/slides/_rels/slide88.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66.xml"/><Relationship Id="rId1" Type="http://schemas.openxmlformats.org/officeDocument/2006/relationships/slideLayout" Target="../slideLayouts/slideLayout3.xml"/></Relationships>
</file>

<file path=ppt/slides/_rels/slide8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67.xml"/><Relationship Id="rId1" Type="http://schemas.openxmlformats.org/officeDocument/2006/relationships/slideLayout" Target="../slideLayouts/slideLayout6.xml"/><Relationship Id="rId4" Type="http://schemas.openxmlformats.org/officeDocument/2006/relationships/image" Target="../media/image50.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68.xml"/><Relationship Id="rId1" Type="http://schemas.openxmlformats.org/officeDocument/2006/relationships/slideLayout" Target="../slideLayouts/slideLayout6.xml"/></Relationships>
</file>

<file path=ppt/slides/_rels/slide91.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69.xml"/><Relationship Id="rId1" Type="http://schemas.openxmlformats.org/officeDocument/2006/relationships/slideLayout" Target="../slideLayouts/slideLayout6.xml"/></Relationships>
</file>

<file path=ppt/slides/_rels/slide92.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9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70.xml"/><Relationship Id="rId1" Type="http://schemas.openxmlformats.org/officeDocument/2006/relationships/slideLayout" Target="../slideLayouts/slideLayout6.xml"/></Relationships>
</file>

<file path=ppt/slides/_rels/slide9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71.xml"/><Relationship Id="rId1" Type="http://schemas.openxmlformats.org/officeDocument/2006/relationships/slideLayout" Target="../slideLayouts/slideLayout2.xml"/><Relationship Id="rId5" Type="http://schemas.openxmlformats.org/officeDocument/2006/relationships/image" Target="../media/image24.svg"/><Relationship Id="rId4" Type="http://schemas.openxmlformats.org/officeDocument/2006/relationships/image" Target="../media/image23.png"/></Relationships>
</file>

<file path=ppt/slides/_rels/slide9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74.xml"/><Relationship Id="rId1" Type="http://schemas.openxmlformats.org/officeDocument/2006/relationships/slideLayout" Target="../slideLayouts/slideLayout2.xml"/><Relationship Id="rId5" Type="http://schemas.openxmlformats.org/officeDocument/2006/relationships/image" Target="../media/image24.svg"/><Relationship Id="rId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DE8E09-EE97-FF16-B4B3-B039A28F4094}"/>
              </a:ext>
            </a:extLst>
          </p:cNvPr>
          <p:cNvSpPr>
            <a:spLocks noGrp="1"/>
          </p:cNvSpPr>
          <p:nvPr>
            <p:ph type="ctrTitle"/>
          </p:nvPr>
        </p:nvSpPr>
        <p:spPr/>
        <p:txBody>
          <a:bodyPr/>
          <a:lstStyle/>
          <a:p>
            <a:r>
              <a:rPr lang="en-US" dirty="0"/>
              <a:t>EMF &amp; Health</a:t>
            </a:r>
          </a:p>
        </p:txBody>
      </p:sp>
      <p:sp>
        <p:nvSpPr>
          <p:cNvPr id="3" name="Subtitle 2">
            <a:extLst>
              <a:ext uri="{FF2B5EF4-FFF2-40B4-BE49-F238E27FC236}">
                <a16:creationId xmlns:a16="http://schemas.microsoft.com/office/drawing/2014/main" id="{A1E95FC6-AB34-9A60-5973-F18822035101}"/>
              </a:ext>
            </a:extLst>
          </p:cNvPr>
          <p:cNvSpPr>
            <a:spLocks noGrp="1"/>
          </p:cNvSpPr>
          <p:nvPr>
            <p:ph type="subTitle" idx="1"/>
          </p:nvPr>
        </p:nvSpPr>
        <p:spPr/>
        <p:txBody>
          <a:bodyPr/>
          <a:lstStyle/>
          <a:p>
            <a:r>
              <a:rPr lang="en-US" dirty="0"/>
              <a:t>Jeffrey M. Ellenbogen, MD</a:t>
            </a:r>
          </a:p>
          <a:p>
            <a:r>
              <a:rPr lang="en-US" dirty="0"/>
              <a:t>22 October 2025</a:t>
            </a:r>
          </a:p>
        </p:txBody>
      </p:sp>
    </p:spTree>
    <p:extLst>
      <p:ext uri="{BB962C8B-B14F-4D97-AF65-F5344CB8AC3E}">
        <p14:creationId xmlns:p14="http://schemas.microsoft.com/office/powerpoint/2010/main" val="19773717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9DA93BF-552C-ECEA-40D0-627C4E09BA17}"/>
              </a:ext>
            </a:extLst>
          </p:cNvPr>
          <p:cNvPicPr>
            <a:picLocks noChangeAspect="1"/>
          </p:cNvPicPr>
          <p:nvPr/>
        </p:nvPicPr>
        <p:blipFill>
          <a:blip r:embed="rId3"/>
          <a:stretch>
            <a:fillRect/>
          </a:stretch>
        </p:blipFill>
        <p:spPr>
          <a:xfrm>
            <a:off x="6096000" y="244182"/>
            <a:ext cx="4808330" cy="6360109"/>
          </a:xfrm>
          <a:prstGeom prst="rect">
            <a:avLst/>
          </a:prstGeom>
        </p:spPr>
      </p:pic>
      <p:sp>
        <p:nvSpPr>
          <p:cNvPr id="7" name="Picture Placeholder 6">
            <a:extLst>
              <a:ext uri="{FF2B5EF4-FFF2-40B4-BE49-F238E27FC236}">
                <a16:creationId xmlns:a16="http://schemas.microsoft.com/office/drawing/2014/main" id="{6BDED2D7-A8CB-AFC4-E6C2-CEBAEA63056E}"/>
              </a:ext>
            </a:extLst>
          </p:cNvPr>
          <p:cNvSpPr>
            <a:spLocks noGrp="1"/>
          </p:cNvSpPr>
          <p:nvPr>
            <p:ph type="pic" idx="1"/>
          </p:nvPr>
        </p:nvSpPr>
        <p:spPr/>
      </p:sp>
      <p:sp>
        <p:nvSpPr>
          <p:cNvPr id="8" name="Text Placeholder 7">
            <a:extLst>
              <a:ext uri="{FF2B5EF4-FFF2-40B4-BE49-F238E27FC236}">
                <a16:creationId xmlns:a16="http://schemas.microsoft.com/office/drawing/2014/main" id="{695CAAE7-F7F4-0061-66C4-F6A191476606}"/>
              </a:ext>
            </a:extLst>
          </p:cNvPr>
          <p:cNvSpPr>
            <a:spLocks noGrp="1"/>
          </p:cNvSpPr>
          <p:nvPr>
            <p:ph type="body" sz="half" idx="2"/>
          </p:nvPr>
        </p:nvSpPr>
        <p:spPr>
          <a:xfrm>
            <a:off x="794545" y="997363"/>
            <a:ext cx="3932237" cy="5606911"/>
          </a:xfrm>
        </p:spPr>
        <p:txBody>
          <a:bodyPr>
            <a:normAutofit fontScale="40000" lnSpcReduction="20000"/>
          </a:bodyPr>
          <a:lstStyle/>
          <a:p>
            <a:r>
              <a:rPr lang="en-US" sz="11200" dirty="0"/>
              <a:t>1/3rd of all childhood malignancies</a:t>
            </a:r>
          </a:p>
          <a:p>
            <a:endParaRPr lang="en-US" sz="11200" dirty="0"/>
          </a:p>
          <a:p>
            <a:r>
              <a:rPr lang="en-US" sz="11200" dirty="0"/>
              <a:t>most common form of cancer in children</a:t>
            </a:r>
          </a:p>
          <a:p>
            <a:endParaRPr lang="en-US" sz="11200" dirty="0"/>
          </a:p>
          <a:p>
            <a:r>
              <a:rPr lang="en-US" sz="11200" b="1" dirty="0"/>
              <a:t> </a:t>
            </a:r>
          </a:p>
          <a:p>
            <a:endParaRPr lang="en-US" sz="3600" b="1" dirty="0"/>
          </a:p>
          <a:p>
            <a:endParaRPr lang="en-US" dirty="0"/>
          </a:p>
        </p:txBody>
      </p:sp>
    </p:spTree>
    <p:extLst>
      <p:ext uri="{BB962C8B-B14F-4D97-AF65-F5344CB8AC3E}">
        <p14:creationId xmlns:p14="http://schemas.microsoft.com/office/powerpoint/2010/main" val="237603258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296F8A-379F-CA4E-A1C6-98E8B4EB3993}"/>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DAC4AD68-AD03-36C8-2BA5-C46F31387691}"/>
              </a:ext>
            </a:extLst>
          </p:cNvPr>
          <p:cNvPicPr>
            <a:picLocks noChangeAspect="1"/>
          </p:cNvPicPr>
          <p:nvPr/>
        </p:nvPicPr>
        <p:blipFill>
          <a:blip r:embed="rId3"/>
          <a:stretch>
            <a:fillRect/>
          </a:stretch>
        </p:blipFill>
        <p:spPr>
          <a:xfrm>
            <a:off x="1153265" y="43805"/>
            <a:ext cx="8414070" cy="6770390"/>
          </a:xfrm>
          <a:prstGeom prst="rect">
            <a:avLst/>
          </a:prstGeom>
        </p:spPr>
      </p:pic>
    </p:spTree>
    <p:extLst>
      <p:ext uri="{BB962C8B-B14F-4D97-AF65-F5344CB8AC3E}">
        <p14:creationId xmlns:p14="http://schemas.microsoft.com/office/powerpoint/2010/main" val="196186548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4" descr="AcousticArousalsFittedUNAdjusted030920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50489" y="2133937"/>
            <a:ext cx="7494224" cy="36365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8132" name="TextBox 1"/>
          <p:cNvSpPr txBox="1">
            <a:spLocks noChangeArrowheads="1"/>
          </p:cNvSpPr>
          <p:nvPr/>
        </p:nvSpPr>
        <p:spPr bwMode="auto">
          <a:xfrm>
            <a:off x="2671068" y="2133937"/>
            <a:ext cx="501519" cy="369792"/>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Lucida Sans" charset="0"/>
                <a:ea typeface="ＭＳ Ｐゴシック" charset="0"/>
                <a:cs typeface="ＭＳ Ｐゴシック" charset="0"/>
              </a:defRPr>
            </a:lvl1pPr>
            <a:lvl2pPr marL="742950" indent="-285750" eaLnBrk="0" hangingPunct="0">
              <a:defRPr sz="2400">
                <a:solidFill>
                  <a:schemeClr val="tx1"/>
                </a:solidFill>
                <a:latin typeface="Lucida Sans" charset="0"/>
                <a:ea typeface="ＭＳ Ｐゴシック" charset="0"/>
              </a:defRPr>
            </a:lvl2pPr>
            <a:lvl3pPr marL="1143000" indent="-228600" eaLnBrk="0" hangingPunct="0">
              <a:defRPr sz="2400">
                <a:solidFill>
                  <a:schemeClr val="tx1"/>
                </a:solidFill>
                <a:latin typeface="Lucida Sans" charset="0"/>
                <a:ea typeface="ＭＳ Ｐゴシック" charset="0"/>
              </a:defRPr>
            </a:lvl3pPr>
            <a:lvl4pPr marL="1600200" indent="-228600" eaLnBrk="0" hangingPunct="0">
              <a:defRPr sz="2400">
                <a:solidFill>
                  <a:schemeClr val="tx1"/>
                </a:solidFill>
                <a:latin typeface="Lucida Sans" charset="0"/>
                <a:ea typeface="ＭＳ Ｐゴシック" charset="0"/>
              </a:defRPr>
            </a:lvl4pPr>
            <a:lvl5pPr marL="2057400" indent="-228600" eaLnBrk="0" hangingPunct="0">
              <a:defRPr sz="2400">
                <a:solidFill>
                  <a:schemeClr val="tx1"/>
                </a:solidFill>
                <a:latin typeface="Lucida Sans" charset="0"/>
                <a:ea typeface="ＭＳ Ｐゴシック" charset="0"/>
              </a:defRPr>
            </a:lvl5pPr>
            <a:lvl6pPr marL="2514600" indent="-228600" eaLnBrk="0" fontAlgn="base" hangingPunct="0">
              <a:spcBef>
                <a:spcPct val="0"/>
              </a:spcBef>
              <a:spcAft>
                <a:spcPct val="0"/>
              </a:spcAft>
              <a:defRPr sz="2400">
                <a:solidFill>
                  <a:schemeClr val="tx1"/>
                </a:solidFill>
                <a:latin typeface="Lucida Sans" charset="0"/>
                <a:ea typeface="ＭＳ Ｐゴシック" charset="0"/>
              </a:defRPr>
            </a:lvl6pPr>
            <a:lvl7pPr marL="2971800" indent="-228600" eaLnBrk="0" fontAlgn="base" hangingPunct="0">
              <a:spcBef>
                <a:spcPct val="0"/>
              </a:spcBef>
              <a:spcAft>
                <a:spcPct val="0"/>
              </a:spcAft>
              <a:defRPr sz="2400">
                <a:solidFill>
                  <a:schemeClr val="tx1"/>
                </a:solidFill>
                <a:latin typeface="Lucida Sans" charset="0"/>
                <a:ea typeface="ＭＳ Ｐゴシック" charset="0"/>
              </a:defRPr>
            </a:lvl7pPr>
            <a:lvl8pPr marL="3429000" indent="-228600" eaLnBrk="0" fontAlgn="base" hangingPunct="0">
              <a:spcBef>
                <a:spcPct val="0"/>
              </a:spcBef>
              <a:spcAft>
                <a:spcPct val="0"/>
              </a:spcAft>
              <a:defRPr sz="2400">
                <a:solidFill>
                  <a:schemeClr val="tx1"/>
                </a:solidFill>
                <a:latin typeface="Lucida Sans" charset="0"/>
                <a:ea typeface="ＭＳ Ｐゴシック" charset="0"/>
              </a:defRPr>
            </a:lvl8pPr>
            <a:lvl9pPr marL="3886200" indent="-228600" eaLnBrk="0" fontAlgn="base" hangingPunct="0">
              <a:spcBef>
                <a:spcPct val="0"/>
              </a:spcBef>
              <a:spcAft>
                <a:spcPct val="0"/>
              </a:spcAft>
              <a:defRPr sz="2400">
                <a:solidFill>
                  <a:schemeClr val="tx1"/>
                </a:solidFill>
                <a:latin typeface="Lucida Sans" charset="0"/>
                <a:ea typeface="ＭＳ Ｐゴシック" charset="0"/>
              </a:defRPr>
            </a:lvl9pPr>
          </a:lstStyle>
          <a:p>
            <a:pPr eaLnBrk="1" hangingPunct="1"/>
            <a:r>
              <a:rPr lang="en-US" sz="1799"/>
              <a:t>N2</a:t>
            </a:r>
          </a:p>
        </p:txBody>
      </p:sp>
      <p:sp>
        <p:nvSpPr>
          <p:cNvPr id="48133" name="TextBox 1"/>
          <p:cNvSpPr txBox="1">
            <a:spLocks noChangeArrowheads="1"/>
          </p:cNvSpPr>
          <p:nvPr/>
        </p:nvSpPr>
        <p:spPr bwMode="auto">
          <a:xfrm>
            <a:off x="5746842" y="2133937"/>
            <a:ext cx="501519" cy="369792"/>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Lucida Sans" charset="0"/>
                <a:ea typeface="ＭＳ Ｐゴシック" charset="0"/>
                <a:cs typeface="ＭＳ Ｐゴシック" charset="0"/>
              </a:defRPr>
            </a:lvl1pPr>
            <a:lvl2pPr marL="742950" indent="-285750" eaLnBrk="0" hangingPunct="0">
              <a:defRPr sz="2400">
                <a:solidFill>
                  <a:schemeClr val="tx1"/>
                </a:solidFill>
                <a:latin typeface="Lucida Sans" charset="0"/>
                <a:ea typeface="ＭＳ Ｐゴシック" charset="0"/>
              </a:defRPr>
            </a:lvl2pPr>
            <a:lvl3pPr marL="1143000" indent="-228600" eaLnBrk="0" hangingPunct="0">
              <a:defRPr sz="2400">
                <a:solidFill>
                  <a:schemeClr val="tx1"/>
                </a:solidFill>
                <a:latin typeface="Lucida Sans" charset="0"/>
                <a:ea typeface="ＭＳ Ｐゴシック" charset="0"/>
              </a:defRPr>
            </a:lvl3pPr>
            <a:lvl4pPr marL="1600200" indent="-228600" eaLnBrk="0" hangingPunct="0">
              <a:defRPr sz="2400">
                <a:solidFill>
                  <a:schemeClr val="tx1"/>
                </a:solidFill>
                <a:latin typeface="Lucida Sans" charset="0"/>
                <a:ea typeface="ＭＳ Ｐゴシック" charset="0"/>
              </a:defRPr>
            </a:lvl4pPr>
            <a:lvl5pPr marL="2057400" indent="-228600" eaLnBrk="0" hangingPunct="0">
              <a:defRPr sz="2400">
                <a:solidFill>
                  <a:schemeClr val="tx1"/>
                </a:solidFill>
                <a:latin typeface="Lucida Sans" charset="0"/>
                <a:ea typeface="ＭＳ Ｐゴシック" charset="0"/>
              </a:defRPr>
            </a:lvl5pPr>
            <a:lvl6pPr marL="2514600" indent="-228600" eaLnBrk="0" fontAlgn="base" hangingPunct="0">
              <a:spcBef>
                <a:spcPct val="0"/>
              </a:spcBef>
              <a:spcAft>
                <a:spcPct val="0"/>
              </a:spcAft>
              <a:defRPr sz="2400">
                <a:solidFill>
                  <a:schemeClr val="tx1"/>
                </a:solidFill>
                <a:latin typeface="Lucida Sans" charset="0"/>
                <a:ea typeface="ＭＳ Ｐゴシック" charset="0"/>
              </a:defRPr>
            </a:lvl6pPr>
            <a:lvl7pPr marL="2971800" indent="-228600" eaLnBrk="0" fontAlgn="base" hangingPunct="0">
              <a:spcBef>
                <a:spcPct val="0"/>
              </a:spcBef>
              <a:spcAft>
                <a:spcPct val="0"/>
              </a:spcAft>
              <a:defRPr sz="2400">
                <a:solidFill>
                  <a:schemeClr val="tx1"/>
                </a:solidFill>
                <a:latin typeface="Lucida Sans" charset="0"/>
                <a:ea typeface="ＭＳ Ｐゴシック" charset="0"/>
              </a:defRPr>
            </a:lvl7pPr>
            <a:lvl8pPr marL="3429000" indent="-228600" eaLnBrk="0" fontAlgn="base" hangingPunct="0">
              <a:spcBef>
                <a:spcPct val="0"/>
              </a:spcBef>
              <a:spcAft>
                <a:spcPct val="0"/>
              </a:spcAft>
              <a:defRPr sz="2400">
                <a:solidFill>
                  <a:schemeClr val="tx1"/>
                </a:solidFill>
                <a:latin typeface="Lucida Sans" charset="0"/>
                <a:ea typeface="ＭＳ Ｐゴシック" charset="0"/>
              </a:defRPr>
            </a:lvl8pPr>
            <a:lvl9pPr marL="3886200" indent="-228600" eaLnBrk="0" fontAlgn="base" hangingPunct="0">
              <a:spcBef>
                <a:spcPct val="0"/>
              </a:spcBef>
              <a:spcAft>
                <a:spcPct val="0"/>
              </a:spcAft>
              <a:defRPr sz="2400">
                <a:solidFill>
                  <a:schemeClr val="tx1"/>
                </a:solidFill>
                <a:latin typeface="Lucida Sans" charset="0"/>
                <a:ea typeface="ＭＳ Ｐゴシック" charset="0"/>
              </a:defRPr>
            </a:lvl9pPr>
          </a:lstStyle>
          <a:p>
            <a:pPr eaLnBrk="1" hangingPunct="1"/>
            <a:r>
              <a:rPr lang="en-US" sz="1799"/>
              <a:t>N3</a:t>
            </a:r>
          </a:p>
        </p:txBody>
      </p:sp>
      <p:sp>
        <p:nvSpPr>
          <p:cNvPr id="48134" name="TextBox 1"/>
          <p:cNvSpPr txBox="1">
            <a:spLocks noChangeArrowheads="1"/>
          </p:cNvSpPr>
          <p:nvPr/>
        </p:nvSpPr>
        <p:spPr bwMode="auto">
          <a:xfrm>
            <a:off x="8762305" y="2133937"/>
            <a:ext cx="338050" cy="369792"/>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Lucida Sans" charset="0"/>
                <a:ea typeface="ＭＳ Ｐゴシック" charset="0"/>
                <a:cs typeface="ＭＳ Ｐゴシック" charset="0"/>
              </a:defRPr>
            </a:lvl1pPr>
            <a:lvl2pPr marL="742950" indent="-285750" eaLnBrk="0" hangingPunct="0">
              <a:defRPr sz="2400">
                <a:solidFill>
                  <a:schemeClr val="tx1"/>
                </a:solidFill>
                <a:latin typeface="Lucida Sans" charset="0"/>
                <a:ea typeface="ＭＳ Ｐゴシック" charset="0"/>
              </a:defRPr>
            </a:lvl2pPr>
            <a:lvl3pPr marL="1143000" indent="-228600" eaLnBrk="0" hangingPunct="0">
              <a:defRPr sz="2400">
                <a:solidFill>
                  <a:schemeClr val="tx1"/>
                </a:solidFill>
                <a:latin typeface="Lucida Sans" charset="0"/>
                <a:ea typeface="ＭＳ Ｐゴシック" charset="0"/>
              </a:defRPr>
            </a:lvl3pPr>
            <a:lvl4pPr marL="1600200" indent="-228600" eaLnBrk="0" hangingPunct="0">
              <a:defRPr sz="2400">
                <a:solidFill>
                  <a:schemeClr val="tx1"/>
                </a:solidFill>
                <a:latin typeface="Lucida Sans" charset="0"/>
                <a:ea typeface="ＭＳ Ｐゴシック" charset="0"/>
              </a:defRPr>
            </a:lvl4pPr>
            <a:lvl5pPr marL="2057400" indent="-228600" eaLnBrk="0" hangingPunct="0">
              <a:defRPr sz="2400">
                <a:solidFill>
                  <a:schemeClr val="tx1"/>
                </a:solidFill>
                <a:latin typeface="Lucida Sans" charset="0"/>
                <a:ea typeface="ＭＳ Ｐゴシック" charset="0"/>
              </a:defRPr>
            </a:lvl5pPr>
            <a:lvl6pPr marL="2514600" indent="-228600" eaLnBrk="0" fontAlgn="base" hangingPunct="0">
              <a:spcBef>
                <a:spcPct val="0"/>
              </a:spcBef>
              <a:spcAft>
                <a:spcPct val="0"/>
              </a:spcAft>
              <a:defRPr sz="2400">
                <a:solidFill>
                  <a:schemeClr val="tx1"/>
                </a:solidFill>
                <a:latin typeface="Lucida Sans" charset="0"/>
                <a:ea typeface="ＭＳ Ｐゴシック" charset="0"/>
              </a:defRPr>
            </a:lvl6pPr>
            <a:lvl7pPr marL="2971800" indent="-228600" eaLnBrk="0" fontAlgn="base" hangingPunct="0">
              <a:spcBef>
                <a:spcPct val="0"/>
              </a:spcBef>
              <a:spcAft>
                <a:spcPct val="0"/>
              </a:spcAft>
              <a:defRPr sz="2400">
                <a:solidFill>
                  <a:schemeClr val="tx1"/>
                </a:solidFill>
                <a:latin typeface="Lucida Sans" charset="0"/>
                <a:ea typeface="ＭＳ Ｐゴシック" charset="0"/>
              </a:defRPr>
            </a:lvl7pPr>
            <a:lvl8pPr marL="3429000" indent="-228600" eaLnBrk="0" fontAlgn="base" hangingPunct="0">
              <a:spcBef>
                <a:spcPct val="0"/>
              </a:spcBef>
              <a:spcAft>
                <a:spcPct val="0"/>
              </a:spcAft>
              <a:defRPr sz="2400">
                <a:solidFill>
                  <a:schemeClr val="tx1"/>
                </a:solidFill>
                <a:latin typeface="Lucida Sans" charset="0"/>
                <a:ea typeface="ＭＳ Ｐゴシック" charset="0"/>
              </a:defRPr>
            </a:lvl8pPr>
            <a:lvl9pPr marL="3886200" indent="-228600" eaLnBrk="0" fontAlgn="base" hangingPunct="0">
              <a:spcBef>
                <a:spcPct val="0"/>
              </a:spcBef>
              <a:spcAft>
                <a:spcPct val="0"/>
              </a:spcAft>
              <a:defRPr sz="2400">
                <a:solidFill>
                  <a:schemeClr val="tx1"/>
                </a:solidFill>
                <a:latin typeface="Lucida Sans" charset="0"/>
                <a:ea typeface="ＭＳ Ｐゴシック" charset="0"/>
              </a:defRPr>
            </a:lvl9pPr>
          </a:lstStyle>
          <a:p>
            <a:pPr eaLnBrk="1" hangingPunct="1"/>
            <a:r>
              <a:rPr lang="en-US" sz="1799"/>
              <a:t>R</a:t>
            </a:r>
          </a:p>
        </p:txBody>
      </p:sp>
      <p:sp>
        <p:nvSpPr>
          <p:cNvPr id="8" name="Rectangle 2"/>
          <p:cNvSpPr>
            <a:spLocks noChangeArrowheads="1"/>
          </p:cNvSpPr>
          <p:nvPr/>
        </p:nvSpPr>
        <p:spPr bwMode="auto">
          <a:xfrm>
            <a:off x="4877118" y="6482555"/>
            <a:ext cx="5764298" cy="338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algn="r">
              <a:defRPr/>
            </a:pPr>
            <a:r>
              <a:rPr lang="en-US" sz="1600" i="1" dirty="0">
                <a:solidFill>
                  <a:schemeClr val="bg1">
                    <a:lumMod val="65000"/>
                  </a:schemeClr>
                </a:solidFill>
                <a:latin typeface="Calibri" charset="0"/>
              </a:rPr>
              <a:t>Buxton, </a:t>
            </a:r>
            <a:r>
              <a:rPr lang="en-US" sz="1600" i="1" dirty="0" err="1">
                <a:solidFill>
                  <a:schemeClr val="bg1">
                    <a:lumMod val="65000"/>
                  </a:schemeClr>
                </a:solidFill>
                <a:latin typeface="Calibri" charset="0"/>
              </a:rPr>
              <a:t>Ellenbogen</a:t>
            </a:r>
            <a:r>
              <a:rPr lang="en-US" sz="1600" i="1" dirty="0">
                <a:solidFill>
                  <a:schemeClr val="bg1">
                    <a:lumMod val="65000"/>
                  </a:schemeClr>
                </a:solidFill>
                <a:latin typeface="Calibri" charset="0"/>
              </a:rPr>
              <a:t> et al, Annals of Internal Medicine, 2012</a:t>
            </a:r>
          </a:p>
        </p:txBody>
      </p:sp>
      <p:pic>
        <p:nvPicPr>
          <p:cNvPr id="2" name="Graphic 1" descr="Glasses with solid fill">
            <a:extLst>
              <a:ext uri="{FF2B5EF4-FFF2-40B4-BE49-F238E27FC236}">
                <a16:creationId xmlns:a16="http://schemas.microsoft.com/office/drawing/2014/main" id="{834ABDCC-27B6-3A30-DCBC-4EAE63EBDDE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516113" y="5770457"/>
            <a:ext cx="457200" cy="457200"/>
          </a:xfrm>
          <a:prstGeom prst="rect">
            <a:avLst/>
          </a:prstGeom>
        </p:spPr>
      </p:pic>
      <p:sp>
        <p:nvSpPr>
          <p:cNvPr id="4" name="Rectangle 3">
            <a:extLst>
              <a:ext uri="{FF2B5EF4-FFF2-40B4-BE49-F238E27FC236}">
                <a16:creationId xmlns:a16="http://schemas.microsoft.com/office/drawing/2014/main" id="{0F15F46D-D78B-E23E-3958-F86A7911E4C8}"/>
              </a:ext>
            </a:extLst>
          </p:cNvPr>
          <p:cNvSpPr>
            <a:spLocks noGrp="1" noChangeArrowheads="1"/>
          </p:cNvSpPr>
          <p:nvPr>
            <p:ph type="title"/>
          </p:nvPr>
        </p:nvSpPr>
        <p:spPr>
          <a:xfrm>
            <a:off x="457319" y="274638"/>
            <a:ext cx="10950252" cy="1143000"/>
          </a:xfrm>
        </p:spPr>
        <p:txBody>
          <a:bodyPr/>
          <a:lstStyle/>
          <a:p>
            <a:pPr eaLnBrk="1" hangingPunct="1"/>
            <a:r>
              <a:rPr lang="en-US" dirty="0">
                <a:latin typeface="Calibri" charset="0"/>
              </a:rPr>
              <a:t>Probing sleep depth</a:t>
            </a:r>
            <a:endParaRPr lang="en-US" i="0" dirty="0">
              <a:latin typeface="Calibri"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315C1B-BF49-C31E-9FD8-F72A5562B4C6}"/>
            </a:ext>
          </a:extLst>
        </p:cNvPr>
        <p:cNvGrpSpPr/>
        <p:nvPr/>
      </p:nvGrpSpPr>
      <p:grpSpPr>
        <a:xfrm>
          <a:off x="0" y="0"/>
          <a:ext cx="0" cy="0"/>
          <a:chOff x="0" y="0"/>
          <a:chExt cx="0" cy="0"/>
        </a:xfrm>
      </p:grpSpPr>
      <p:pic>
        <p:nvPicPr>
          <p:cNvPr id="48130" name="Picture 4" descr="AcousticArousalsFittedUNAdjusted03092010">
            <a:extLst>
              <a:ext uri="{FF2B5EF4-FFF2-40B4-BE49-F238E27FC236}">
                <a16:creationId xmlns:a16="http://schemas.microsoft.com/office/drawing/2014/main" id="{C15BC3E1-6DB9-C8C7-15FB-6DD476FB315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84401" y="-1358757"/>
            <a:ext cx="17787463" cy="86312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Rectangle 1">
            <a:extLst>
              <a:ext uri="{FF2B5EF4-FFF2-40B4-BE49-F238E27FC236}">
                <a16:creationId xmlns:a16="http://schemas.microsoft.com/office/drawing/2014/main" id="{561E0462-F148-F3F0-7D54-939409B6945D}"/>
              </a:ext>
            </a:extLst>
          </p:cNvPr>
          <p:cNvSpPr/>
          <p:nvPr/>
        </p:nvSpPr>
        <p:spPr>
          <a:xfrm>
            <a:off x="-4550092" y="-873760"/>
            <a:ext cx="8026400" cy="796544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 name="Rectangle 2">
            <a:extLst>
              <a:ext uri="{FF2B5EF4-FFF2-40B4-BE49-F238E27FC236}">
                <a16:creationId xmlns:a16="http://schemas.microsoft.com/office/drawing/2014/main" id="{41E8701C-B2E9-CA4A-4F11-4F79219D60EF}"/>
              </a:ext>
            </a:extLst>
          </p:cNvPr>
          <p:cNvSpPr/>
          <p:nvPr/>
        </p:nvSpPr>
        <p:spPr>
          <a:xfrm>
            <a:off x="9419908" y="-873760"/>
            <a:ext cx="8026400" cy="796544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4309145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1CCC7E-3C21-9945-852C-14140FA7693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DB3E66F-3503-05D3-1B5B-01944801F3A3}"/>
              </a:ext>
            </a:extLst>
          </p:cNvPr>
          <p:cNvSpPr>
            <a:spLocks noGrp="1"/>
          </p:cNvSpPr>
          <p:nvPr>
            <p:ph type="title"/>
          </p:nvPr>
        </p:nvSpPr>
        <p:spPr/>
        <p:txBody>
          <a:bodyPr>
            <a:normAutofit fontScale="90000"/>
          </a:bodyPr>
          <a:lstStyle/>
          <a:p>
            <a:r>
              <a:rPr lang="en-US" dirty="0"/>
              <a:t>Summary: Corona Discharge Is </a:t>
            </a:r>
            <a:r>
              <a:rPr lang="en-US" dirty="0">
                <a:solidFill>
                  <a:srgbClr val="FF0000"/>
                </a:solidFill>
              </a:rPr>
              <a:t>Not a Health Issue</a:t>
            </a:r>
            <a:endParaRPr dirty="0">
              <a:solidFill>
                <a:srgbClr val="FF0000"/>
              </a:solidFill>
            </a:endParaRPr>
          </a:p>
        </p:txBody>
      </p:sp>
      <p:sp>
        <p:nvSpPr>
          <p:cNvPr id="3" name="Content Placeholder 2">
            <a:extLst>
              <a:ext uri="{FF2B5EF4-FFF2-40B4-BE49-F238E27FC236}">
                <a16:creationId xmlns:a16="http://schemas.microsoft.com/office/drawing/2014/main" id="{549755FB-34C7-5336-DEA8-91B0081F18E7}"/>
              </a:ext>
            </a:extLst>
          </p:cNvPr>
          <p:cNvSpPr>
            <a:spLocks noGrp="1"/>
          </p:cNvSpPr>
          <p:nvPr>
            <p:ph idx="1"/>
          </p:nvPr>
        </p:nvSpPr>
        <p:spPr/>
        <p:txBody>
          <a:bodyPr wrap="square">
            <a:noAutofit/>
          </a:bodyPr>
          <a:lstStyle/>
          <a:p>
            <a:pPr>
              <a:spcAft>
                <a:spcPts val="600"/>
              </a:spcAft>
            </a:pPr>
            <a:r>
              <a:rPr sz="3600" dirty="0"/>
              <a:t>Corona = surface phenomenon </a:t>
            </a:r>
            <a:endParaRPr lang="en-US" sz="3600" dirty="0"/>
          </a:p>
          <a:p>
            <a:pPr>
              <a:spcAft>
                <a:spcPts val="600"/>
              </a:spcAft>
            </a:pPr>
            <a:r>
              <a:rPr lang="en-US" sz="3600" dirty="0"/>
              <a:t>Main issue = noise </a:t>
            </a:r>
          </a:p>
          <a:p>
            <a:pPr lvl="1">
              <a:spcAft>
                <a:spcPts val="600"/>
              </a:spcAft>
            </a:pPr>
            <a:r>
              <a:rPr lang="en-US" sz="3600" dirty="0"/>
              <a:t>reducing with distance</a:t>
            </a:r>
          </a:p>
          <a:p>
            <a:pPr lvl="1">
              <a:spcAft>
                <a:spcPts val="600"/>
              </a:spcAft>
            </a:pPr>
            <a:r>
              <a:rPr lang="en-US" sz="3600" dirty="0"/>
              <a:t>Reduced by house</a:t>
            </a:r>
          </a:p>
          <a:p>
            <a:pPr lvl="1">
              <a:spcAft>
                <a:spcPts val="600"/>
              </a:spcAft>
            </a:pPr>
            <a:r>
              <a:rPr lang="en-US" sz="3600" dirty="0"/>
              <a:t>broadband &gt;&gt; tonal</a:t>
            </a:r>
          </a:p>
          <a:p>
            <a:pPr lvl="1">
              <a:spcAft>
                <a:spcPts val="600"/>
              </a:spcAft>
            </a:pPr>
            <a:r>
              <a:rPr lang="en-US" sz="3600" dirty="0"/>
              <a:t>Continuous &gt;&gt;&gt;&gt;&gt; impulsive </a:t>
            </a:r>
          </a:p>
          <a:p>
            <a:pPr lvl="1">
              <a:spcAft>
                <a:spcPts val="600"/>
              </a:spcAft>
            </a:pPr>
            <a:r>
              <a:rPr lang="en-US" sz="3600" dirty="0"/>
              <a:t>Mostly in foul weather </a:t>
            </a:r>
          </a:p>
        </p:txBody>
      </p:sp>
    </p:spTree>
    <p:extLst>
      <p:ext uri="{BB962C8B-B14F-4D97-AF65-F5344CB8AC3E}">
        <p14:creationId xmlns:p14="http://schemas.microsoft.com/office/powerpoint/2010/main" val="384542427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68029C-9C27-2319-7B2A-C7BB9740C7F8}"/>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CED3C197-0198-8E61-F317-ACC7AA8153B3}"/>
              </a:ext>
            </a:extLst>
          </p:cNvPr>
          <p:cNvPicPr>
            <a:picLocks noChangeAspect="1"/>
          </p:cNvPicPr>
          <p:nvPr/>
        </p:nvPicPr>
        <p:blipFill>
          <a:blip r:embed="rId3"/>
          <a:stretch>
            <a:fillRect/>
          </a:stretch>
        </p:blipFill>
        <p:spPr>
          <a:xfrm>
            <a:off x="307335" y="530161"/>
            <a:ext cx="3406113" cy="5105976"/>
          </a:xfrm>
          <a:prstGeom prst="rect">
            <a:avLst/>
          </a:prstGeom>
        </p:spPr>
      </p:pic>
      <p:pic>
        <p:nvPicPr>
          <p:cNvPr id="17" name="Picture 16">
            <a:extLst>
              <a:ext uri="{FF2B5EF4-FFF2-40B4-BE49-F238E27FC236}">
                <a16:creationId xmlns:a16="http://schemas.microsoft.com/office/drawing/2014/main" id="{790A6D92-20B1-9BF9-376C-5C94FBD3F7CA}"/>
              </a:ext>
            </a:extLst>
          </p:cNvPr>
          <p:cNvPicPr>
            <a:picLocks noChangeAspect="1"/>
          </p:cNvPicPr>
          <p:nvPr/>
        </p:nvPicPr>
        <p:blipFill>
          <a:blip r:embed="rId4"/>
          <a:stretch>
            <a:fillRect/>
          </a:stretch>
        </p:blipFill>
        <p:spPr>
          <a:xfrm>
            <a:off x="7999948" y="3429000"/>
            <a:ext cx="3923800" cy="2207137"/>
          </a:xfrm>
          <a:prstGeom prst="rect">
            <a:avLst/>
          </a:prstGeom>
        </p:spPr>
      </p:pic>
      <p:pic>
        <p:nvPicPr>
          <p:cNvPr id="19" name="Picture 18">
            <a:extLst>
              <a:ext uri="{FF2B5EF4-FFF2-40B4-BE49-F238E27FC236}">
                <a16:creationId xmlns:a16="http://schemas.microsoft.com/office/drawing/2014/main" id="{AFA46DCF-ACC9-AF08-8A02-90A3086304BD}"/>
              </a:ext>
            </a:extLst>
          </p:cNvPr>
          <p:cNvPicPr>
            <a:picLocks noChangeAspect="1"/>
          </p:cNvPicPr>
          <p:nvPr/>
        </p:nvPicPr>
        <p:blipFill>
          <a:blip r:embed="rId5"/>
          <a:stretch>
            <a:fillRect/>
          </a:stretch>
        </p:blipFill>
        <p:spPr>
          <a:xfrm>
            <a:off x="3894798" y="530161"/>
            <a:ext cx="3923800" cy="2615651"/>
          </a:xfrm>
          <a:prstGeom prst="rect">
            <a:avLst/>
          </a:prstGeom>
        </p:spPr>
      </p:pic>
      <p:pic>
        <p:nvPicPr>
          <p:cNvPr id="21" name="Picture 20">
            <a:extLst>
              <a:ext uri="{FF2B5EF4-FFF2-40B4-BE49-F238E27FC236}">
                <a16:creationId xmlns:a16="http://schemas.microsoft.com/office/drawing/2014/main" id="{D1F0D4EB-EC4C-BD32-6CD6-9499F073DF2E}"/>
              </a:ext>
            </a:extLst>
          </p:cNvPr>
          <p:cNvPicPr>
            <a:picLocks noChangeAspect="1"/>
          </p:cNvPicPr>
          <p:nvPr/>
        </p:nvPicPr>
        <p:blipFill>
          <a:blip r:embed="rId6"/>
          <a:stretch>
            <a:fillRect/>
          </a:stretch>
        </p:blipFill>
        <p:spPr>
          <a:xfrm>
            <a:off x="7999948" y="530161"/>
            <a:ext cx="3923800" cy="2614202"/>
          </a:xfrm>
          <a:prstGeom prst="rect">
            <a:avLst/>
          </a:prstGeom>
        </p:spPr>
      </p:pic>
      <p:pic>
        <p:nvPicPr>
          <p:cNvPr id="22" name="Picture 21">
            <a:extLst>
              <a:ext uri="{FF2B5EF4-FFF2-40B4-BE49-F238E27FC236}">
                <a16:creationId xmlns:a16="http://schemas.microsoft.com/office/drawing/2014/main" id="{5DF09487-5631-519B-9E3B-96866E8BDC71}"/>
              </a:ext>
            </a:extLst>
          </p:cNvPr>
          <p:cNvPicPr>
            <a:picLocks noChangeAspect="1"/>
          </p:cNvPicPr>
          <p:nvPr/>
        </p:nvPicPr>
        <p:blipFill>
          <a:blip r:embed="rId7"/>
          <a:srcRect t="-17" b="15752"/>
          <a:stretch>
            <a:fillRect/>
          </a:stretch>
        </p:blipFill>
        <p:spPr>
          <a:xfrm>
            <a:off x="3894798" y="3449320"/>
            <a:ext cx="3923800" cy="2203704"/>
          </a:xfrm>
          <a:prstGeom prst="rect">
            <a:avLst/>
          </a:prstGeom>
        </p:spPr>
      </p:pic>
    </p:spTree>
    <p:extLst>
      <p:ext uri="{BB962C8B-B14F-4D97-AF65-F5344CB8AC3E}">
        <p14:creationId xmlns:p14="http://schemas.microsoft.com/office/powerpoint/2010/main" val="42405004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8D72773-3BBC-3A21-523D-109AE2C739E4}"/>
              </a:ext>
            </a:extLst>
          </p:cNvPr>
          <p:cNvPicPr>
            <a:picLocks noChangeAspect="1"/>
          </p:cNvPicPr>
          <p:nvPr/>
        </p:nvPicPr>
        <p:blipFill>
          <a:blip r:embed="rId3"/>
          <a:stretch>
            <a:fillRect/>
          </a:stretch>
        </p:blipFill>
        <p:spPr>
          <a:xfrm>
            <a:off x="2844800" y="177800"/>
            <a:ext cx="6502400" cy="6502400"/>
          </a:xfrm>
          <a:prstGeom prst="rect">
            <a:avLst/>
          </a:prstGeom>
        </p:spPr>
      </p:pic>
    </p:spTree>
    <p:extLst>
      <p:ext uri="{BB962C8B-B14F-4D97-AF65-F5344CB8AC3E}">
        <p14:creationId xmlns:p14="http://schemas.microsoft.com/office/powerpoint/2010/main" val="5283001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416BC5-AE09-1F11-A619-A9ED15692FB0}"/>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484656A0-5906-70B0-6FDC-156DE95D6D68}"/>
              </a:ext>
            </a:extLst>
          </p:cNvPr>
          <p:cNvPicPr>
            <a:picLocks noChangeAspect="1"/>
          </p:cNvPicPr>
          <p:nvPr/>
        </p:nvPicPr>
        <p:blipFill>
          <a:blip r:embed="rId2"/>
          <a:stretch>
            <a:fillRect/>
          </a:stretch>
        </p:blipFill>
        <p:spPr>
          <a:xfrm>
            <a:off x="1350743" y="0"/>
            <a:ext cx="10387625" cy="6857999"/>
          </a:xfrm>
          <a:prstGeom prst="rect">
            <a:avLst/>
          </a:prstGeom>
        </p:spPr>
      </p:pic>
      <p:pic>
        <p:nvPicPr>
          <p:cNvPr id="5" name="Picture 4">
            <a:extLst>
              <a:ext uri="{FF2B5EF4-FFF2-40B4-BE49-F238E27FC236}">
                <a16:creationId xmlns:a16="http://schemas.microsoft.com/office/drawing/2014/main" id="{0884F532-E73A-EAF3-5C86-512A5C530FD4}"/>
              </a:ext>
            </a:extLst>
          </p:cNvPr>
          <p:cNvPicPr>
            <a:picLocks noChangeAspect="1"/>
          </p:cNvPicPr>
          <p:nvPr/>
        </p:nvPicPr>
        <p:blipFill>
          <a:blip r:embed="rId3"/>
          <a:stretch>
            <a:fillRect/>
          </a:stretch>
        </p:blipFill>
        <p:spPr>
          <a:xfrm>
            <a:off x="3528573" y="2259544"/>
            <a:ext cx="616461" cy="613995"/>
          </a:xfrm>
          <a:prstGeom prst="rect">
            <a:avLst/>
          </a:prstGeom>
        </p:spPr>
      </p:pic>
      <p:pic>
        <p:nvPicPr>
          <p:cNvPr id="6" name="Picture 5">
            <a:extLst>
              <a:ext uri="{FF2B5EF4-FFF2-40B4-BE49-F238E27FC236}">
                <a16:creationId xmlns:a16="http://schemas.microsoft.com/office/drawing/2014/main" id="{DE11D30B-89AA-CDFD-57CB-4C1CA7E163BD}"/>
              </a:ext>
            </a:extLst>
          </p:cNvPr>
          <p:cNvPicPr>
            <a:picLocks noChangeAspect="1"/>
          </p:cNvPicPr>
          <p:nvPr/>
        </p:nvPicPr>
        <p:blipFill>
          <a:blip r:embed="rId4"/>
          <a:stretch>
            <a:fillRect/>
          </a:stretch>
        </p:blipFill>
        <p:spPr>
          <a:xfrm>
            <a:off x="4783015" y="2391505"/>
            <a:ext cx="629839" cy="552372"/>
          </a:xfrm>
          <a:prstGeom prst="rect">
            <a:avLst/>
          </a:prstGeom>
        </p:spPr>
      </p:pic>
      <p:pic>
        <p:nvPicPr>
          <p:cNvPr id="9" name="Picture 8">
            <a:extLst>
              <a:ext uri="{FF2B5EF4-FFF2-40B4-BE49-F238E27FC236}">
                <a16:creationId xmlns:a16="http://schemas.microsoft.com/office/drawing/2014/main" id="{83ECF45C-303F-BC01-AC1A-AF2C5E239C98}"/>
              </a:ext>
            </a:extLst>
          </p:cNvPr>
          <p:cNvPicPr>
            <a:picLocks noChangeAspect="1"/>
          </p:cNvPicPr>
          <p:nvPr/>
        </p:nvPicPr>
        <p:blipFill>
          <a:blip r:embed="rId5"/>
          <a:stretch>
            <a:fillRect/>
          </a:stretch>
        </p:blipFill>
        <p:spPr>
          <a:xfrm>
            <a:off x="4022467" y="3868616"/>
            <a:ext cx="846889" cy="552372"/>
          </a:xfrm>
          <a:prstGeom prst="rect">
            <a:avLst/>
          </a:prstGeom>
        </p:spPr>
      </p:pic>
      <p:pic>
        <p:nvPicPr>
          <p:cNvPr id="10" name="Picture 9">
            <a:extLst>
              <a:ext uri="{FF2B5EF4-FFF2-40B4-BE49-F238E27FC236}">
                <a16:creationId xmlns:a16="http://schemas.microsoft.com/office/drawing/2014/main" id="{BDBD058B-600B-2452-519D-80A99BC93EF8}"/>
              </a:ext>
            </a:extLst>
          </p:cNvPr>
          <p:cNvPicPr>
            <a:picLocks noChangeAspect="1"/>
          </p:cNvPicPr>
          <p:nvPr/>
        </p:nvPicPr>
        <p:blipFill>
          <a:blip r:embed="rId5"/>
          <a:stretch>
            <a:fillRect/>
          </a:stretch>
        </p:blipFill>
        <p:spPr>
          <a:xfrm>
            <a:off x="7164601" y="2344613"/>
            <a:ext cx="846889" cy="552372"/>
          </a:xfrm>
          <a:prstGeom prst="rect">
            <a:avLst/>
          </a:prstGeom>
        </p:spPr>
      </p:pic>
      <p:pic>
        <p:nvPicPr>
          <p:cNvPr id="11" name="Picture 10">
            <a:extLst>
              <a:ext uri="{FF2B5EF4-FFF2-40B4-BE49-F238E27FC236}">
                <a16:creationId xmlns:a16="http://schemas.microsoft.com/office/drawing/2014/main" id="{C310EC14-C9B8-C433-FDAE-8FB88092C188}"/>
              </a:ext>
            </a:extLst>
          </p:cNvPr>
          <p:cNvPicPr>
            <a:picLocks noChangeAspect="1"/>
          </p:cNvPicPr>
          <p:nvPr/>
        </p:nvPicPr>
        <p:blipFill>
          <a:blip r:embed="rId6"/>
          <a:stretch>
            <a:fillRect/>
          </a:stretch>
        </p:blipFill>
        <p:spPr>
          <a:xfrm>
            <a:off x="6096000" y="2344613"/>
            <a:ext cx="552372" cy="552372"/>
          </a:xfrm>
          <a:prstGeom prst="rect">
            <a:avLst/>
          </a:prstGeom>
        </p:spPr>
      </p:pic>
      <p:pic>
        <p:nvPicPr>
          <p:cNvPr id="12" name="Picture 11">
            <a:extLst>
              <a:ext uri="{FF2B5EF4-FFF2-40B4-BE49-F238E27FC236}">
                <a16:creationId xmlns:a16="http://schemas.microsoft.com/office/drawing/2014/main" id="{16EF06E4-F8BA-2AA5-2A77-5FBD83F74CC5}"/>
              </a:ext>
            </a:extLst>
          </p:cNvPr>
          <p:cNvPicPr>
            <a:picLocks noChangeAspect="1"/>
          </p:cNvPicPr>
          <p:nvPr/>
        </p:nvPicPr>
        <p:blipFill>
          <a:blip r:embed="rId6"/>
          <a:stretch>
            <a:fillRect/>
          </a:stretch>
        </p:blipFill>
        <p:spPr>
          <a:xfrm>
            <a:off x="9859108" y="2344613"/>
            <a:ext cx="552372" cy="552372"/>
          </a:xfrm>
          <a:prstGeom prst="rect">
            <a:avLst/>
          </a:prstGeom>
        </p:spPr>
      </p:pic>
      <p:sp>
        <p:nvSpPr>
          <p:cNvPr id="4" name="Oval 3">
            <a:extLst>
              <a:ext uri="{FF2B5EF4-FFF2-40B4-BE49-F238E27FC236}">
                <a16:creationId xmlns:a16="http://schemas.microsoft.com/office/drawing/2014/main" id="{94BB7895-92F4-1D0C-F9D8-94FBA3E6BB38}"/>
              </a:ext>
            </a:extLst>
          </p:cNvPr>
          <p:cNvSpPr>
            <a:spLocks noChangeAspect="1"/>
          </p:cNvSpPr>
          <p:nvPr/>
        </p:nvSpPr>
        <p:spPr>
          <a:xfrm>
            <a:off x="7198467" y="3281941"/>
            <a:ext cx="182880" cy="182880"/>
          </a:xfrm>
          <a:prstGeom prst="ellipse">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7" name="Straight Connector 6">
            <a:extLst>
              <a:ext uri="{FF2B5EF4-FFF2-40B4-BE49-F238E27FC236}">
                <a16:creationId xmlns:a16="http://schemas.microsoft.com/office/drawing/2014/main" id="{668173D0-610B-8B5B-A845-991EC4F41684}"/>
              </a:ext>
            </a:extLst>
          </p:cNvPr>
          <p:cNvCxnSpPr>
            <a:cxnSpLocks/>
          </p:cNvCxnSpPr>
          <p:nvPr/>
        </p:nvCxnSpPr>
        <p:spPr>
          <a:xfrm>
            <a:off x="7277792" y="3474458"/>
            <a:ext cx="0" cy="36029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414E1534-3C71-7A41-2B99-62C000118147}"/>
              </a:ext>
            </a:extLst>
          </p:cNvPr>
          <p:cNvPicPr>
            <a:picLocks noChangeAspect="1"/>
          </p:cNvPicPr>
          <p:nvPr/>
        </p:nvPicPr>
        <p:blipFill>
          <a:blip r:embed="rId7"/>
          <a:srcRect l="16463" r="18519"/>
          <a:stretch>
            <a:fillRect/>
          </a:stretch>
        </p:blipFill>
        <p:spPr>
          <a:xfrm>
            <a:off x="6881253" y="3851683"/>
            <a:ext cx="826943" cy="715428"/>
          </a:xfrm>
          <a:prstGeom prst="rect">
            <a:avLst/>
          </a:prstGeom>
        </p:spPr>
      </p:pic>
      <p:pic>
        <p:nvPicPr>
          <p:cNvPr id="13" name="Picture 12">
            <a:extLst>
              <a:ext uri="{FF2B5EF4-FFF2-40B4-BE49-F238E27FC236}">
                <a16:creationId xmlns:a16="http://schemas.microsoft.com/office/drawing/2014/main" id="{9496F724-1B24-7B60-8FA8-89343D604EDB}"/>
              </a:ext>
            </a:extLst>
          </p:cNvPr>
          <p:cNvPicPr>
            <a:picLocks noChangeAspect="1"/>
          </p:cNvPicPr>
          <p:nvPr/>
        </p:nvPicPr>
        <p:blipFill>
          <a:blip r:embed="rId8"/>
          <a:srcRect l="5557" t="22655" r="10210" b="26591"/>
          <a:stretch>
            <a:fillRect/>
          </a:stretch>
        </p:blipFill>
        <p:spPr>
          <a:xfrm>
            <a:off x="3995259" y="4565723"/>
            <a:ext cx="941621" cy="567360"/>
          </a:xfrm>
          <a:prstGeom prst="rect">
            <a:avLst/>
          </a:prstGeom>
        </p:spPr>
      </p:pic>
      <p:sp>
        <p:nvSpPr>
          <p:cNvPr id="2" name="Rectangle 1">
            <a:extLst>
              <a:ext uri="{FF2B5EF4-FFF2-40B4-BE49-F238E27FC236}">
                <a16:creationId xmlns:a16="http://schemas.microsoft.com/office/drawing/2014/main" id="{2960C7C1-F07D-999B-E604-BD526888167E}"/>
              </a:ext>
            </a:extLst>
          </p:cNvPr>
          <p:cNvSpPr/>
          <p:nvPr/>
        </p:nvSpPr>
        <p:spPr>
          <a:xfrm>
            <a:off x="9727324" y="5133083"/>
            <a:ext cx="567559" cy="38484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noFill/>
            </a:endParaRPr>
          </a:p>
        </p:txBody>
      </p:sp>
    </p:spTree>
    <p:extLst>
      <p:ext uri="{BB962C8B-B14F-4D97-AF65-F5344CB8AC3E}">
        <p14:creationId xmlns:p14="http://schemas.microsoft.com/office/powerpoint/2010/main" val="223081035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87563C-3822-6696-19A6-BF9692629BD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643DAAA-5C3D-65E1-91B3-837F27A79CC5}"/>
              </a:ext>
            </a:extLst>
          </p:cNvPr>
          <p:cNvSpPr>
            <a:spLocks noGrp="1"/>
          </p:cNvSpPr>
          <p:nvPr>
            <p:ph type="title"/>
          </p:nvPr>
        </p:nvSpPr>
        <p:spPr/>
        <p:txBody>
          <a:bodyPr>
            <a:normAutofit fontScale="90000"/>
          </a:bodyPr>
          <a:lstStyle/>
          <a:p>
            <a:r>
              <a:rPr lang="en-US" sz="4900" dirty="0"/>
              <a:t>The Beginning</a:t>
            </a:r>
            <a:br>
              <a:rPr lang="en-US" dirty="0"/>
            </a:br>
            <a:r>
              <a:rPr lang="en-US" sz="3100" dirty="0"/>
              <a:t>Wertheimer N, Leeper E. 1979</a:t>
            </a:r>
            <a:br>
              <a:rPr lang="en-US" sz="2700" dirty="0"/>
            </a:br>
            <a:endParaRPr lang="en-US" sz="2700" dirty="0"/>
          </a:p>
        </p:txBody>
      </p:sp>
      <p:sp>
        <p:nvSpPr>
          <p:cNvPr id="3" name="Content Placeholder 2">
            <a:extLst>
              <a:ext uri="{FF2B5EF4-FFF2-40B4-BE49-F238E27FC236}">
                <a16:creationId xmlns:a16="http://schemas.microsoft.com/office/drawing/2014/main" id="{A7A4460A-1DFE-2415-0CC1-7A428465F9C9}"/>
              </a:ext>
            </a:extLst>
          </p:cNvPr>
          <p:cNvSpPr>
            <a:spLocks noGrp="1"/>
          </p:cNvSpPr>
          <p:nvPr>
            <p:ph sz="half" idx="1"/>
          </p:nvPr>
        </p:nvSpPr>
        <p:spPr/>
        <p:txBody>
          <a:bodyPr>
            <a:normAutofit/>
          </a:bodyPr>
          <a:lstStyle/>
          <a:p>
            <a:pPr lvl="0"/>
            <a:r>
              <a:rPr lang="en-US" sz="3200" dirty="0"/>
              <a:t>Case-control study </a:t>
            </a:r>
          </a:p>
          <a:p>
            <a:pPr lvl="0"/>
            <a:r>
              <a:rPr lang="en-US" sz="3200" dirty="0"/>
              <a:t>childhood cancer vs. controls </a:t>
            </a:r>
          </a:p>
          <a:p>
            <a:pPr lvl="0"/>
            <a:r>
              <a:rPr lang="en-US" sz="3200" dirty="0"/>
              <a:t>1950-1973</a:t>
            </a:r>
          </a:p>
          <a:p>
            <a:pPr lvl="0"/>
            <a:r>
              <a:rPr lang="en-US" sz="3200" dirty="0"/>
              <a:t>Exposure: "Wire code" </a:t>
            </a:r>
          </a:p>
          <a:p>
            <a:r>
              <a:rPr lang="en-US" sz="3200" dirty="0">
                <a:solidFill>
                  <a:srgbClr val="FF0000"/>
                </a:solidFill>
              </a:rPr>
              <a:t>No magnetic field measurements </a:t>
            </a:r>
            <a:endParaRPr lang="en-US" sz="3200" dirty="0"/>
          </a:p>
          <a:p>
            <a:pPr lvl="0"/>
            <a:r>
              <a:rPr lang="en-US" sz="3200" dirty="0"/>
              <a:t>OR ≈ 2.0-3.0 for cancer</a:t>
            </a:r>
          </a:p>
          <a:p>
            <a:endParaRPr lang="en-US" dirty="0"/>
          </a:p>
        </p:txBody>
      </p:sp>
      <p:sp>
        <p:nvSpPr>
          <p:cNvPr id="4" name="Content Placeholder 3">
            <a:extLst>
              <a:ext uri="{FF2B5EF4-FFF2-40B4-BE49-F238E27FC236}">
                <a16:creationId xmlns:a16="http://schemas.microsoft.com/office/drawing/2014/main" id="{BB85BBD1-FB0F-8F44-9C8E-9006F94BAF0A}"/>
              </a:ext>
            </a:extLst>
          </p:cNvPr>
          <p:cNvSpPr>
            <a:spLocks noGrp="1"/>
          </p:cNvSpPr>
          <p:nvPr>
            <p:ph sz="half" idx="2"/>
          </p:nvPr>
        </p:nvSpPr>
        <p:spPr/>
        <p:txBody>
          <a:bodyPr>
            <a:normAutofit/>
          </a:bodyPr>
          <a:lstStyle/>
          <a:p>
            <a:pPr lvl="0"/>
            <a:r>
              <a:rPr lang="en-US" sz="3200" dirty="0"/>
              <a:t>Chance: </a:t>
            </a:r>
          </a:p>
          <a:p>
            <a:pPr lvl="1"/>
            <a:r>
              <a:rPr lang="en-US" sz="3200" dirty="0"/>
              <a:t>poor stats rigor</a:t>
            </a:r>
          </a:p>
          <a:p>
            <a:pPr lvl="1"/>
            <a:r>
              <a:rPr lang="en-US" sz="3200" dirty="0">
                <a:solidFill>
                  <a:srgbClr val="FF0000"/>
                </a:solidFill>
              </a:rPr>
              <a:t>No biological plausibility </a:t>
            </a:r>
          </a:p>
          <a:p>
            <a:r>
              <a:rPr lang="en-US" sz="3200" dirty="0"/>
              <a:t>Bias </a:t>
            </a:r>
          </a:p>
          <a:p>
            <a:pPr lvl="1"/>
            <a:r>
              <a:rPr lang="en-US" sz="3200" dirty="0"/>
              <a:t>unblinded</a:t>
            </a:r>
          </a:p>
          <a:p>
            <a:pPr lvl="0"/>
            <a:r>
              <a:rPr lang="en-US" sz="3200" dirty="0"/>
              <a:t>Confounding </a:t>
            </a:r>
          </a:p>
          <a:p>
            <a:pPr lvl="1"/>
            <a:r>
              <a:rPr lang="en-US" sz="3200" dirty="0"/>
              <a:t>Socioeconomics </a:t>
            </a:r>
            <a:r>
              <a:rPr lang="en-US" sz="3200" dirty="0" err="1"/>
              <a:t>etc</a:t>
            </a:r>
            <a:endParaRPr lang="en-US" sz="3200" dirty="0"/>
          </a:p>
          <a:p>
            <a:pPr lvl="0"/>
            <a:endParaRPr lang="en-US" dirty="0"/>
          </a:p>
        </p:txBody>
      </p:sp>
    </p:spTree>
    <p:extLst>
      <p:ext uri="{BB962C8B-B14F-4D97-AF65-F5344CB8AC3E}">
        <p14:creationId xmlns:p14="http://schemas.microsoft.com/office/powerpoint/2010/main" val="137221590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0F3B7B-44BD-D7E2-7339-0565AB27ADA1}"/>
              </a:ext>
            </a:extLst>
          </p:cNvPr>
          <p:cNvSpPr>
            <a:spLocks noGrp="1"/>
          </p:cNvSpPr>
          <p:nvPr>
            <p:ph type="title"/>
          </p:nvPr>
        </p:nvSpPr>
        <p:spPr/>
        <p:txBody>
          <a:bodyPr>
            <a:normAutofit/>
          </a:bodyPr>
          <a:lstStyle/>
          <a:p>
            <a:br>
              <a:rPr lang="en-US" dirty="0"/>
            </a:br>
            <a:r>
              <a:rPr lang="en-US" b="0" dirty="0"/>
              <a:t>Savitz et al. 1988 - Childhood Cancer</a:t>
            </a:r>
            <a:endParaRPr lang="en-US" dirty="0"/>
          </a:p>
        </p:txBody>
      </p:sp>
      <p:sp>
        <p:nvSpPr>
          <p:cNvPr id="6" name="Rectangle 1">
            <a:extLst>
              <a:ext uri="{FF2B5EF4-FFF2-40B4-BE49-F238E27FC236}">
                <a16:creationId xmlns:a16="http://schemas.microsoft.com/office/drawing/2014/main" id="{1B366D4C-8B3E-E7A5-9D0B-9E44725F649C}"/>
              </a:ext>
            </a:extLst>
          </p:cNvPr>
          <p:cNvSpPr>
            <a:spLocks noGrp="1" noChangeArrowheads="1"/>
          </p:cNvSpPr>
          <p:nvPr>
            <p:ph idx="1"/>
          </p:nvPr>
        </p:nvSpPr>
        <p:spPr bwMode="auto">
          <a:xfrm>
            <a:off x="838200" y="2943534"/>
            <a:ext cx="10515600" cy="24314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nSpc>
                <a:spcPct val="100000"/>
              </a:lnSpc>
            </a:pPr>
            <a:r>
              <a:rPr kumimoji="0" lang="en-US" altLang="en-US" sz="4000" i="0" u="none" strike="noStrike" cap="none" normalizeH="0" baseline="0" dirty="0">
                <a:ln>
                  <a:noFill/>
                </a:ln>
                <a:effectLst/>
                <a:latin typeface="+mn-lt"/>
              </a:rPr>
              <a:t>Addresses blinding problem</a:t>
            </a:r>
            <a:endParaRPr lang="en-US" altLang="en-US" sz="4000" dirty="0">
              <a:latin typeface="+mn-lt"/>
            </a:endParaRPr>
          </a:p>
          <a:p>
            <a:pPr>
              <a:lnSpc>
                <a:spcPct val="100000"/>
              </a:lnSpc>
            </a:pPr>
            <a:r>
              <a:rPr kumimoji="0" lang="en-US" altLang="en-US" sz="4000" i="0" u="none" strike="noStrike" cap="none" normalizeH="0" baseline="0" dirty="0">
                <a:ln>
                  <a:noFill/>
                </a:ln>
                <a:effectLst/>
                <a:latin typeface="+mn-lt"/>
              </a:rPr>
              <a:t>Measures magnetic fields </a:t>
            </a:r>
          </a:p>
          <a:p>
            <a:pPr>
              <a:lnSpc>
                <a:spcPct val="100000"/>
              </a:lnSpc>
            </a:pPr>
            <a:endParaRPr lang="en-US" altLang="en-US" sz="4000" dirty="0">
              <a:latin typeface="+mn-lt"/>
            </a:endParaRPr>
          </a:p>
          <a:p>
            <a:pPr marL="0" marR="0" lvl="0" indent="0" algn="l" defTabSz="914400" rtl="0" eaLnBrk="0" fontAlgn="base" latinLnBrk="0" hangingPunct="0">
              <a:lnSpc>
                <a:spcPct val="100000"/>
              </a:lnSpc>
              <a:spcBef>
                <a:spcPct val="0"/>
              </a:spcBef>
              <a:spcAft>
                <a:spcPct val="0"/>
              </a:spcAft>
              <a:buClrTx/>
              <a:buSzTx/>
              <a:buFontTx/>
              <a:buNone/>
              <a:tabLst/>
            </a:pPr>
            <a:endParaRPr lang="en-US" altLang="en-US" sz="3200" b="1" dirty="0">
              <a:solidFill>
                <a:srgbClr val="000000"/>
              </a:solidFill>
              <a:latin typeface="+mn-lt"/>
            </a:endParaRPr>
          </a:p>
        </p:txBody>
      </p:sp>
    </p:spTree>
    <p:extLst>
      <p:ext uri="{BB962C8B-B14F-4D97-AF65-F5344CB8AC3E}">
        <p14:creationId xmlns:p14="http://schemas.microsoft.com/office/powerpoint/2010/main" val="56270390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618CBA-B4AF-3A40-8F28-F8A0B1E9B69D}"/>
            </a:ext>
          </a:extLst>
        </p:cNvPr>
        <p:cNvGrpSpPr/>
        <p:nvPr/>
      </p:nvGrpSpPr>
      <p:grpSpPr>
        <a:xfrm>
          <a:off x="0" y="0"/>
          <a:ext cx="0" cy="0"/>
          <a:chOff x="0" y="0"/>
          <a:chExt cx="0" cy="0"/>
        </a:xfrm>
      </p:grpSpPr>
      <p:sp>
        <p:nvSpPr>
          <p:cNvPr id="6" name="Rectangle 1">
            <a:extLst>
              <a:ext uri="{FF2B5EF4-FFF2-40B4-BE49-F238E27FC236}">
                <a16:creationId xmlns:a16="http://schemas.microsoft.com/office/drawing/2014/main" id="{15D38F2D-B589-8728-0B46-E872C49DE284}"/>
              </a:ext>
            </a:extLst>
          </p:cNvPr>
          <p:cNvSpPr>
            <a:spLocks noGrp="1" noChangeArrowheads="1"/>
          </p:cNvSpPr>
          <p:nvPr>
            <p:ph idx="1"/>
          </p:nvPr>
        </p:nvSpPr>
        <p:spPr bwMode="auto">
          <a:xfrm>
            <a:off x="375138" y="2035593"/>
            <a:ext cx="11394831" cy="42473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lvl="0" indent="0" algn="ctr">
              <a:lnSpc>
                <a:spcPct val="100000"/>
              </a:lnSpc>
              <a:buNone/>
            </a:pPr>
            <a:r>
              <a:rPr lang="en-US" altLang="en-US" sz="3600" dirty="0">
                <a:solidFill>
                  <a:srgbClr val="FF0000"/>
                </a:solidFill>
                <a:latin typeface="+mn-lt"/>
              </a:rPr>
              <a:t>Paradoxical Results: </a:t>
            </a:r>
          </a:p>
          <a:p>
            <a:pPr algn="ctr">
              <a:lnSpc>
                <a:spcPct val="100000"/>
              </a:lnSpc>
            </a:pPr>
            <a:r>
              <a:rPr lang="en-US" altLang="en-US" sz="3600" dirty="0">
                <a:latin typeface="+mn-lt"/>
              </a:rPr>
              <a:t>Wire codes: yes</a:t>
            </a:r>
          </a:p>
          <a:p>
            <a:pPr algn="ctr">
              <a:lnSpc>
                <a:spcPct val="100000"/>
              </a:lnSpc>
            </a:pPr>
            <a:r>
              <a:rPr lang="en-US" altLang="en-US" sz="3600" dirty="0">
                <a:latin typeface="+mn-lt"/>
              </a:rPr>
              <a:t>Measured fields: no</a:t>
            </a:r>
          </a:p>
          <a:p>
            <a:pPr algn="ctr">
              <a:lnSpc>
                <a:spcPct val="100000"/>
              </a:lnSpc>
            </a:pPr>
            <a:endParaRPr lang="en-US" altLang="en-US" sz="3600" dirty="0">
              <a:latin typeface="+mn-lt"/>
            </a:endParaRPr>
          </a:p>
          <a:p>
            <a:pPr algn="ctr">
              <a:lnSpc>
                <a:spcPct val="100000"/>
              </a:lnSpc>
            </a:pPr>
            <a:r>
              <a:rPr lang="en-US" sz="3600" dirty="0">
                <a:latin typeface="+mn-lt"/>
              </a:rPr>
              <a:t>Authors spin: “…the results encourage further examination of the carcinogenic potential…”</a:t>
            </a:r>
            <a:endParaRPr lang="en-US" altLang="en-US" sz="3600" dirty="0">
              <a:latin typeface="+mn-lt"/>
            </a:endParaRPr>
          </a:p>
          <a:p>
            <a:pPr algn="ctr">
              <a:lnSpc>
                <a:spcPct val="100000"/>
              </a:lnSpc>
            </a:pPr>
            <a:r>
              <a:rPr lang="en-US" altLang="en-US" sz="3600" dirty="0">
                <a:latin typeface="+mn-lt"/>
              </a:rPr>
              <a:t> </a:t>
            </a:r>
            <a:endParaRPr lang="en-US" altLang="en-US" dirty="0">
              <a:solidFill>
                <a:srgbClr val="FF0000"/>
              </a:solidFill>
              <a:latin typeface="+mn-lt"/>
            </a:endParaRPr>
          </a:p>
          <a:p>
            <a:pPr marL="0" lvl="0" indent="0">
              <a:lnSpc>
                <a:spcPct val="100000"/>
              </a:lnSpc>
              <a:buFontTx/>
              <a:buChar char="•"/>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7" name="Title 1">
            <a:extLst>
              <a:ext uri="{FF2B5EF4-FFF2-40B4-BE49-F238E27FC236}">
                <a16:creationId xmlns:a16="http://schemas.microsoft.com/office/drawing/2014/main" id="{284158ED-62E1-83B5-56FA-8753AB5EE465}"/>
              </a:ext>
            </a:extLst>
          </p:cNvPr>
          <p:cNvSpPr>
            <a:spLocks noGrp="1"/>
          </p:cNvSpPr>
          <p:nvPr>
            <p:ph type="title"/>
          </p:nvPr>
        </p:nvSpPr>
        <p:spPr>
          <a:xfrm>
            <a:off x="838200" y="365125"/>
            <a:ext cx="10515600" cy="1325563"/>
          </a:xfrm>
        </p:spPr>
        <p:txBody>
          <a:bodyPr>
            <a:normAutofit/>
          </a:bodyPr>
          <a:lstStyle/>
          <a:p>
            <a:br>
              <a:rPr lang="en-US" dirty="0"/>
            </a:br>
            <a:r>
              <a:rPr lang="en-US" b="0" dirty="0"/>
              <a:t>Savitz et al. 1988 - Childhood Cancer</a:t>
            </a:r>
            <a:endParaRPr lang="en-US" dirty="0"/>
          </a:p>
        </p:txBody>
      </p:sp>
    </p:spTree>
    <p:extLst>
      <p:ext uri="{BB962C8B-B14F-4D97-AF65-F5344CB8AC3E}">
        <p14:creationId xmlns:p14="http://schemas.microsoft.com/office/powerpoint/2010/main" val="52208587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2C8A75-5CAE-5B61-700D-4CF13AE40420}"/>
              </a:ext>
            </a:extLst>
          </p:cNvPr>
          <p:cNvSpPr>
            <a:spLocks noGrp="1"/>
          </p:cNvSpPr>
          <p:nvPr>
            <p:ph type="title"/>
          </p:nvPr>
        </p:nvSpPr>
        <p:spPr/>
        <p:txBody>
          <a:bodyPr/>
          <a:lstStyle/>
          <a:p>
            <a:r>
              <a:rPr lang="en-US" dirty="0"/>
              <a:t>1990s – addressing public concern</a:t>
            </a:r>
          </a:p>
        </p:txBody>
      </p:sp>
      <p:sp>
        <p:nvSpPr>
          <p:cNvPr id="3" name="Content Placeholder 2">
            <a:extLst>
              <a:ext uri="{FF2B5EF4-FFF2-40B4-BE49-F238E27FC236}">
                <a16:creationId xmlns:a16="http://schemas.microsoft.com/office/drawing/2014/main" id="{48C0C2BE-9FD8-DFED-4510-303A873BF677}"/>
              </a:ext>
            </a:extLst>
          </p:cNvPr>
          <p:cNvSpPr>
            <a:spLocks noGrp="1"/>
          </p:cNvSpPr>
          <p:nvPr>
            <p:ph idx="1"/>
          </p:nvPr>
        </p:nvSpPr>
        <p:spPr/>
        <p:txBody>
          <a:bodyPr>
            <a:normAutofit/>
          </a:bodyPr>
          <a:lstStyle/>
          <a:p>
            <a:pPr marL="0" indent="0">
              <a:buNone/>
            </a:pPr>
            <a:endParaRPr lang="en-US" sz="3600" dirty="0"/>
          </a:p>
          <a:p>
            <a:r>
              <a:rPr lang="en-US" sz="4400" dirty="0"/>
              <a:t>1992 </a:t>
            </a:r>
            <a:r>
              <a:rPr lang="en-US" sz="4400" dirty="0">
                <a:solidFill>
                  <a:srgbClr val="FF0000"/>
                </a:solidFill>
              </a:rPr>
              <a:t>Energy Policy Act</a:t>
            </a:r>
          </a:p>
          <a:p>
            <a:pPr lvl="1"/>
            <a:r>
              <a:rPr lang="en-US" sz="4400" dirty="0"/>
              <a:t>Congress launches </a:t>
            </a:r>
            <a:r>
              <a:rPr lang="en-US" sz="4400" dirty="0">
                <a:solidFill>
                  <a:srgbClr val="FF0000"/>
                </a:solidFill>
              </a:rPr>
              <a:t>EMF RAPID </a:t>
            </a:r>
            <a:r>
              <a:rPr lang="en-US" sz="4400" dirty="0"/>
              <a:t>program</a:t>
            </a:r>
          </a:p>
          <a:p>
            <a:pPr lvl="1"/>
            <a:r>
              <a:rPr lang="en-US" sz="4400" dirty="0"/>
              <a:t>Directs </a:t>
            </a:r>
            <a:r>
              <a:rPr lang="en-US" sz="4400" dirty="0">
                <a:solidFill>
                  <a:srgbClr val="FF0000"/>
                </a:solidFill>
              </a:rPr>
              <a:t>NIH</a:t>
            </a:r>
            <a:r>
              <a:rPr lang="en-US" sz="4400" dirty="0"/>
              <a:t> to evaluate health effects. </a:t>
            </a:r>
          </a:p>
          <a:p>
            <a:pPr marL="457200" lvl="1" indent="0">
              <a:buNone/>
            </a:pPr>
            <a:endParaRPr lang="en-US" sz="3600" dirty="0"/>
          </a:p>
        </p:txBody>
      </p:sp>
      <p:pic>
        <p:nvPicPr>
          <p:cNvPr id="5" name="Picture 4">
            <a:extLst>
              <a:ext uri="{FF2B5EF4-FFF2-40B4-BE49-F238E27FC236}">
                <a16:creationId xmlns:a16="http://schemas.microsoft.com/office/drawing/2014/main" id="{8C7769B6-6C85-8035-2E57-958A42130818}"/>
              </a:ext>
            </a:extLst>
          </p:cNvPr>
          <p:cNvPicPr>
            <a:picLocks noChangeAspect="1"/>
          </p:cNvPicPr>
          <p:nvPr/>
        </p:nvPicPr>
        <p:blipFill>
          <a:blip r:embed="rId2">
            <a:alphaModFix amt="17000"/>
          </a:blip>
          <a:stretch>
            <a:fillRect/>
          </a:stretch>
        </p:blipFill>
        <p:spPr>
          <a:xfrm>
            <a:off x="3188677" y="1097552"/>
            <a:ext cx="5416993" cy="5395323"/>
          </a:xfrm>
          <a:prstGeom prst="rect">
            <a:avLst/>
          </a:prstGeom>
        </p:spPr>
      </p:pic>
    </p:spTree>
    <p:extLst>
      <p:ext uri="{BB962C8B-B14F-4D97-AF65-F5344CB8AC3E}">
        <p14:creationId xmlns:p14="http://schemas.microsoft.com/office/powerpoint/2010/main" val="400437064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CD3505B-8D10-65BD-99A5-5F5E192A0C2C}"/>
              </a:ext>
            </a:extLst>
          </p:cNvPr>
          <p:cNvPicPr>
            <a:picLocks noChangeAspect="1"/>
          </p:cNvPicPr>
          <p:nvPr/>
        </p:nvPicPr>
        <p:blipFill>
          <a:blip r:embed="rId2"/>
          <a:stretch>
            <a:fillRect/>
          </a:stretch>
        </p:blipFill>
        <p:spPr>
          <a:xfrm>
            <a:off x="2382982" y="644236"/>
            <a:ext cx="7426036" cy="5569527"/>
          </a:xfrm>
          <a:prstGeom prst="rect">
            <a:avLst/>
          </a:prstGeom>
        </p:spPr>
      </p:pic>
    </p:spTree>
    <p:extLst>
      <p:ext uri="{BB962C8B-B14F-4D97-AF65-F5344CB8AC3E}">
        <p14:creationId xmlns:p14="http://schemas.microsoft.com/office/powerpoint/2010/main" val="325084470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167061-226F-8CC7-8334-192995F2DD54}"/>
              </a:ext>
            </a:extLst>
          </p:cNvPr>
          <p:cNvSpPr>
            <a:spLocks noGrp="1"/>
          </p:cNvSpPr>
          <p:nvPr>
            <p:ph type="title"/>
          </p:nvPr>
        </p:nvSpPr>
        <p:spPr/>
        <p:txBody>
          <a:bodyPr/>
          <a:lstStyle/>
          <a:p>
            <a:r>
              <a:rPr lang="en-US" b="1" dirty="0"/>
              <a:t>NIH –National Institutes of Health</a:t>
            </a:r>
            <a:endParaRPr lang="en-US" dirty="0"/>
          </a:p>
        </p:txBody>
      </p:sp>
      <p:sp>
        <p:nvSpPr>
          <p:cNvPr id="3" name="Content Placeholder 2">
            <a:extLst>
              <a:ext uri="{FF2B5EF4-FFF2-40B4-BE49-F238E27FC236}">
                <a16:creationId xmlns:a16="http://schemas.microsoft.com/office/drawing/2014/main" id="{C12C9C36-A88E-3B24-16D8-1F872AC5E1BD}"/>
              </a:ext>
            </a:extLst>
          </p:cNvPr>
          <p:cNvSpPr>
            <a:spLocks noGrp="1"/>
          </p:cNvSpPr>
          <p:nvPr>
            <p:ph idx="1"/>
          </p:nvPr>
        </p:nvSpPr>
        <p:spPr>
          <a:xfrm>
            <a:off x="838200" y="1825625"/>
            <a:ext cx="11049000" cy="4667250"/>
          </a:xfrm>
        </p:spPr>
        <p:txBody>
          <a:bodyPr>
            <a:normAutofit/>
          </a:bodyPr>
          <a:lstStyle/>
          <a:p>
            <a:pPr lvl="0"/>
            <a:r>
              <a:rPr lang="en-US" sz="3200" dirty="0"/>
              <a:t>Federal agency </a:t>
            </a:r>
          </a:p>
          <a:p>
            <a:pPr lvl="0"/>
            <a:r>
              <a:rPr lang="en-US" sz="3200" dirty="0"/>
              <a:t>Conducts and supports medical research</a:t>
            </a:r>
          </a:p>
          <a:p>
            <a:pPr lvl="0"/>
            <a:r>
              <a:rPr lang="en-US" sz="3200" dirty="0">
                <a:solidFill>
                  <a:srgbClr val="FF0000"/>
                </a:solidFill>
              </a:rPr>
              <a:t>27 institutes</a:t>
            </a:r>
          </a:p>
          <a:p>
            <a:pPr lvl="0"/>
            <a:endParaRPr lang="en-US" sz="3200" dirty="0"/>
          </a:p>
          <a:p>
            <a:pPr lvl="0"/>
            <a:r>
              <a:rPr lang="en-US" sz="3200" dirty="0"/>
              <a:t>Two institutes address ELF EMF health effects:</a:t>
            </a:r>
          </a:p>
          <a:p>
            <a:pPr lvl="1"/>
            <a:r>
              <a:rPr lang="en-US" sz="3200" u="sng" dirty="0">
                <a:solidFill>
                  <a:srgbClr val="FF0000"/>
                </a:solidFill>
              </a:rPr>
              <a:t>NIEHS</a:t>
            </a:r>
            <a:r>
              <a:rPr lang="en-US" sz="3200" dirty="0">
                <a:solidFill>
                  <a:srgbClr val="FF0000"/>
                </a:solidFill>
              </a:rPr>
              <a:t> </a:t>
            </a:r>
            <a:r>
              <a:rPr lang="en-US" sz="3200" dirty="0"/>
              <a:t>- National Institute of Environmental Health Sciences</a:t>
            </a:r>
          </a:p>
          <a:p>
            <a:pPr lvl="1"/>
            <a:r>
              <a:rPr lang="en-US" sz="3200" u="sng" dirty="0">
                <a:solidFill>
                  <a:srgbClr val="FF0000"/>
                </a:solidFill>
              </a:rPr>
              <a:t>NCI</a:t>
            </a:r>
            <a:r>
              <a:rPr lang="en-US" sz="3200" dirty="0">
                <a:solidFill>
                  <a:srgbClr val="FF0000"/>
                </a:solidFill>
              </a:rPr>
              <a:t> </a:t>
            </a:r>
            <a:r>
              <a:rPr lang="en-US" sz="3200" dirty="0"/>
              <a:t>- National Cancer Institute</a:t>
            </a:r>
          </a:p>
        </p:txBody>
      </p:sp>
      <p:pic>
        <p:nvPicPr>
          <p:cNvPr id="5" name="Picture 4">
            <a:extLst>
              <a:ext uri="{FF2B5EF4-FFF2-40B4-BE49-F238E27FC236}">
                <a16:creationId xmlns:a16="http://schemas.microsoft.com/office/drawing/2014/main" id="{C7F34588-0D59-5A8E-31B5-4FE2A874CB86}"/>
              </a:ext>
            </a:extLst>
          </p:cNvPr>
          <p:cNvPicPr>
            <a:picLocks noChangeAspect="1"/>
          </p:cNvPicPr>
          <p:nvPr/>
        </p:nvPicPr>
        <p:blipFill>
          <a:blip r:embed="rId3"/>
          <a:stretch>
            <a:fillRect/>
          </a:stretch>
        </p:blipFill>
        <p:spPr>
          <a:xfrm>
            <a:off x="10577943" y="-1"/>
            <a:ext cx="1563958" cy="1371600"/>
          </a:xfrm>
          <a:prstGeom prst="rect">
            <a:avLst/>
          </a:prstGeom>
        </p:spPr>
      </p:pic>
    </p:spTree>
    <p:extLst>
      <p:ext uri="{BB962C8B-B14F-4D97-AF65-F5344CB8AC3E}">
        <p14:creationId xmlns:p14="http://schemas.microsoft.com/office/powerpoint/2010/main" val="361845419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A14AE97-57BE-43D1-6293-747A1779A256}"/>
              </a:ext>
            </a:extLst>
          </p:cNvPr>
          <p:cNvPicPr>
            <a:picLocks noChangeAspect="1"/>
          </p:cNvPicPr>
          <p:nvPr/>
        </p:nvPicPr>
        <p:blipFill>
          <a:blip r:embed="rId2"/>
          <a:stretch>
            <a:fillRect/>
          </a:stretch>
        </p:blipFill>
        <p:spPr>
          <a:xfrm>
            <a:off x="722005" y="0"/>
            <a:ext cx="10747990" cy="6858000"/>
          </a:xfrm>
          <a:prstGeom prst="rect">
            <a:avLst/>
          </a:prstGeom>
        </p:spPr>
      </p:pic>
    </p:spTree>
    <p:extLst>
      <p:ext uri="{BB962C8B-B14F-4D97-AF65-F5344CB8AC3E}">
        <p14:creationId xmlns:p14="http://schemas.microsoft.com/office/powerpoint/2010/main" val="324727037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D814D84-7335-930D-9C40-AC8AA1AFAAD2}"/>
              </a:ext>
            </a:extLst>
          </p:cNvPr>
          <p:cNvPicPr>
            <a:picLocks noChangeAspect="1"/>
          </p:cNvPicPr>
          <p:nvPr/>
        </p:nvPicPr>
        <p:blipFill>
          <a:blip r:embed="rId3"/>
          <a:stretch>
            <a:fillRect/>
          </a:stretch>
        </p:blipFill>
        <p:spPr>
          <a:xfrm>
            <a:off x="2857500" y="139700"/>
            <a:ext cx="6477000" cy="6578600"/>
          </a:xfrm>
          <a:prstGeom prst="rect">
            <a:avLst/>
          </a:prstGeom>
        </p:spPr>
      </p:pic>
      <p:pic>
        <p:nvPicPr>
          <p:cNvPr id="2" name="Graphic 1" descr="Newspaper with solid fill">
            <a:extLst>
              <a:ext uri="{FF2B5EF4-FFF2-40B4-BE49-F238E27FC236}">
                <a16:creationId xmlns:a16="http://schemas.microsoft.com/office/drawing/2014/main" id="{5B58E912-9B82-2311-89BF-639E521A955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0" y="0"/>
            <a:ext cx="735496" cy="735496"/>
          </a:xfrm>
          <a:prstGeom prst="rect">
            <a:avLst/>
          </a:prstGeom>
        </p:spPr>
      </p:pic>
      <p:pic>
        <p:nvPicPr>
          <p:cNvPr id="4" name="Picture 3">
            <a:extLst>
              <a:ext uri="{FF2B5EF4-FFF2-40B4-BE49-F238E27FC236}">
                <a16:creationId xmlns:a16="http://schemas.microsoft.com/office/drawing/2014/main" id="{15CC4473-8575-DD96-E044-F8E0C0BAC262}"/>
              </a:ext>
            </a:extLst>
          </p:cNvPr>
          <p:cNvPicPr>
            <a:picLocks noChangeAspect="1"/>
          </p:cNvPicPr>
          <p:nvPr/>
        </p:nvPicPr>
        <p:blipFill>
          <a:blip r:embed="rId6"/>
          <a:stretch>
            <a:fillRect/>
          </a:stretch>
        </p:blipFill>
        <p:spPr>
          <a:xfrm>
            <a:off x="10577943" y="-1"/>
            <a:ext cx="1563958" cy="1371600"/>
          </a:xfrm>
          <a:prstGeom prst="rect">
            <a:avLst/>
          </a:prstGeom>
        </p:spPr>
      </p:pic>
      <p:pic>
        <p:nvPicPr>
          <p:cNvPr id="5" name="Graphic 4" descr="Glasses with solid fill">
            <a:extLst>
              <a:ext uri="{FF2B5EF4-FFF2-40B4-BE49-F238E27FC236}">
                <a16:creationId xmlns:a16="http://schemas.microsoft.com/office/drawing/2014/main" id="{EF9C3105-1642-8F8E-3357-CE188B89D05E}"/>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761515" y="5901872"/>
            <a:ext cx="816428" cy="816428"/>
          </a:xfrm>
          <a:prstGeom prst="rect">
            <a:avLst/>
          </a:prstGeom>
        </p:spPr>
      </p:pic>
    </p:spTree>
    <p:extLst>
      <p:ext uri="{BB962C8B-B14F-4D97-AF65-F5344CB8AC3E}">
        <p14:creationId xmlns:p14="http://schemas.microsoft.com/office/powerpoint/2010/main" val="25848087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7C4197-E013-EC06-E067-A6BCAE236379}"/>
              </a:ext>
            </a:extLst>
          </p:cNvPr>
          <p:cNvSpPr>
            <a:spLocks noGrp="1"/>
          </p:cNvSpPr>
          <p:nvPr>
            <p:ph type="title"/>
          </p:nvPr>
        </p:nvSpPr>
        <p:spPr/>
        <p:txBody>
          <a:bodyPr/>
          <a:lstStyle/>
          <a:p>
            <a:r>
              <a:rPr lang="en-US" dirty="0"/>
              <a:t>Roadmap</a:t>
            </a:r>
          </a:p>
        </p:txBody>
      </p:sp>
      <p:pic>
        <p:nvPicPr>
          <p:cNvPr id="5" name="Content Placeholder 4" descr="Roadway headed towards an interesting rock formation">
            <a:extLst>
              <a:ext uri="{FF2B5EF4-FFF2-40B4-BE49-F238E27FC236}">
                <a16:creationId xmlns:a16="http://schemas.microsoft.com/office/drawing/2014/main" id="{A883CE3F-A072-EFFA-DD56-2236AE01273F}"/>
              </a:ext>
            </a:extLst>
          </p:cNvPr>
          <p:cNvPicPr>
            <a:picLocks noGrp="1" noChangeAspect="1"/>
          </p:cNvPicPr>
          <p:nvPr>
            <p:ph sz="half" idx="1"/>
          </p:nvPr>
        </p:nvPicPr>
        <p:blipFill>
          <a:blip r:embed="rId2">
            <a:alphaModFix amt="17000"/>
          </a:blip>
          <a:stretch>
            <a:fillRect/>
          </a:stretch>
        </p:blipFill>
        <p:spPr>
          <a:xfrm>
            <a:off x="-356957" y="-423150"/>
            <a:ext cx="12905914" cy="8608143"/>
          </a:xfrm>
        </p:spPr>
      </p:pic>
      <p:sp>
        <p:nvSpPr>
          <p:cNvPr id="6" name="Content Placeholder 5">
            <a:extLst>
              <a:ext uri="{FF2B5EF4-FFF2-40B4-BE49-F238E27FC236}">
                <a16:creationId xmlns:a16="http://schemas.microsoft.com/office/drawing/2014/main" id="{C6A685AA-D822-7B8A-5A21-DA70AF1BF351}"/>
              </a:ext>
            </a:extLst>
          </p:cNvPr>
          <p:cNvSpPr>
            <a:spLocks noGrp="1"/>
          </p:cNvSpPr>
          <p:nvPr>
            <p:ph sz="half" idx="2"/>
          </p:nvPr>
        </p:nvSpPr>
        <p:spPr>
          <a:xfrm>
            <a:off x="1873405" y="1690688"/>
            <a:ext cx="9157009" cy="5167312"/>
          </a:xfrm>
        </p:spPr>
        <p:txBody>
          <a:bodyPr>
            <a:normAutofit/>
          </a:bodyPr>
          <a:lstStyle/>
          <a:p>
            <a:r>
              <a:rPr lang="en-US" sz="4400" dirty="0"/>
              <a:t>Health </a:t>
            </a:r>
          </a:p>
          <a:p>
            <a:endParaRPr lang="en-US" sz="4400" dirty="0"/>
          </a:p>
          <a:p>
            <a:r>
              <a:rPr lang="en-US" sz="4400" dirty="0"/>
              <a:t>Electromagnetic interference (EMI)</a:t>
            </a:r>
          </a:p>
          <a:p>
            <a:endParaRPr lang="en-US" sz="4400" dirty="0"/>
          </a:p>
          <a:p>
            <a:r>
              <a:rPr lang="en-US" sz="4400" dirty="0"/>
              <a:t>Noise (corona discharge)</a:t>
            </a:r>
          </a:p>
          <a:p>
            <a:endParaRPr lang="en-US" sz="4400" dirty="0"/>
          </a:p>
          <a:p>
            <a:r>
              <a:rPr lang="en-US" sz="4400" dirty="0"/>
              <a:t>Q &amp; A / Roleplay</a:t>
            </a:r>
          </a:p>
        </p:txBody>
      </p:sp>
    </p:spTree>
    <p:extLst>
      <p:ext uri="{BB962C8B-B14F-4D97-AF65-F5344CB8AC3E}">
        <p14:creationId xmlns:p14="http://schemas.microsoft.com/office/powerpoint/2010/main" val="304209532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99417F-1261-BE28-E0B1-BFBA0EB7840E}"/>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24CE34D7-BF0A-9E5F-3DA7-57472CAB4FA2}"/>
              </a:ext>
            </a:extLst>
          </p:cNvPr>
          <p:cNvPicPr>
            <a:picLocks noChangeAspect="1"/>
          </p:cNvPicPr>
          <p:nvPr/>
        </p:nvPicPr>
        <p:blipFill>
          <a:blip r:embed="rId3"/>
          <a:stretch>
            <a:fillRect/>
          </a:stretch>
        </p:blipFill>
        <p:spPr>
          <a:xfrm>
            <a:off x="953302" y="-816264"/>
            <a:ext cx="11238698" cy="11414991"/>
          </a:xfrm>
          <a:prstGeom prst="rect">
            <a:avLst/>
          </a:prstGeom>
        </p:spPr>
      </p:pic>
      <p:pic>
        <p:nvPicPr>
          <p:cNvPr id="2" name="Graphic 1" descr="Newspaper with solid fill">
            <a:extLst>
              <a:ext uri="{FF2B5EF4-FFF2-40B4-BE49-F238E27FC236}">
                <a16:creationId xmlns:a16="http://schemas.microsoft.com/office/drawing/2014/main" id="{C8162607-0866-69B3-E4D7-5929087F2D0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0" y="0"/>
            <a:ext cx="735496" cy="735496"/>
          </a:xfrm>
          <a:prstGeom prst="rect">
            <a:avLst/>
          </a:prstGeom>
        </p:spPr>
      </p:pic>
      <p:pic>
        <p:nvPicPr>
          <p:cNvPr id="4" name="Picture 3">
            <a:extLst>
              <a:ext uri="{FF2B5EF4-FFF2-40B4-BE49-F238E27FC236}">
                <a16:creationId xmlns:a16="http://schemas.microsoft.com/office/drawing/2014/main" id="{28A5AA7C-DBBD-0897-C02F-D0F3DE214F31}"/>
              </a:ext>
            </a:extLst>
          </p:cNvPr>
          <p:cNvPicPr>
            <a:picLocks noChangeAspect="1"/>
          </p:cNvPicPr>
          <p:nvPr/>
        </p:nvPicPr>
        <p:blipFill>
          <a:blip r:embed="rId6"/>
          <a:stretch>
            <a:fillRect/>
          </a:stretch>
        </p:blipFill>
        <p:spPr>
          <a:xfrm>
            <a:off x="10577943" y="-1"/>
            <a:ext cx="1563958" cy="1371600"/>
          </a:xfrm>
          <a:prstGeom prst="rect">
            <a:avLst/>
          </a:prstGeom>
        </p:spPr>
      </p:pic>
    </p:spTree>
    <p:extLst>
      <p:ext uri="{BB962C8B-B14F-4D97-AF65-F5344CB8AC3E}">
        <p14:creationId xmlns:p14="http://schemas.microsoft.com/office/powerpoint/2010/main" val="399433517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1775A8-4A02-2A8A-BAEE-FC419DF92EB8}"/>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F6014DA-FE6B-F44C-4DC0-1AB8AB1EEF6E}"/>
              </a:ext>
            </a:extLst>
          </p:cNvPr>
          <p:cNvSpPr>
            <a:spLocks noGrp="1"/>
          </p:cNvSpPr>
          <p:nvPr>
            <p:ph idx="1"/>
          </p:nvPr>
        </p:nvSpPr>
        <p:spPr/>
        <p:txBody>
          <a:bodyPr>
            <a:normAutofit/>
          </a:bodyPr>
          <a:lstStyle/>
          <a:p>
            <a:pPr marL="0" indent="0">
              <a:buNone/>
            </a:pPr>
            <a:r>
              <a:rPr lang="en-US" sz="3600" b="1" u="sng" dirty="0"/>
              <a:t>1999 Report to Congress</a:t>
            </a:r>
            <a:r>
              <a:rPr lang="en-US" sz="3600" b="1" dirty="0"/>
              <a:t>:</a:t>
            </a:r>
          </a:p>
          <a:p>
            <a:pPr lvl="0"/>
            <a:r>
              <a:rPr lang="en-US" sz="3600" dirty="0"/>
              <a:t>”Conclusion: The scientific evidence suggesting that ELF-EMF exposures pose any health risk is weak.”</a:t>
            </a:r>
          </a:p>
          <a:p>
            <a:pPr lvl="0"/>
            <a:r>
              <a:rPr lang="en-US" sz="3600" dirty="0"/>
              <a:t>"The strongest evidence for health effects comes from associations observed in human populations with two forms of cancer: </a:t>
            </a:r>
            <a:r>
              <a:rPr lang="en-US" sz="3600" b="1" dirty="0"/>
              <a:t>childhood leukemia </a:t>
            </a:r>
            <a:r>
              <a:rPr lang="en-US" sz="3600" dirty="0"/>
              <a:t>and chronic lymphocytic leukemia in occupationally exposed adults."</a:t>
            </a:r>
          </a:p>
          <a:p>
            <a:pPr lvl="0"/>
            <a:endParaRPr lang="en-US" dirty="0"/>
          </a:p>
        </p:txBody>
      </p:sp>
      <p:pic>
        <p:nvPicPr>
          <p:cNvPr id="6" name="Picture 5">
            <a:extLst>
              <a:ext uri="{FF2B5EF4-FFF2-40B4-BE49-F238E27FC236}">
                <a16:creationId xmlns:a16="http://schemas.microsoft.com/office/drawing/2014/main" id="{0F0F9969-ED10-14C4-051F-F716B219FAF2}"/>
              </a:ext>
            </a:extLst>
          </p:cNvPr>
          <p:cNvPicPr>
            <a:picLocks noChangeAspect="1"/>
          </p:cNvPicPr>
          <p:nvPr/>
        </p:nvPicPr>
        <p:blipFill>
          <a:blip r:embed="rId3"/>
          <a:stretch>
            <a:fillRect/>
          </a:stretch>
        </p:blipFill>
        <p:spPr>
          <a:xfrm>
            <a:off x="838200" y="320040"/>
            <a:ext cx="10604311" cy="1280160"/>
          </a:xfrm>
          <a:prstGeom prst="rect">
            <a:avLst/>
          </a:prstGeom>
        </p:spPr>
      </p:pic>
      <p:pic>
        <p:nvPicPr>
          <p:cNvPr id="2" name="Graphic 1" descr="Newspaper with solid fill">
            <a:extLst>
              <a:ext uri="{FF2B5EF4-FFF2-40B4-BE49-F238E27FC236}">
                <a16:creationId xmlns:a16="http://schemas.microsoft.com/office/drawing/2014/main" id="{25AF24B0-D289-26AB-4ADD-4F16781F9C9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0" y="0"/>
            <a:ext cx="735496" cy="735496"/>
          </a:xfrm>
          <a:prstGeom prst="rect">
            <a:avLst/>
          </a:prstGeom>
        </p:spPr>
      </p:pic>
      <p:pic>
        <p:nvPicPr>
          <p:cNvPr id="4" name="Graphic 3" descr="Glasses with solid fill">
            <a:extLst>
              <a:ext uri="{FF2B5EF4-FFF2-40B4-BE49-F238E27FC236}">
                <a16:creationId xmlns:a16="http://schemas.microsoft.com/office/drawing/2014/main" id="{F7A9427D-6EC1-CD42-8DF8-E714BD1CDFC4}"/>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0138966" y="5518298"/>
            <a:ext cx="816428" cy="816428"/>
          </a:xfrm>
          <a:prstGeom prst="rect">
            <a:avLst/>
          </a:prstGeom>
        </p:spPr>
      </p:pic>
    </p:spTree>
    <p:extLst>
      <p:ext uri="{BB962C8B-B14F-4D97-AF65-F5344CB8AC3E}">
        <p14:creationId xmlns:p14="http://schemas.microsoft.com/office/powerpoint/2010/main" val="151491631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684A84-BA07-0ADC-A56A-9D70A7F8AA83}"/>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531B851-D9B5-8439-A5FF-5AFD0ECE62A2}"/>
              </a:ext>
            </a:extLst>
          </p:cNvPr>
          <p:cNvSpPr>
            <a:spLocks noGrp="1"/>
          </p:cNvSpPr>
          <p:nvPr>
            <p:ph idx="1"/>
          </p:nvPr>
        </p:nvSpPr>
        <p:spPr>
          <a:xfrm>
            <a:off x="965969" y="-115888"/>
            <a:ext cx="11748655" cy="7089775"/>
          </a:xfrm>
        </p:spPr>
        <p:txBody>
          <a:bodyPr>
            <a:noAutofit/>
          </a:bodyPr>
          <a:lstStyle/>
          <a:p>
            <a:pPr marL="0" indent="0">
              <a:buNone/>
            </a:pPr>
            <a:r>
              <a:rPr lang="en-US" sz="6600" b="1" u="sng" dirty="0">
                <a:solidFill>
                  <a:schemeClr val="bg2">
                    <a:lumMod val="90000"/>
                  </a:schemeClr>
                </a:solidFill>
              </a:rPr>
              <a:t>1999 Report to Congress</a:t>
            </a:r>
            <a:r>
              <a:rPr lang="en-US" sz="6600" b="1" dirty="0">
                <a:solidFill>
                  <a:schemeClr val="bg2">
                    <a:lumMod val="90000"/>
                  </a:schemeClr>
                </a:solidFill>
              </a:rPr>
              <a:t>:</a:t>
            </a:r>
          </a:p>
          <a:p>
            <a:pPr lvl="0"/>
            <a:r>
              <a:rPr lang="en-US" sz="6600" dirty="0">
                <a:solidFill>
                  <a:schemeClr val="bg2">
                    <a:lumMod val="90000"/>
                  </a:schemeClr>
                </a:solidFill>
              </a:rPr>
              <a:t>”Conclusion: The scientific evidence suggesting that ELF-EMF exposures pose any </a:t>
            </a:r>
            <a:r>
              <a:rPr lang="en-US" sz="6600" dirty="0">
                <a:solidFill>
                  <a:srgbClr val="FF0000"/>
                </a:solidFill>
              </a:rPr>
              <a:t>health risk is weak</a:t>
            </a:r>
            <a:r>
              <a:rPr lang="en-US" sz="6600" dirty="0">
                <a:solidFill>
                  <a:schemeClr val="bg2">
                    <a:lumMod val="90000"/>
                  </a:schemeClr>
                </a:solidFill>
              </a:rPr>
              <a:t>.”</a:t>
            </a:r>
          </a:p>
          <a:p>
            <a:pPr lvl="0"/>
            <a:r>
              <a:rPr lang="en-US" sz="6600" dirty="0">
                <a:solidFill>
                  <a:schemeClr val="bg2">
                    <a:lumMod val="90000"/>
                  </a:schemeClr>
                </a:solidFill>
              </a:rPr>
              <a:t>"The strongest evidence for health effects comes from associations observed in human populations with two forms of cancer: </a:t>
            </a:r>
            <a:r>
              <a:rPr lang="en-US" sz="6600" b="1" dirty="0">
                <a:solidFill>
                  <a:schemeClr val="bg2">
                    <a:lumMod val="90000"/>
                  </a:schemeClr>
                </a:solidFill>
              </a:rPr>
              <a:t>childhood leukemia </a:t>
            </a:r>
            <a:r>
              <a:rPr lang="en-US" sz="6600" dirty="0">
                <a:solidFill>
                  <a:schemeClr val="bg2">
                    <a:lumMod val="90000"/>
                  </a:schemeClr>
                </a:solidFill>
              </a:rPr>
              <a:t>and chronic lymphocytic leukemia in occupationally exposed adults."</a:t>
            </a:r>
          </a:p>
          <a:p>
            <a:pPr lvl="0"/>
            <a:endParaRPr lang="en-US" dirty="0"/>
          </a:p>
        </p:txBody>
      </p:sp>
      <p:pic>
        <p:nvPicPr>
          <p:cNvPr id="6" name="Picture 5">
            <a:extLst>
              <a:ext uri="{FF2B5EF4-FFF2-40B4-BE49-F238E27FC236}">
                <a16:creationId xmlns:a16="http://schemas.microsoft.com/office/drawing/2014/main" id="{435F45A1-FD13-2716-80AD-23622549540C}"/>
              </a:ext>
            </a:extLst>
          </p:cNvPr>
          <p:cNvPicPr>
            <a:picLocks noChangeAspect="1"/>
          </p:cNvPicPr>
          <p:nvPr/>
        </p:nvPicPr>
        <p:blipFill>
          <a:blip r:embed="rId3"/>
          <a:stretch>
            <a:fillRect/>
          </a:stretch>
        </p:blipFill>
        <p:spPr>
          <a:xfrm>
            <a:off x="838200" y="320040"/>
            <a:ext cx="10604311" cy="1280160"/>
          </a:xfrm>
          <a:prstGeom prst="rect">
            <a:avLst/>
          </a:prstGeom>
        </p:spPr>
      </p:pic>
      <p:pic>
        <p:nvPicPr>
          <p:cNvPr id="2" name="Graphic 1" descr="Newspaper with solid fill">
            <a:extLst>
              <a:ext uri="{FF2B5EF4-FFF2-40B4-BE49-F238E27FC236}">
                <a16:creationId xmlns:a16="http://schemas.microsoft.com/office/drawing/2014/main" id="{BFAD5266-0B8F-A045-A32B-BCBF9A5B5A8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0" y="0"/>
            <a:ext cx="735496" cy="735496"/>
          </a:xfrm>
          <a:prstGeom prst="rect">
            <a:avLst/>
          </a:prstGeom>
        </p:spPr>
      </p:pic>
    </p:spTree>
    <p:extLst>
      <p:ext uri="{BB962C8B-B14F-4D97-AF65-F5344CB8AC3E}">
        <p14:creationId xmlns:p14="http://schemas.microsoft.com/office/powerpoint/2010/main" val="304469153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9ABCB00-E3B5-FCCC-5CEB-7C9AA7A2A420}"/>
              </a:ext>
            </a:extLst>
          </p:cNvPr>
          <p:cNvPicPr>
            <a:picLocks noChangeAspect="1"/>
          </p:cNvPicPr>
          <p:nvPr/>
        </p:nvPicPr>
        <p:blipFill>
          <a:blip r:embed="rId3"/>
          <a:stretch>
            <a:fillRect/>
          </a:stretch>
        </p:blipFill>
        <p:spPr>
          <a:xfrm>
            <a:off x="2209800" y="894278"/>
            <a:ext cx="7772400" cy="5069444"/>
          </a:xfrm>
          <a:prstGeom prst="rect">
            <a:avLst/>
          </a:prstGeom>
        </p:spPr>
      </p:pic>
    </p:spTree>
    <p:extLst>
      <p:ext uri="{BB962C8B-B14F-4D97-AF65-F5344CB8AC3E}">
        <p14:creationId xmlns:p14="http://schemas.microsoft.com/office/powerpoint/2010/main" val="206820307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6B8072-0C82-D9E7-8CD4-3038D9322790}"/>
              </a:ext>
            </a:extLst>
          </p:cNvPr>
          <p:cNvSpPr>
            <a:spLocks noGrp="1"/>
          </p:cNvSpPr>
          <p:nvPr>
            <p:ph type="title"/>
          </p:nvPr>
        </p:nvSpPr>
        <p:spPr/>
        <p:txBody>
          <a:bodyPr>
            <a:noAutofit/>
          </a:bodyPr>
          <a:lstStyle/>
          <a:p>
            <a:pPr lvl="0" algn="ctr" eaLnBrk="0" fontAlgn="base" hangingPunct="0">
              <a:lnSpc>
                <a:spcPct val="100000"/>
              </a:lnSpc>
              <a:spcAft>
                <a:spcPct val="0"/>
              </a:spcAft>
            </a:pPr>
            <a:r>
              <a:rPr lang="en-US" altLang="en-US" dirty="0">
                <a:solidFill>
                  <a:srgbClr val="000000"/>
                </a:solidFill>
              </a:rPr>
              <a:t>ICNIRP</a:t>
            </a:r>
          </a:p>
        </p:txBody>
      </p:sp>
      <p:sp>
        <p:nvSpPr>
          <p:cNvPr id="4" name="Rectangle 1">
            <a:extLst>
              <a:ext uri="{FF2B5EF4-FFF2-40B4-BE49-F238E27FC236}">
                <a16:creationId xmlns:a16="http://schemas.microsoft.com/office/drawing/2014/main" id="{96ECBDA5-BF00-3B7D-67F1-64156BE784C3}"/>
              </a:ext>
            </a:extLst>
          </p:cNvPr>
          <p:cNvSpPr>
            <a:spLocks noGrp="1" noChangeArrowheads="1"/>
          </p:cNvSpPr>
          <p:nvPr>
            <p:ph idx="1"/>
          </p:nvPr>
        </p:nvSpPr>
        <p:spPr bwMode="auto">
          <a:xfrm>
            <a:off x="838200" y="2323911"/>
            <a:ext cx="10947400" cy="33547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nSpc>
                <a:spcPct val="100000"/>
              </a:lnSpc>
            </a:pPr>
            <a:r>
              <a:rPr kumimoji="0" lang="en-US" altLang="en-US" sz="3600" i="0" u="none" strike="noStrike" cap="none" normalizeH="0" baseline="0" dirty="0">
                <a:ln>
                  <a:noFill/>
                </a:ln>
                <a:solidFill>
                  <a:srgbClr val="000000"/>
                </a:solidFill>
                <a:effectLst/>
                <a:latin typeface="+mj-lt"/>
              </a:rPr>
              <a:t>Independent, non-profit, scientific organization </a:t>
            </a:r>
          </a:p>
          <a:p>
            <a:pPr>
              <a:lnSpc>
                <a:spcPct val="100000"/>
              </a:lnSpc>
            </a:pPr>
            <a:r>
              <a:rPr kumimoji="0" lang="en-US" altLang="en-US" sz="3600" i="0" u="none" strike="noStrike" cap="none" normalizeH="0" baseline="0" dirty="0">
                <a:ln>
                  <a:noFill/>
                </a:ln>
                <a:effectLst/>
                <a:latin typeface="+mj-lt"/>
              </a:rPr>
              <a:t>develop and publish </a:t>
            </a:r>
            <a:r>
              <a:rPr kumimoji="0" lang="en-US" altLang="en-US" sz="3600" i="0" u="none" strike="noStrike" cap="none" normalizeH="0" baseline="0" dirty="0">
                <a:ln>
                  <a:noFill/>
                </a:ln>
                <a:solidFill>
                  <a:srgbClr val="FF0000"/>
                </a:solidFill>
                <a:effectLst/>
                <a:latin typeface="+mj-lt"/>
              </a:rPr>
              <a:t>guidelines </a:t>
            </a:r>
            <a:r>
              <a:rPr kumimoji="0" lang="en-US" altLang="en-US" sz="3600" i="0" u="none" strike="noStrike" cap="none" normalizeH="0" baseline="0" dirty="0">
                <a:ln>
                  <a:noFill/>
                </a:ln>
                <a:solidFill>
                  <a:srgbClr val="000000"/>
                </a:solidFill>
                <a:effectLst/>
                <a:latin typeface="+mj-lt"/>
              </a:rPr>
              <a:t>for non-ionizing radiation</a:t>
            </a:r>
          </a:p>
          <a:p>
            <a:pPr>
              <a:lnSpc>
                <a:spcPct val="100000"/>
              </a:lnSpc>
            </a:pPr>
            <a:r>
              <a:rPr kumimoji="0" lang="en-US" altLang="en-US" sz="3600" i="0" u="none" strike="noStrike" cap="none" normalizeH="0" baseline="0" dirty="0">
                <a:ln>
                  <a:noFill/>
                </a:ln>
                <a:solidFill>
                  <a:srgbClr val="000000"/>
                </a:solidFill>
                <a:effectLst/>
                <a:latin typeface="+mj-lt"/>
              </a:rPr>
              <a:t>governments and standards bodies may adopt</a:t>
            </a:r>
          </a:p>
          <a:p>
            <a:pPr>
              <a:lnSpc>
                <a:spcPct val="100000"/>
              </a:lnSpc>
            </a:pPr>
            <a:r>
              <a:rPr lang="en-US" altLang="en-US" sz="3600" dirty="0">
                <a:solidFill>
                  <a:srgbClr val="000000"/>
                </a:solidFill>
                <a:latin typeface="+mj-lt"/>
              </a:rPr>
              <a:t>(Most of EU does.)</a:t>
            </a:r>
            <a:endParaRPr kumimoji="0" lang="en-US" altLang="en-US" sz="3600" i="0" u="none" strike="noStrike" cap="none" normalizeH="0" baseline="0" dirty="0">
              <a:ln>
                <a:noFill/>
              </a:ln>
              <a:solidFill>
                <a:srgbClr val="000000"/>
              </a:solidFill>
              <a:effectLst/>
              <a:latin typeface="+mj-lt"/>
            </a:endParaRPr>
          </a:p>
          <a:p>
            <a:pPr>
              <a:lnSpc>
                <a:spcPct val="100000"/>
              </a:lnSpc>
            </a:pPr>
            <a:r>
              <a:rPr lang="en-US" altLang="en-US" sz="3600" dirty="0">
                <a:solidFill>
                  <a:srgbClr val="FF0000"/>
                </a:solidFill>
                <a:latin typeface="+mj-lt"/>
              </a:rPr>
              <a:t>not a regulator</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320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310609164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04C0E4-09A5-13F8-9F87-3B7C11E9AB4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824E400-F5B4-3F3F-D2FA-EAEEAE649090}"/>
              </a:ext>
            </a:extLst>
          </p:cNvPr>
          <p:cNvSpPr>
            <a:spLocks noGrp="1"/>
          </p:cNvSpPr>
          <p:nvPr>
            <p:ph type="title"/>
          </p:nvPr>
        </p:nvSpPr>
        <p:spPr/>
        <p:txBody>
          <a:bodyPr/>
          <a:lstStyle/>
          <a:p>
            <a:pPr algn="ctr"/>
            <a:r>
              <a:rPr lang="en-US" dirty="0"/>
              <a:t>ICNIRP 1998, Magnetic Field Limits</a:t>
            </a:r>
          </a:p>
        </p:txBody>
      </p:sp>
      <p:pic>
        <p:nvPicPr>
          <p:cNvPr id="3" name="Picture 2">
            <a:extLst>
              <a:ext uri="{FF2B5EF4-FFF2-40B4-BE49-F238E27FC236}">
                <a16:creationId xmlns:a16="http://schemas.microsoft.com/office/drawing/2014/main" id="{5AD76C31-15E3-6548-E678-5C3F5D12BB84}"/>
              </a:ext>
            </a:extLst>
          </p:cNvPr>
          <p:cNvPicPr>
            <a:picLocks noChangeAspect="1"/>
          </p:cNvPicPr>
          <p:nvPr/>
        </p:nvPicPr>
        <p:blipFill>
          <a:blip r:embed="rId3"/>
          <a:stretch>
            <a:fillRect/>
          </a:stretch>
        </p:blipFill>
        <p:spPr>
          <a:xfrm>
            <a:off x="1948543" y="1379274"/>
            <a:ext cx="7772400" cy="5478726"/>
          </a:xfrm>
          <a:prstGeom prst="rect">
            <a:avLst/>
          </a:prstGeom>
        </p:spPr>
      </p:pic>
      <p:pic>
        <p:nvPicPr>
          <p:cNvPr id="5" name="Graphic 4" descr="Glasses with solid fill">
            <a:extLst>
              <a:ext uri="{FF2B5EF4-FFF2-40B4-BE49-F238E27FC236}">
                <a16:creationId xmlns:a16="http://schemas.microsoft.com/office/drawing/2014/main" id="{9C61FEE1-D4B2-D8DC-4472-0AF4E355E44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720943" y="5943600"/>
            <a:ext cx="816428" cy="816428"/>
          </a:xfrm>
          <a:prstGeom prst="rect">
            <a:avLst/>
          </a:prstGeom>
        </p:spPr>
      </p:pic>
    </p:spTree>
    <p:extLst>
      <p:ext uri="{BB962C8B-B14F-4D97-AF65-F5344CB8AC3E}">
        <p14:creationId xmlns:p14="http://schemas.microsoft.com/office/powerpoint/2010/main" val="249916116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EC3D8B-85B2-0044-6567-E9AA2C7282F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00ABD6C-FC10-120B-11B3-B7078651ECA3}"/>
              </a:ext>
            </a:extLst>
          </p:cNvPr>
          <p:cNvSpPr>
            <a:spLocks noGrp="1"/>
          </p:cNvSpPr>
          <p:nvPr>
            <p:ph type="title"/>
          </p:nvPr>
        </p:nvSpPr>
        <p:spPr/>
        <p:txBody>
          <a:bodyPr/>
          <a:lstStyle/>
          <a:p>
            <a:pPr algn="ctr"/>
            <a:r>
              <a:rPr lang="en-US" dirty="0"/>
              <a:t>ICNIRP 1998, Magnetic Field Limits</a:t>
            </a:r>
          </a:p>
        </p:txBody>
      </p:sp>
      <p:pic>
        <p:nvPicPr>
          <p:cNvPr id="3" name="Picture 2">
            <a:extLst>
              <a:ext uri="{FF2B5EF4-FFF2-40B4-BE49-F238E27FC236}">
                <a16:creationId xmlns:a16="http://schemas.microsoft.com/office/drawing/2014/main" id="{A4868CF8-685B-8F3A-AFDD-ABB636F18AF6}"/>
              </a:ext>
            </a:extLst>
          </p:cNvPr>
          <p:cNvPicPr>
            <a:picLocks noChangeAspect="1"/>
          </p:cNvPicPr>
          <p:nvPr/>
        </p:nvPicPr>
        <p:blipFill>
          <a:blip r:embed="rId3"/>
          <a:stretch>
            <a:fillRect/>
          </a:stretch>
        </p:blipFill>
        <p:spPr>
          <a:xfrm>
            <a:off x="-621295" y="-4303198"/>
            <a:ext cx="16929508" cy="11933525"/>
          </a:xfrm>
          <a:prstGeom prst="rect">
            <a:avLst/>
          </a:prstGeom>
        </p:spPr>
      </p:pic>
      <p:sp>
        <p:nvSpPr>
          <p:cNvPr id="5" name="TextBox 4">
            <a:extLst>
              <a:ext uri="{FF2B5EF4-FFF2-40B4-BE49-F238E27FC236}">
                <a16:creationId xmlns:a16="http://schemas.microsoft.com/office/drawing/2014/main" id="{8E03D8C1-CDE5-8DC9-3B52-0F30E70F019B}"/>
              </a:ext>
            </a:extLst>
          </p:cNvPr>
          <p:cNvSpPr txBox="1"/>
          <p:nvPr/>
        </p:nvSpPr>
        <p:spPr>
          <a:xfrm>
            <a:off x="6851564" y="195017"/>
            <a:ext cx="5340436" cy="1200329"/>
          </a:xfrm>
          <a:prstGeom prst="rect">
            <a:avLst/>
          </a:prstGeom>
          <a:noFill/>
        </p:spPr>
        <p:txBody>
          <a:bodyPr wrap="none" rtlCol="0">
            <a:spAutoFit/>
          </a:bodyPr>
          <a:lstStyle/>
          <a:p>
            <a:r>
              <a:rPr lang="en-US" sz="3600" dirty="0"/>
              <a:t>83 µT (</a:t>
            </a:r>
            <a:r>
              <a:rPr lang="en-US" sz="3600" dirty="0">
                <a:solidFill>
                  <a:srgbClr val="FF0000"/>
                </a:solidFill>
              </a:rPr>
              <a:t>830 </a:t>
            </a:r>
            <a:r>
              <a:rPr lang="en-US" sz="3600" dirty="0" err="1">
                <a:solidFill>
                  <a:srgbClr val="FF0000"/>
                </a:solidFill>
              </a:rPr>
              <a:t>mG</a:t>
            </a:r>
            <a:r>
              <a:rPr lang="en-US" sz="3600" dirty="0"/>
              <a:t>) at 60 Hz</a:t>
            </a:r>
          </a:p>
          <a:p>
            <a:r>
              <a:rPr lang="en-US" sz="3600" dirty="0"/>
              <a:t>417 µT (4,170 </a:t>
            </a:r>
            <a:r>
              <a:rPr lang="en-US" sz="3600" dirty="0" err="1"/>
              <a:t>mG</a:t>
            </a:r>
            <a:r>
              <a:rPr lang="en-US" sz="3600" dirty="0"/>
              <a:t>) at 60 Hz</a:t>
            </a:r>
          </a:p>
        </p:txBody>
      </p:sp>
      <p:sp>
        <p:nvSpPr>
          <p:cNvPr id="6" name="Donut 5">
            <a:extLst>
              <a:ext uri="{FF2B5EF4-FFF2-40B4-BE49-F238E27FC236}">
                <a16:creationId xmlns:a16="http://schemas.microsoft.com/office/drawing/2014/main" id="{C43E29CF-4C1D-D745-DF4B-03730C1FD918}"/>
              </a:ext>
            </a:extLst>
          </p:cNvPr>
          <p:cNvSpPr/>
          <p:nvPr/>
        </p:nvSpPr>
        <p:spPr>
          <a:xfrm>
            <a:off x="5527040" y="734213"/>
            <a:ext cx="568960" cy="587385"/>
          </a:xfrm>
          <a:prstGeom prst="donut">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0288752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82740F-0986-E237-66DF-B830D4D1C00D}"/>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8661BFBE-5D6E-DD10-B248-E8F1E9F8E6B3}"/>
              </a:ext>
            </a:extLst>
          </p:cNvPr>
          <p:cNvSpPr>
            <a:spLocks noGrp="1"/>
          </p:cNvSpPr>
          <p:nvPr>
            <p:ph type="title"/>
          </p:nvPr>
        </p:nvSpPr>
        <p:spPr/>
        <p:txBody>
          <a:bodyPr/>
          <a:lstStyle/>
          <a:p>
            <a:pPr algn="ctr"/>
            <a:r>
              <a:rPr lang="en-US" dirty="0"/>
              <a:t>Magnetic Field (B Field)</a:t>
            </a:r>
          </a:p>
        </p:txBody>
      </p:sp>
      <p:pic>
        <p:nvPicPr>
          <p:cNvPr id="2" name="Picture 1">
            <a:extLst>
              <a:ext uri="{FF2B5EF4-FFF2-40B4-BE49-F238E27FC236}">
                <a16:creationId xmlns:a16="http://schemas.microsoft.com/office/drawing/2014/main" id="{0A962044-82DA-8B3E-C750-6DBDDE6B8B78}"/>
              </a:ext>
            </a:extLst>
          </p:cNvPr>
          <p:cNvPicPr>
            <a:picLocks noChangeAspect="1"/>
          </p:cNvPicPr>
          <p:nvPr/>
        </p:nvPicPr>
        <p:blipFill>
          <a:blip r:embed="rId3"/>
          <a:stretch>
            <a:fillRect/>
          </a:stretch>
        </p:blipFill>
        <p:spPr>
          <a:xfrm>
            <a:off x="1975022" y="1690688"/>
            <a:ext cx="9144000" cy="4598549"/>
          </a:xfrm>
          <a:prstGeom prst="rect">
            <a:avLst/>
          </a:prstGeom>
        </p:spPr>
      </p:pic>
    </p:spTree>
    <p:extLst>
      <p:ext uri="{BB962C8B-B14F-4D97-AF65-F5344CB8AC3E}">
        <p14:creationId xmlns:p14="http://schemas.microsoft.com/office/powerpoint/2010/main" val="45963565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AB756B-DEDC-2ADA-CF58-7578D7086E26}"/>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50CED106-765D-CFD5-0734-61555BDA166F}"/>
              </a:ext>
            </a:extLst>
          </p:cNvPr>
          <p:cNvSpPr>
            <a:spLocks noGrp="1"/>
          </p:cNvSpPr>
          <p:nvPr>
            <p:ph type="title"/>
          </p:nvPr>
        </p:nvSpPr>
        <p:spPr/>
        <p:txBody>
          <a:bodyPr/>
          <a:lstStyle/>
          <a:p>
            <a:pPr algn="ctr"/>
            <a:r>
              <a:rPr lang="en-US" dirty="0"/>
              <a:t>Magnetic Field (B Field)</a:t>
            </a:r>
          </a:p>
        </p:txBody>
      </p:sp>
      <p:pic>
        <p:nvPicPr>
          <p:cNvPr id="3" name="Picture 2">
            <a:extLst>
              <a:ext uri="{FF2B5EF4-FFF2-40B4-BE49-F238E27FC236}">
                <a16:creationId xmlns:a16="http://schemas.microsoft.com/office/drawing/2014/main" id="{A1CDC56A-315B-A1B0-FEB1-4C02FC18E189}"/>
              </a:ext>
            </a:extLst>
          </p:cNvPr>
          <p:cNvPicPr>
            <a:picLocks noChangeAspect="1"/>
          </p:cNvPicPr>
          <p:nvPr/>
        </p:nvPicPr>
        <p:blipFill>
          <a:blip r:embed="rId3"/>
          <a:stretch>
            <a:fillRect/>
          </a:stretch>
        </p:blipFill>
        <p:spPr>
          <a:xfrm>
            <a:off x="2061518" y="1690688"/>
            <a:ext cx="8575537" cy="4717568"/>
          </a:xfrm>
          <a:prstGeom prst="rect">
            <a:avLst/>
          </a:prstGeom>
        </p:spPr>
      </p:pic>
      <p:cxnSp>
        <p:nvCxnSpPr>
          <p:cNvPr id="5" name="Straight Connector 4">
            <a:extLst>
              <a:ext uri="{FF2B5EF4-FFF2-40B4-BE49-F238E27FC236}">
                <a16:creationId xmlns:a16="http://schemas.microsoft.com/office/drawing/2014/main" id="{84DDB16F-152B-A7D8-A720-5FAB687FAA1A}"/>
              </a:ext>
            </a:extLst>
          </p:cNvPr>
          <p:cNvCxnSpPr>
            <a:cxnSpLocks/>
          </p:cNvCxnSpPr>
          <p:nvPr/>
        </p:nvCxnSpPr>
        <p:spPr>
          <a:xfrm>
            <a:off x="2927097" y="3859122"/>
            <a:ext cx="7539518"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961FA29C-432A-1CED-3292-70BCDE1DD0A1}"/>
              </a:ext>
            </a:extLst>
          </p:cNvPr>
          <p:cNvCxnSpPr>
            <a:cxnSpLocks/>
          </p:cNvCxnSpPr>
          <p:nvPr/>
        </p:nvCxnSpPr>
        <p:spPr>
          <a:xfrm>
            <a:off x="2927097" y="2324237"/>
            <a:ext cx="7539518" cy="0"/>
          </a:xfrm>
          <a:prstGeom prst="line">
            <a:avLst/>
          </a:prstGeom>
          <a:ln w="38100">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58D14879-6F36-ECC2-CF5A-5F370BF88108}"/>
              </a:ext>
            </a:extLst>
          </p:cNvPr>
          <p:cNvSpPr txBox="1"/>
          <p:nvPr/>
        </p:nvSpPr>
        <p:spPr>
          <a:xfrm>
            <a:off x="3627084" y="3414138"/>
            <a:ext cx="3069772" cy="369332"/>
          </a:xfrm>
          <a:prstGeom prst="rect">
            <a:avLst/>
          </a:prstGeom>
          <a:noFill/>
        </p:spPr>
        <p:txBody>
          <a:bodyPr wrap="square" rtlCol="0">
            <a:spAutoFit/>
          </a:bodyPr>
          <a:lstStyle/>
          <a:p>
            <a:r>
              <a:rPr lang="en-US" dirty="0"/>
              <a:t>ICNIRP 1998 (830 </a:t>
            </a:r>
            <a:r>
              <a:rPr lang="en-US" dirty="0" err="1"/>
              <a:t>mG</a:t>
            </a:r>
            <a:r>
              <a:rPr lang="en-US" dirty="0"/>
              <a:t>)</a:t>
            </a:r>
          </a:p>
        </p:txBody>
      </p:sp>
      <p:sp>
        <p:nvSpPr>
          <p:cNvPr id="10" name="TextBox 9">
            <a:extLst>
              <a:ext uri="{FF2B5EF4-FFF2-40B4-BE49-F238E27FC236}">
                <a16:creationId xmlns:a16="http://schemas.microsoft.com/office/drawing/2014/main" id="{6311B242-70E6-1C84-5230-C9816E432AF3}"/>
              </a:ext>
            </a:extLst>
          </p:cNvPr>
          <p:cNvSpPr txBox="1"/>
          <p:nvPr/>
        </p:nvSpPr>
        <p:spPr>
          <a:xfrm>
            <a:off x="3627084" y="1879899"/>
            <a:ext cx="3069772" cy="369332"/>
          </a:xfrm>
          <a:prstGeom prst="rect">
            <a:avLst/>
          </a:prstGeom>
          <a:noFill/>
        </p:spPr>
        <p:txBody>
          <a:bodyPr wrap="square" rtlCol="0">
            <a:spAutoFit/>
          </a:bodyPr>
          <a:lstStyle/>
          <a:p>
            <a:r>
              <a:rPr lang="en-US" dirty="0"/>
              <a:t>ICNIRP 2010 (2000 </a:t>
            </a:r>
            <a:r>
              <a:rPr lang="en-US" dirty="0" err="1"/>
              <a:t>mG</a:t>
            </a:r>
            <a:r>
              <a:rPr lang="en-US" dirty="0"/>
              <a:t>)</a:t>
            </a:r>
          </a:p>
        </p:txBody>
      </p:sp>
      <p:sp>
        <p:nvSpPr>
          <p:cNvPr id="11" name="TextBox 10">
            <a:extLst>
              <a:ext uri="{FF2B5EF4-FFF2-40B4-BE49-F238E27FC236}">
                <a16:creationId xmlns:a16="http://schemas.microsoft.com/office/drawing/2014/main" id="{6D82AEC4-F964-C87E-5C44-4F10EBFE7AA1}"/>
              </a:ext>
            </a:extLst>
          </p:cNvPr>
          <p:cNvSpPr txBox="1"/>
          <p:nvPr/>
        </p:nvSpPr>
        <p:spPr>
          <a:xfrm>
            <a:off x="3627084" y="4346331"/>
            <a:ext cx="3069772" cy="369332"/>
          </a:xfrm>
          <a:prstGeom prst="rect">
            <a:avLst/>
          </a:prstGeom>
          <a:noFill/>
        </p:spPr>
        <p:txBody>
          <a:bodyPr wrap="square" rtlCol="0">
            <a:spAutoFit/>
          </a:bodyPr>
          <a:lstStyle/>
          <a:p>
            <a:r>
              <a:rPr lang="en-US" dirty="0" err="1"/>
              <a:t>PowerOn</a:t>
            </a:r>
            <a:r>
              <a:rPr lang="en-US" dirty="0"/>
              <a:t> (300 </a:t>
            </a:r>
            <a:r>
              <a:rPr lang="en-US" dirty="0" err="1"/>
              <a:t>mG</a:t>
            </a:r>
            <a:r>
              <a:rPr lang="en-US" dirty="0"/>
              <a:t>)</a:t>
            </a:r>
          </a:p>
        </p:txBody>
      </p:sp>
    </p:spTree>
    <p:extLst>
      <p:ext uri="{BB962C8B-B14F-4D97-AF65-F5344CB8AC3E}">
        <p14:creationId xmlns:p14="http://schemas.microsoft.com/office/powerpoint/2010/main" val="337671526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92C45E-0391-F535-8B02-B22BBA53B167}"/>
              </a:ext>
            </a:extLst>
          </p:cNvPr>
          <p:cNvSpPr>
            <a:spLocks noGrp="1"/>
          </p:cNvSpPr>
          <p:nvPr>
            <p:ph type="title"/>
          </p:nvPr>
        </p:nvSpPr>
        <p:spPr/>
        <p:txBody>
          <a:bodyPr/>
          <a:lstStyle/>
          <a:p>
            <a:r>
              <a:rPr lang="en-US" dirty="0"/>
              <a:t>Going Well in late 90’s</a:t>
            </a:r>
          </a:p>
        </p:txBody>
      </p:sp>
      <p:sp>
        <p:nvSpPr>
          <p:cNvPr id="3" name="Content Placeholder 2">
            <a:extLst>
              <a:ext uri="{FF2B5EF4-FFF2-40B4-BE49-F238E27FC236}">
                <a16:creationId xmlns:a16="http://schemas.microsoft.com/office/drawing/2014/main" id="{058A588D-3FC7-8931-C29B-A46474F148B8}"/>
              </a:ext>
            </a:extLst>
          </p:cNvPr>
          <p:cNvSpPr>
            <a:spLocks noGrp="1"/>
          </p:cNvSpPr>
          <p:nvPr>
            <p:ph idx="1"/>
          </p:nvPr>
        </p:nvSpPr>
        <p:spPr/>
        <p:txBody>
          <a:bodyPr>
            <a:normAutofit/>
          </a:bodyPr>
          <a:lstStyle/>
          <a:p>
            <a:r>
              <a:rPr lang="en-US" sz="4400" dirty="0"/>
              <a:t>NIH – “weak” finding</a:t>
            </a:r>
          </a:p>
          <a:p>
            <a:r>
              <a:rPr lang="en-US" sz="4400" dirty="0"/>
              <a:t>NEJM – major null result + editorial</a:t>
            </a:r>
          </a:p>
          <a:p>
            <a:r>
              <a:rPr lang="en-US" sz="4400" dirty="0"/>
              <a:t>ICNIRP – guideline (830 mg vs your 300)</a:t>
            </a:r>
          </a:p>
          <a:p>
            <a:r>
              <a:rPr lang="en-US" sz="4400" dirty="0"/>
              <a:t>Europe – most member states use ICNIRP</a:t>
            </a:r>
          </a:p>
        </p:txBody>
      </p:sp>
    </p:spTree>
    <p:extLst>
      <p:ext uri="{BB962C8B-B14F-4D97-AF65-F5344CB8AC3E}">
        <p14:creationId xmlns:p14="http://schemas.microsoft.com/office/powerpoint/2010/main" val="98715403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65758E-5BC1-4E78-2661-D2EEDA5D4969}"/>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1172635E-7D0B-E34C-3B05-9F7724748D86}"/>
              </a:ext>
            </a:extLst>
          </p:cNvPr>
          <p:cNvPicPr>
            <a:picLocks noChangeAspect="1"/>
          </p:cNvPicPr>
          <p:nvPr/>
        </p:nvPicPr>
        <p:blipFill>
          <a:blip r:embed="rId3"/>
          <a:stretch>
            <a:fillRect/>
          </a:stretch>
        </p:blipFill>
        <p:spPr>
          <a:xfrm>
            <a:off x="4432309" y="951666"/>
            <a:ext cx="3327381" cy="2218254"/>
          </a:xfrm>
          <a:prstGeom prst="rect">
            <a:avLst/>
          </a:prstGeom>
        </p:spPr>
      </p:pic>
      <p:pic>
        <p:nvPicPr>
          <p:cNvPr id="2" name="Picture 1">
            <a:extLst>
              <a:ext uri="{FF2B5EF4-FFF2-40B4-BE49-F238E27FC236}">
                <a16:creationId xmlns:a16="http://schemas.microsoft.com/office/drawing/2014/main" id="{802890AB-B08C-5F2A-F739-3154F4F5F006}"/>
              </a:ext>
            </a:extLst>
          </p:cNvPr>
          <p:cNvPicPr>
            <a:picLocks noChangeAspect="1"/>
          </p:cNvPicPr>
          <p:nvPr/>
        </p:nvPicPr>
        <p:blipFill>
          <a:blip r:embed="rId4"/>
          <a:stretch>
            <a:fillRect/>
          </a:stretch>
        </p:blipFill>
        <p:spPr>
          <a:xfrm>
            <a:off x="8046947" y="951666"/>
            <a:ext cx="3327381" cy="2218254"/>
          </a:xfrm>
          <a:prstGeom prst="rect">
            <a:avLst/>
          </a:prstGeom>
        </p:spPr>
      </p:pic>
      <p:pic>
        <p:nvPicPr>
          <p:cNvPr id="4" name="Picture 3">
            <a:extLst>
              <a:ext uri="{FF2B5EF4-FFF2-40B4-BE49-F238E27FC236}">
                <a16:creationId xmlns:a16="http://schemas.microsoft.com/office/drawing/2014/main" id="{9299FA16-7B45-AE8C-7673-AD65D9BEDB53}"/>
              </a:ext>
            </a:extLst>
          </p:cNvPr>
          <p:cNvPicPr>
            <a:picLocks noChangeAspect="1"/>
          </p:cNvPicPr>
          <p:nvPr/>
        </p:nvPicPr>
        <p:blipFill>
          <a:blip r:embed="rId5"/>
          <a:stretch>
            <a:fillRect/>
          </a:stretch>
        </p:blipFill>
        <p:spPr>
          <a:xfrm>
            <a:off x="8046948" y="3429000"/>
            <a:ext cx="3327381" cy="2220866"/>
          </a:xfrm>
          <a:prstGeom prst="rect">
            <a:avLst/>
          </a:prstGeom>
        </p:spPr>
      </p:pic>
      <p:pic>
        <p:nvPicPr>
          <p:cNvPr id="6" name="Picture 5">
            <a:extLst>
              <a:ext uri="{FF2B5EF4-FFF2-40B4-BE49-F238E27FC236}">
                <a16:creationId xmlns:a16="http://schemas.microsoft.com/office/drawing/2014/main" id="{B2438A4F-2279-4BA3-B7E8-8E6612DB0F08}"/>
              </a:ext>
            </a:extLst>
          </p:cNvPr>
          <p:cNvPicPr>
            <a:picLocks noChangeAspect="1"/>
          </p:cNvPicPr>
          <p:nvPr/>
        </p:nvPicPr>
        <p:blipFill>
          <a:blip r:embed="rId6"/>
          <a:stretch>
            <a:fillRect/>
          </a:stretch>
        </p:blipFill>
        <p:spPr>
          <a:xfrm>
            <a:off x="821978" y="951666"/>
            <a:ext cx="3327382" cy="2218254"/>
          </a:xfrm>
          <a:prstGeom prst="rect">
            <a:avLst/>
          </a:prstGeom>
        </p:spPr>
      </p:pic>
      <p:pic>
        <p:nvPicPr>
          <p:cNvPr id="8" name="Picture 7">
            <a:extLst>
              <a:ext uri="{FF2B5EF4-FFF2-40B4-BE49-F238E27FC236}">
                <a16:creationId xmlns:a16="http://schemas.microsoft.com/office/drawing/2014/main" id="{A3D6569F-EB8E-513A-B3C3-22FB3EC3BB25}"/>
              </a:ext>
            </a:extLst>
          </p:cNvPr>
          <p:cNvPicPr>
            <a:picLocks noChangeAspect="1"/>
          </p:cNvPicPr>
          <p:nvPr/>
        </p:nvPicPr>
        <p:blipFill>
          <a:blip r:embed="rId7"/>
          <a:stretch>
            <a:fillRect/>
          </a:stretch>
        </p:blipFill>
        <p:spPr>
          <a:xfrm>
            <a:off x="817671" y="3429000"/>
            <a:ext cx="3331689" cy="2224089"/>
          </a:xfrm>
          <a:prstGeom prst="rect">
            <a:avLst/>
          </a:prstGeom>
        </p:spPr>
      </p:pic>
      <p:pic>
        <p:nvPicPr>
          <p:cNvPr id="12" name="Picture 11">
            <a:extLst>
              <a:ext uri="{FF2B5EF4-FFF2-40B4-BE49-F238E27FC236}">
                <a16:creationId xmlns:a16="http://schemas.microsoft.com/office/drawing/2014/main" id="{A40C4332-E770-2B66-8A14-29314C393549}"/>
              </a:ext>
            </a:extLst>
          </p:cNvPr>
          <p:cNvPicPr>
            <a:picLocks noChangeAspect="1"/>
          </p:cNvPicPr>
          <p:nvPr/>
        </p:nvPicPr>
        <p:blipFill>
          <a:blip r:embed="rId8"/>
          <a:stretch>
            <a:fillRect/>
          </a:stretch>
        </p:blipFill>
        <p:spPr>
          <a:xfrm>
            <a:off x="4432309" y="3429000"/>
            <a:ext cx="3331689" cy="2220909"/>
          </a:xfrm>
          <a:prstGeom prst="rect">
            <a:avLst/>
          </a:prstGeom>
        </p:spPr>
      </p:pic>
      <p:pic>
        <p:nvPicPr>
          <p:cNvPr id="14" name="Picture 13">
            <a:extLst>
              <a:ext uri="{FF2B5EF4-FFF2-40B4-BE49-F238E27FC236}">
                <a16:creationId xmlns:a16="http://schemas.microsoft.com/office/drawing/2014/main" id="{97338C71-AFC2-C8E5-FD05-72D27B857DB9}"/>
              </a:ext>
            </a:extLst>
          </p:cNvPr>
          <p:cNvPicPr>
            <a:picLocks noChangeAspect="1"/>
          </p:cNvPicPr>
          <p:nvPr/>
        </p:nvPicPr>
        <p:blipFill>
          <a:blip r:embed="rId9"/>
          <a:stretch>
            <a:fillRect/>
          </a:stretch>
        </p:blipFill>
        <p:spPr>
          <a:xfrm>
            <a:off x="4432308" y="949255"/>
            <a:ext cx="3327381" cy="2220665"/>
          </a:xfrm>
          <a:prstGeom prst="rect">
            <a:avLst/>
          </a:prstGeom>
        </p:spPr>
      </p:pic>
    </p:spTree>
    <p:extLst>
      <p:ext uri="{BB962C8B-B14F-4D97-AF65-F5344CB8AC3E}">
        <p14:creationId xmlns:p14="http://schemas.microsoft.com/office/powerpoint/2010/main" val="35734721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6EB3B0-6919-426F-B8D7-835576B8C8D1}"/>
              </a:ext>
            </a:extLst>
          </p:cNvPr>
          <p:cNvSpPr>
            <a:spLocks noGrp="1"/>
          </p:cNvSpPr>
          <p:nvPr>
            <p:ph type="title"/>
          </p:nvPr>
        </p:nvSpPr>
        <p:spPr/>
        <p:txBody>
          <a:bodyPr/>
          <a:lstStyle/>
          <a:p>
            <a:r>
              <a:rPr lang="en-US" dirty="0"/>
              <a:t>But: Y2K</a:t>
            </a:r>
          </a:p>
        </p:txBody>
      </p:sp>
      <p:sp>
        <p:nvSpPr>
          <p:cNvPr id="3" name="Text Placeholder 2">
            <a:extLst>
              <a:ext uri="{FF2B5EF4-FFF2-40B4-BE49-F238E27FC236}">
                <a16:creationId xmlns:a16="http://schemas.microsoft.com/office/drawing/2014/main" id="{69BC143C-D9C8-7206-F1AF-387947B730BF}"/>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64029021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A7CB08-49C3-A210-58AF-7DC3CA37316C}"/>
              </a:ext>
            </a:extLst>
          </p:cNvPr>
          <p:cNvSpPr>
            <a:spLocks noGrp="1"/>
          </p:cNvSpPr>
          <p:nvPr>
            <p:ph type="title"/>
          </p:nvPr>
        </p:nvSpPr>
        <p:spPr/>
        <p:txBody>
          <a:bodyPr/>
          <a:lstStyle/>
          <a:p>
            <a:r>
              <a:rPr lang="en-US" dirty="0"/>
              <a:t>2000 — Pooled Analyses</a:t>
            </a:r>
          </a:p>
        </p:txBody>
      </p:sp>
      <p:sp>
        <p:nvSpPr>
          <p:cNvPr id="7" name="TextBox 6">
            <a:extLst>
              <a:ext uri="{FF2B5EF4-FFF2-40B4-BE49-F238E27FC236}">
                <a16:creationId xmlns:a16="http://schemas.microsoft.com/office/drawing/2014/main" id="{44358C7C-64D8-8838-626B-0930DFF9067F}"/>
              </a:ext>
            </a:extLst>
          </p:cNvPr>
          <p:cNvSpPr txBox="1"/>
          <p:nvPr/>
        </p:nvSpPr>
        <p:spPr>
          <a:xfrm>
            <a:off x="838200" y="5584340"/>
            <a:ext cx="10712116" cy="1077218"/>
          </a:xfrm>
          <a:prstGeom prst="rect">
            <a:avLst/>
          </a:prstGeom>
          <a:noFill/>
        </p:spPr>
        <p:txBody>
          <a:bodyPr wrap="square">
            <a:spAutoFit/>
          </a:bodyPr>
          <a:lstStyle/>
          <a:p>
            <a:r>
              <a:rPr lang="en-US" sz="3200" dirty="0"/>
              <a:t>Two major pooled analyses published in </a:t>
            </a:r>
            <a:r>
              <a:rPr lang="en-US" sz="3200" dirty="0">
                <a:solidFill>
                  <a:srgbClr val="FF0000"/>
                </a:solidFill>
              </a:rPr>
              <a:t>2000</a:t>
            </a:r>
            <a:r>
              <a:rPr lang="en-US" sz="3200" dirty="0"/>
              <a:t> both found elevated risk of measured magnetic fields</a:t>
            </a:r>
          </a:p>
        </p:txBody>
      </p:sp>
      <p:pic>
        <p:nvPicPr>
          <p:cNvPr id="13" name="Content Placeholder 4" descr="Underwater empty swimming pool">
            <a:extLst>
              <a:ext uri="{FF2B5EF4-FFF2-40B4-BE49-F238E27FC236}">
                <a16:creationId xmlns:a16="http://schemas.microsoft.com/office/drawing/2014/main" id="{6C6441F3-B4E2-971E-F999-3B90FFDDF4A0}"/>
              </a:ext>
            </a:extLst>
          </p:cNvPr>
          <p:cNvPicPr>
            <a:picLocks noChangeAspect="1"/>
          </p:cNvPicPr>
          <p:nvPr/>
        </p:nvPicPr>
        <p:blipFill>
          <a:blip r:embed="rId3">
            <a:alphaModFix/>
          </a:blip>
          <a:stretch>
            <a:fillRect/>
          </a:stretch>
        </p:blipFill>
        <p:spPr>
          <a:xfrm>
            <a:off x="3515839" y="1710573"/>
            <a:ext cx="5160321" cy="3436854"/>
          </a:xfrm>
          <a:prstGeom prst="rect">
            <a:avLst/>
          </a:prstGeom>
        </p:spPr>
      </p:pic>
    </p:spTree>
    <p:extLst>
      <p:ext uri="{BB962C8B-B14F-4D97-AF65-F5344CB8AC3E}">
        <p14:creationId xmlns:p14="http://schemas.microsoft.com/office/powerpoint/2010/main" val="267029320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1EFB24-DC85-9091-85A9-3A67E67F4D6D}"/>
              </a:ext>
            </a:extLst>
          </p:cNvPr>
          <p:cNvSpPr>
            <a:spLocks noGrp="1"/>
          </p:cNvSpPr>
          <p:nvPr>
            <p:ph type="title"/>
          </p:nvPr>
        </p:nvSpPr>
        <p:spPr/>
        <p:txBody>
          <a:bodyPr/>
          <a:lstStyle/>
          <a:p>
            <a:r>
              <a:rPr lang="en-US" b="1" dirty="0"/>
              <a:t>Meta-Analysis &amp; Pooled Analysis</a:t>
            </a:r>
            <a:endParaRPr lang="en-US" sz="2400" dirty="0"/>
          </a:p>
        </p:txBody>
      </p:sp>
      <p:sp>
        <p:nvSpPr>
          <p:cNvPr id="4" name="Content Placeholder 3">
            <a:extLst>
              <a:ext uri="{FF2B5EF4-FFF2-40B4-BE49-F238E27FC236}">
                <a16:creationId xmlns:a16="http://schemas.microsoft.com/office/drawing/2014/main" id="{385171E1-1FBD-2DDE-F151-2C6698350132}"/>
              </a:ext>
            </a:extLst>
          </p:cNvPr>
          <p:cNvSpPr>
            <a:spLocks noGrp="1"/>
          </p:cNvSpPr>
          <p:nvPr>
            <p:ph idx="1"/>
          </p:nvPr>
        </p:nvSpPr>
        <p:spPr/>
        <p:txBody>
          <a:bodyPr>
            <a:normAutofit/>
          </a:bodyPr>
          <a:lstStyle/>
          <a:p>
            <a:pPr marL="0" indent="0">
              <a:buNone/>
            </a:pPr>
            <a:r>
              <a:rPr lang="en-US" sz="3200" b="1" dirty="0">
                <a:solidFill>
                  <a:srgbClr val="FF0000"/>
                </a:solidFill>
              </a:rPr>
              <a:t>Meta-Analysis</a:t>
            </a:r>
            <a:endParaRPr lang="en-US" sz="3200" dirty="0">
              <a:solidFill>
                <a:srgbClr val="FF0000"/>
              </a:solidFill>
            </a:endParaRPr>
          </a:p>
          <a:p>
            <a:pPr lvl="0"/>
            <a:r>
              <a:rPr lang="en-US" sz="3200" u="sng" dirty="0"/>
              <a:t>Combines published summary statistics </a:t>
            </a:r>
            <a:r>
              <a:rPr lang="en-US" sz="3200" dirty="0"/>
              <a:t>from multiple studies</a:t>
            </a:r>
          </a:p>
          <a:p>
            <a:pPr lvl="0"/>
            <a:r>
              <a:rPr lang="en-US" sz="3200" dirty="0"/>
              <a:t>Uses only what's published in papers</a:t>
            </a:r>
          </a:p>
          <a:p>
            <a:endParaRPr lang="en-US" sz="3200" b="1" dirty="0"/>
          </a:p>
          <a:p>
            <a:pPr marL="0" indent="0">
              <a:buNone/>
            </a:pPr>
            <a:r>
              <a:rPr lang="en-US" sz="3200" b="1" dirty="0">
                <a:solidFill>
                  <a:srgbClr val="FF0000"/>
                </a:solidFill>
              </a:rPr>
              <a:t>Pooled Analysis</a:t>
            </a:r>
            <a:endParaRPr lang="en-US" sz="3200" dirty="0">
              <a:solidFill>
                <a:srgbClr val="FF0000"/>
              </a:solidFill>
            </a:endParaRPr>
          </a:p>
          <a:p>
            <a:pPr lvl="0"/>
            <a:r>
              <a:rPr lang="en-US" sz="3200" u="sng" dirty="0"/>
              <a:t>Combines raw data from individual </a:t>
            </a:r>
            <a:r>
              <a:rPr lang="en-US" sz="3200" dirty="0"/>
              <a:t>studies</a:t>
            </a:r>
          </a:p>
          <a:p>
            <a:pPr lvl="0"/>
            <a:r>
              <a:rPr lang="en-US" sz="3200" dirty="0"/>
              <a:t>Uses original patient-level data</a:t>
            </a:r>
          </a:p>
          <a:p>
            <a:endParaRPr lang="en-US" dirty="0"/>
          </a:p>
        </p:txBody>
      </p:sp>
    </p:spTree>
    <p:extLst>
      <p:ext uri="{BB962C8B-B14F-4D97-AF65-F5344CB8AC3E}">
        <p14:creationId xmlns:p14="http://schemas.microsoft.com/office/powerpoint/2010/main" val="74920870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F14F18-A5AF-7BD2-4750-9F2515075D2B}"/>
            </a:ext>
          </a:extLst>
        </p:cNvPr>
        <p:cNvGrpSpPr/>
        <p:nvPr/>
      </p:nvGrpSpPr>
      <p:grpSpPr>
        <a:xfrm>
          <a:off x="0" y="0"/>
          <a:ext cx="0" cy="0"/>
          <a:chOff x="0" y="0"/>
          <a:chExt cx="0" cy="0"/>
        </a:xfrm>
      </p:grpSpPr>
      <p:sp>
        <p:nvSpPr>
          <p:cNvPr id="9" name="Content Placeholder 8">
            <a:extLst>
              <a:ext uri="{FF2B5EF4-FFF2-40B4-BE49-F238E27FC236}">
                <a16:creationId xmlns:a16="http://schemas.microsoft.com/office/drawing/2014/main" id="{A4F9B527-C427-0286-3941-5695CF94E290}"/>
              </a:ext>
            </a:extLst>
          </p:cNvPr>
          <p:cNvSpPr>
            <a:spLocks noGrp="1"/>
          </p:cNvSpPr>
          <p:nvPr>
            <p:ph sz="half" idx="2"/>
          </p:nvPr>
        </p:nvSpPr>
        <p:spPr/>
        <p:txBody>
          <a:bodyPr/>
          <a:lstStyle/>
          <a:p>
            <a:r>
              <a:rPr lang="en-US" sz="3200" dirty="0">
                <a:solidFill>
                  <a:srgbClr val="FF0000"/>
                </a:solidFill>
              </a:rPr>
              <a:t>Greenland S, et al  2000</a:t>
            </a:r>
          </a:p>
          <a:p>
            <a:r>
              <a:rPr lang="en-US" sz="3200" dirty="0"/>
              <a:t>“A pooled analysis of magnetic fields, wire codes, and childhood leukemia.”</a:t>
            </a:r>
          </a:p>
          <a:p>
            <a:r>
              <a:rPr lang="en-US" sz="3200" i="1" dirty="0"/>
              <a:t>Epidemiology</a:t>
            </a:r>
            <a:r>
              <a:rPr lang="en-US" sz="3200" dirty="0"/>
              <a:t>. </a:t>
            </a:r>
          </a:p>
          <a:p>
            <a:endParaRPr lang="en-US" dirty="0"/>
          </a:p>
        </p:txBody>
      </p:sp>
      <p:sp>
        <p:nvSpPr>
          <p:cNvPr id="11" name="Content Placeholder 10">
            <a:extLst>
              <a:ext uri="{FF2B5EF4-FFF2-40B4-BE49-F238E27FC236}">
                <a16:creationId xmlns:a16="http://schemas.microsoft.com/office/drawing/2014/main" id="{411F8CCB-A764-62B2-C4CF-0F59F38D4654}"/>
              </a:ext>
            </a:extLst>
          </p:cNvPr>
          <p:cNvSpPr>
            <a:spLocks noGrp="1"/>
          </p:cNvSpPr>
          <p:nvPr>
            <p:ph sz="half" idx="1"/>
          </p:nvPr>
        </p:nvSpPr>
        <p:spPr>
          <a:xfrm>
            <a:off x="838200" y="1825625"/>
            <a:ext cx="4816642" cy="4351338"/>
          </a:xfrm>
        </p:spPr>
        <p:txBody>
          <a:bodyPr/>
          <a:lstStyle/>
          <a:p>
            <a:r>
              <a:rPr lang="en-US" sz="3200" dirty="0">
                <a:solidFill>
                  <a:srgbClr val="FF0000"/>
                </a:solidFill>
              </a:rPr>
              <a:t>Ahlbom A, et al. 2000</a:t>
            </a:r>
          </a:p>
          <a:p>
            <a:r>
              <a:rPr lang="en-US" sz="3200" dirty="0"/>
              <a:t>“A pooled analysis of magnetic fields and childhood </a:t>
            </a:r>
            <a:r>
              <a:rPr lang="en-US" sz="3200" dirty="0" err="1"/>
              <a:t>leukaemia</a:t>
            </a:r>
            <a:r>
              <a:rPr lang="en-US" sz="3200" dirty="0"/>
              <a:t>.” </a:t>
            </a:r>
          </a:p>
          <a:p>
            <a:r>
              <a:rPr lang="en-US" sz="3200" i="1" dirty="0"/>
              <a:t>British Journal of Cancer</a:t>
            </a:r>
            <a:r>
              <a:rPr lang="en-US" sz="3200" dirty="0"/>
              <a:t>. </a:t>
            </a:r>
          </a:p>
          <a:p>
            <a:endParaRPr lang="en-US" dirty="0"/>
          </a:p>
          <a:p>
            <a:endParaRPr lang="en-US" dirty="0"/>
          </a:p>
        </p:txBody>
      </p:sp>
      <p:sp>
        <p:nvSpPr>
          <p:cNvPr id="6" name="Title 1">
            <a:extLst>
              <a:ext uri="{FF2B5EF4-FFF2-40B4-BE49-F238E27FC236}">
                <a16:creationId xmlns:a16="http://schemas.microsoft.com/office/drawing/2014/main" id="{8949B574-1380-C77B-FD42-996F460E9EE3}"/>
              </a:ext>
            </a:extLst>
          </p:cNvPr>
          <p:cNvSpPr>
            <a:spLocks noGrp="1"/>
          </p:cNvSpPr>
          <p:nvPr>
            <p:ph type="title"/>
          </p:nvPr>
        </p:nvSpPr>
        <p:spPr>
          <a:xfrm>
            <a:off x="838200" y="365125"/>
            <a:ext cx="10515600" cy="1325563"/>
          </a:xfrm>
        </p:spPr>
        <p:txBody>
          <a:bodyPr/>
          <a:lstStyle/>
          <a:p>
            <a:r>
              <a:rPr lang="en-US" dirty="0"/>
              <a:t>2000 — Pooled Analyses</a:t>
            </a:r>
          </a:p>
        </p:txBody>
      </p:sp>
    </p:spTree>
    <p:extLst>
      <p:ext uri="{BB962C8B-B14F-4D97-AF65-F5344CB8AC3E}">
        <p14:creationId xmlns:p14="http://schemas.microsoft.com/office/powerpoint/2010/main" val="291153880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E40D21-85A4-D8C1-3D1C-A6B95D41132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F780FB8-3254-2A5A-8386-D29C8BD8C3D0}"/>
              </a:ext>
            </a:extLst>
          </p:cNvPr>
          <p:cNvSpPr>
            <a:spLocks noGrp="1"/>
          </p:cNvSpPr>
          <p:nvPr>
            <p:ph type="title"/>
          </p:nvPr>
        </p:nvSpPr>
        <p:spPr/>
        <p:txBody>
          <a:bodyPr/>
          <a:lstStyle/>
          <a:p>
            <a:r>
              <a:rPr lang="en-US" dirty="0"/>
              <a:t>Step 3—Pooled Analyses</a:t>
            </a:r>
          </a:p>
        </p:txBody>
      </p:sp>
      <p:pic>
        <p:nvPicPr>
          <p:cNvPr id="4" name="Picture 3">
            <a:extLst>
              <a:ext uri="{FF2B5EF4-FFF2-40B4-BE49-F238E27FC236}">
                <a16:creationId xmlns:a16="http://schemas.microsoft.com/office/drawing/2014/main" id="{3B5F8B6B-BEB0-6716-D124-04C84CEE9CAA}"/>
              </a:ext>
            </a:extLst>
          </p:cNvPr>
          <p:cNvPicPr>
            <a:picLocks noChangeAspect="1"/>
          </p:cNvPicPr>
          <p:nvPr/>
        </p:nvPicPr>
        <p:blipFill>
          <a:blip r:embed="rId3"/>
          <a:stretch>
            <a:fillRect/>
          </a:stretch>
        </p:blipFill>
        <p:spPr>
          <a:xfrm>
            <a:off x="3344738" y="2055813"/>
            <a:ext cx="5502521" cy="2298154"/>
          </a:xfrm>
          <a:prstGeom prst="rect">
            <a:avLst/>
          </a:prstGeom>
        </p:spPr>
      </p:pic>
      <p:sp>
        <p:nvSpPr>
          <p:cNvPr id="3" name="TextBox 2">
            <a:extLst>
              <a:ext uri="{FF2B5EF4-FFF2-40B4-BE49-F238E27FC236}">
                <a16:creationId xmlns:a16="http://schemas.microsoft.com/office/drawing/2014/main" id="{7D871755-B3C9-AC2D-91E9-C89E3C64949F}"/>
              </a:ext>
            </a:extLst>
          </p:cNvPr>
          <p:cNvSpPr txBox="1"/>
          <p:nvPr/>
        </p:nvSpPr>
        <p:spPr>
          <a:xfrm>
            <a:off x="2144501" y="5969655"/>
            <a:ext cx="7902997" cy="523220"/>
          </a:xfrm>
          <a:prstGeom prst="rect">
            <a:avLst/>
          </a:prstGeom>
          <a:noFill/>
        </p:spPr>
        <p:txBody>
          <a:bodyPr wrap="none" rtlCol="0">
            <a:spAutoFit/>
          </a:bodyPr>
          <a:lstStyle/>
          <a:p>
            <a:r>
              <a:rPr lang="en-US" sz="2800" dirty="0">
                <a:solidFill>
                  <a:srgbClr val="FF0000"/>
                </a:solidFill>
              </a:rPr>
              <a:t>Most of shared studies were themselves null results. </a:t>
            </a:r>
          </a:p>
        </p:txBody>
      </p:sp>
      <p:pic>
        <p:nvPicPr>
          <p:cNvPr id="7" name="Graphic 6" descr="Glasses with solid fill">
            <a:extLst>
              <a:ext uri="{FF2B5EF4-FFF2-40B4-BE49-F238E27FC236}">
                <a16:creationId xmlns:a16="http://schemas.microsoft.com/office/drawing/2014/main" id="{A5DD4812-AC1D-356D-40D1-3953818C9FB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152802" y="4353967"/>
            <a:ext cx="646331" cy="646331"/>
          </a:xfrm>
          <a:prstGeom prst="rect">
            <a:avLst/>
          </a:prstGeom>
        </p:spPr>
      </p:pic>
    </p:spTree>
    <p:extLst>
      <p:ext uri="{BB962C8B-B14F-4D97-AF65-F5344CB8AC3E}">
        <p14:creationId xmlns:p14="http://schemas.microsoft.com/office/powerpoint/2010/main" val="290103602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9B2053-4808-6F49-DB2A-57B34C6A5EC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2A537F8-1467-9347-3C4E-D89E1D11D0D4}"/>
              </a:ext>
            </a:extLst>
          </p:cNvPr>
          <p:cNvSpPr>
            <a:spLocks noGrp="1"/>
          </p:cNvSpPr>
          <p:nvPr>
            <p:ph type="title"/>
          </p:nvPr>
        </p:nvSpPr>
        <p:spPr/>
        <p:txBody>
          <a:bodyPr/>
          <a:lstStyle/>
          <a:p>
            <a:r>
              <a:rPr lang="en-US" dirty="0"/>
              <a:t>Step 3—Pooled Analyses</a:t>
            </a:r>
          </a:p>
        </p:txBody>
      </p:sp>
      <p:sp>
        <p:nvSpPr>
          <p:cNvPr id="3" name="TextBox 2">
            <a:extLst>
              <a:ext uri="{FF2B5EF4-FFF2-40B4-BE49-F238E27FC236}">
                <a16:creationId xmlns:a16="http://schemas.microsoft.com/office/drawing/2014/main" id="{0971C711-CFC6-16C1-E57E-1D0512DDF05E}"/>
              </a:ext>
            </a:extLst>
          </p:cNvPr>
          <p:cNvSpPr txBox="1"/>
          <p:nvPr/>
        </p:nvSpPr>
        <p:spPr>
          <a:xfrm>
            <a:off x="2144501" y="5969655"/>
            <a:ext cx="7902997" cy="523220"/>
          </a:xfrm>
          <a:prstGeom prst="rect">
            <a:avLst/>
          </a:prstGeom>
          <a:noFill/>
        </p:spPr>
        <p:txBody>
          <a:bodyPr wrap="none" rtlCol="0">
            <a:spAutoFit/>
          </a:bodyPr>
          <a:lstStyle/>
          <a:p>
            <a:r>
              <a:rPr lang="en-US" sz="2800" dirty="0">
                <a:solidFill>
                  <a:srgbClr val="FF0000"/>
                </a:solidFill>
              </a:rPr>
              <a:t>Most of shared studies were themselves null results. </a:t>
            </a:r>
          </a:p>
        </p:txBody>
      </p:sp>
      <p:pic>
        <p:nvPicPr>
          <p:cNvPr id="7" name="Graphic 6" descr="Glasses with solid fill">
            <a:extLst>
              <a:ext uri="{FF2B5EF4-FFF2-40B4-BE49-F238E27FC236}">
                <a16:creationId xmlns:a16="http://schemas.microsoft.com/office/drawing/2014/main" id="{3FAC666D-8596-34C5-AA80-DB79B52CEF5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152802" y="4353967"/>
            <a:ext cx="646331" cy="646331"/>
          </a:xfrm>
          <a:prstGeom prst="rect">
            <a:avLst/>
          </a:prstGeom>
        </p:spPr>
      </p:pic>
      <p:pic>
        <p:nvPicPr>
          <p:cNvPr id="4" name="Picture 3">
            <a:extLst>
              <a:ext uri="{FF2B5EF4-FFF2-40B4-BE49-F238E27FC236}">
                <a16:creationId xmlns:a16="http://schemas.microsoft.com/office/drawing/2014/main" id="{BAAC2C37-B555-2526-BDB8-3A48EB9DCAE5}"/>
              </a:ext>
            </a:extLst>
          </p:cNvPr>
          <p:cNvPicPr>
            <a:picLocks noChangeAspect="1"/>
          </p:cNvPicPr>
          <p:nvPr/>
        </p:nvPicPr>
        <p:blipFill>
          <a:blip r:embed="rId5"/>
          <a:stretch>
            <a:fillRect/>
          </a:stretch>
        </p:blipFill>
        <p:spPr>
          <a:xfrm>
            <a:off x="-17180659" y="-783439"/>
            <a:ext cx="27696259" cy="11567474"/>
          </a:xfrm>
          <a:prstGeom prst="rect">
            <a:avLst/>
          </a:prstGeom>
        </p:spPr>
      </p:pic>
    </p:spTree>
    <p:extLst>
      <p:ext uri="{BB962C8B-B14F-4D97-AF65-F5344CB8AC3E}">
        <p14:creationId xmlns:p14="http://schemas.microsoft.com/office/powerpoint/2010/main" val="107552694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EA994A-C680-B507-4687-1C8EE351D57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AB5B0C4-8A85-A7FB-D443-E1CF60A587DF}"/>
              </a:ext>
            </a:extLst>
          </p:cNvPr>
          <p:cNvSpPr>
            <a:spLocks noGrp="1"/>
          </p:cNvSpPr>
          <p:nvPr>
            <p:ph type="title"/>
          </p:nvPr>
        </p:nvSpPr>
        <p:spPr/>
        <p:txBody>
          <a:bodyPr/>
          <a:lstStyle/>
          <a:p>
            <a:r>
              <a:rPr lang="en-US" dirty="0"/>
              <a:t>Step 3—Pooled Analyses</a:t>
            </a:r>
          </a:p>
        </p:txBody>
      </p:sp>
      <p:sp>
        <p:nvSpPr>
          <p:cNvPr id="8" name="Content Placeholder 7">
            <a:extLst>
              <a:ext uri="{FF2B5EF4-FFF2-40B4-BE49-F238E27FC236}">
                <a16:creationId xmlns:a16="http://schemas.microsoft.com/office/drawing/2014/main" id="{67883EBB-8151-1BBC-0B5A-003CBA83C1B3}"/>
              </a:ext>
            </a:extLst>
          </p:cNvPr>
          <p:cNvSpPr>
            <a:spLocks noGrp="1"/>
          </p:cNvSpPr>
          <p:nvPr>
            <p:ph idx="1"/>
          </p:nvPr>
        </p:nvSpPr>
        <p:spPr>
          <a:xfrm>
            <a:off x="422031" y="1825625"/>
            <a:ext cx="11769969" cy="4667250"/>
          </a:xfrm>
        </p:spPr>
        <p:txBody>
          <a:bodyPr>
            <a:normAutofit/>
          </a:bodyPr>
          <a:lstStyle/>
          <a:p>
            <a:pPr marL="0" indent="0">
              <a:buNone/>
            </a:pPr>
            <a:endParaRPr lang="en-US" sz="4000" dirty="0"/>
          </a:p>
          <a:p>
            <a:r>
              <a:rPr lang="en-US" sz="4000" dirty="0"/>
              <a:t>Why impactful?</a:t>
            </a:r>
          </a:p>
          <a:p>
            <a:pPr marL="971550" lvl="1" indent="-514350">
              <a:buFont typeface="+mj-lt"/>
              <a:buAutoNum type="arabicPeriod"/>
            </a:pPr>
            <a:r>
              <a:rPr lang="en-US" sz="4000" dirty="0"/>
              <a:t>Both found similar ORs (~1.7-2.0) at high exposure</a:t>
            </a:r>
          </a:p>
          <a:p>
            <a:pPr marL="971550" lvl="1" indent="-514350">
              <a:buFont typeface="+mj-lt"/>
              <a:buAutoNum type="arabicPeriod"/>
            </a:pPr>
            <a:r>
              <a:rPr lang="en-US" sz="4000" dirty="0"/>
              <a:t>Wire-code paradox now gone</a:t>
            </a:r>
          </a:p>
          <a:p>
            <a:pPr marL="971550" lvl="1" indent="-514350">
              <a:buFont typeface="+mj-lt"/>
              <a:buAutoNum type="arabicPeriod"/>
            </a:pPr>
            <a:r>
              <a:rPr lang="en-US" sz="4000" dirty="0"/>
              <a:t>(Illusion of) two findings </a:t>
            </a:r>
          </a:p>
          <a:p>
            <a:pPr marL="0" indent="0">
              <a:buNone/>
            </a:pPr>
            <a:endParaRPr lang="en-US" sz="3200" dirty="0"/>
          </a:p>
        </p:txBody>
      </p:sp>
    </p:spTree>
    <p:extLst>
      <p:ext uri="{BB962C8B-B14F-4D97-AF65-F5344CB8AC3E}">
        <p14:creationId xmlns:p14="http://schemas.microsoft.com/office/powerpoint/2010/main" val="131439938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FCBE59D-0589-9437-F40F-B415EFD4D7E8}"/>
              </a:ext>
            </a:extLst>
          </p:cNvPr>
          <p:cNvPicPr>
            <a:picLocks noChangeAspect="1"/>
          </p:cNvPicPr>
          <p:nvPr/>
        </p:nvPicPr>
        <p:blipFill>
          <a:blip r:embed="rId2"/>
          <a:stretch>
            <a:fillRect/>
          </a:stretch>
        </p:blipFill>
        <p:spPr>
          <a:xfrm>
            <a:off x="3048000" y="381000"/>
            <a:ext cx="6095999" cy="6095999"/>
          </a:xfrm>
          <a:prstGeom prst="rect">
            <a:avLst/>
          </a:prstGeom>
        </p:spPr>
      </p:pic>
    </p:spTree>
    <p:extLst>
      <p:ext uri="{BB962C8B-B14F-4D97-AF65-F5344CB8AC3E}">
        <p14:creationId xmlns:p14="http://schemas.microsoft.com/office/powerpoint/2010/main" val="310054444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167061-226F-8CC7-8334-192995F2DD54}"/>
              </a:ext>
            </a:extLst>
          </p:cNvPr>
          <p:cNvSpPr>
            <a:spLocks noGrp="1"/>
          </p:cNvSpPr>
          <p:nvPr>
            <p:ph type="title"/>
          </p:nvPr>
        </p:nvSpPr>
        <p:spPr/>
        <p:txBody>
          <a:bodyPr/>
          <a:lstStyle/>
          <a:p>
            <a:r>
              <a:rPr lang="en-US" b="1" dirty="0"/>
              <a:t>IARC</a:t>
            </a:r>
            <a:endParaRPr lang="en-US" dirty="0"/>
          </a:p>
        </p:txBody>
      </p:sp>
      <p:sp>
        <p:nvSpPr>
          <p:cNvPr id="3" name="Content Placeholder 2">
            <a:extLst>
              <a:ext uri="{FF2B5EF4-FFF2-40B4-BE49-F238E27FC236}">
                <a16:creationId xmlns:a16="http://schemas.microsoft.com/office/drawing/2014/main" id="{C12C9C36-A88E-3B24-16D8-1F872AC5E1BD}"/>
              </a:ext>
            </a:extLst>
          </p:cNvPr>
          <p:cNvSpPr>
            <a:spLocks noGrp="1"/>
          </p:cNvSpPr>
          <p:nvPr>
            <p:ph idx="1"/>
          </p:nvPr>
        </p:nvSpPr>
        <p:spPr>
          <a:xfrm>
            <a:off x="838200" y="1638056"/>
            <a:ext cx="10515600" cy="5032375"/>
          </a:xfrm>
        </p:spPr>
        <p:txBody>
          <a:bodyPr>
            <a:noAutofit/>
          </a:bodyPr>
          <a:lstStyle/>
          <a:p>
            <a:pPr lvl="0"/>
            <a:r>
              <a:rPr lang="en-US" sz="3200" dirty="0"/>
              <a:t>International Agency for Research on Cancer (IARC)</a:t>
            </a:r>
            <a:r>
              <a:rPr lang="en-US" sz="3200" dirty="0">
                <a:effectLst/>
              </a:rPr>
              <a:t> </a:t>
            </a:r>
          </a:p>
          <a:p>
            <a:pPr lvl="0"/>
            <a:r>
              <a:rPr lang="en-US" sz="3200" dirty="0"/>
              <a:t>Specialized cancer agency of the World Health Organization (WHO).</a:t>
            </a:r>
          </a:p>
          <a:p>
            <a:pPr lvl="0"/>
            <a:r>
              <a:rPr lang="en-US" sz="3200" dirty="0"/>
              <a:t>Coordinates and conducts research on causes and mechanisms of cancer.</a:t>
            </a:r>
          </a:p>
          <a:p>
            <a:pPr lvl="0"/>
            <a:r>
              <a:rPr lang="en-US" sz="3200" dirty="0"/>
              <a:t>“Group” system</a:t>
            </a:r>
          </a:p>
          <a:p>
            <a:pPr lvl="1"/>
            <a:r>
              <a:rPr lang="en-US" sz="3200" dirty="0"/>
              <a:t>1 (Carcinogenic to humans)</a:t>
            </a:r>
          </a:p>
          <a:p>
            <a:pPr lvl="1"/>
            <a:r>
              <a:rPr lang="en-US" sz="3200" dirty="0"/>
              <a:t>2A (Probably carcinogenic to humans)</a:t>
            </a:r>
          </a:p>
          <a:p>
            <a:pPr lvl="1"/>
            <a:r>
              <a:rPr lang="en-US" sz="3200" dirty="0">
                <a:solidFill>
                  <a:srgbClr val="FF0000"/>
                </a:solidFill>
              </a:rPr>
              <a:t>2B (Possibly carcinogenic to humans) </a:t>
            </a:r>
          </a:p>
          <a:p>
            <a:pPr lvl="1"/>
            <a:r>
              <a:rPr lang="en-US" sz="3200" dirty="0"/>
              <a:t>3 (Not classifiable as to its carcinogenicity to humans)</a:t>
            </a:r>
          </a:p>
        </p:txBody>
      </p:sp>
      <p:pic>
        <p:nvPicPr>
          <p:cNvPr id="4" name="Picture 3">
            <a:extLst>
              <a:ext uri="{FF2B5EF4-FFF2-40B4-BE49-F238E27FC236}">
                <a16:creationId xmlns:a16="http://schemas.microsoft.com/office/drawing/2014/main" id="{3C0A5681-B13D-D2B7-8790-5F577453AB8B}"/>
              </a:ext>
            </a:extLst>
          </p:cNvPr>
          <p:cNvPicPr>
            <a:picLocks noChangeAspect="1"/>
          </p:cNvPicPr>
          <p:nvPr/>
        </p:nvPicPr>
        <p:blipFill>
          <a:blip r:embed="rId3"/>
          <a:stretch>
            <a:fillRect/>
          </a:stretch>
        </p:blipFill>
        <p:spPr>
          <a:xfrm>
            <a:off x="10823170" y="0"/>
            <a:ext cx="1368829" cy="1368829"/>
          </a:xfrm>
          <a:prstGeom prst="rect">
            <a:avLst/>
          </a:prstGeom>
        </p:spPr>
      </p:pic>
    </p:spTree>
    <p:extLst>
      <p:ext uri="{BB962C8B-B14F-4D97-AF65-F5344CB8AC3E}">
        <p14:creationId xmlns:p14="http://schemas.microsoft.com/office/powerpoint/2010/main" val="249653631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463DD90-B586-E786-D29D-11D63681FBD7}"/>
              </a:ext>
            </a:extLst>
          </p:cNvPr>
          <p:cNvPicPr>
            <a:picLocks noChangeAspect="1"/>
          </p:cNvPicPr>
          <p:nvPr/>
        </p:nvPicPr>
        <p:blipFill>
          <a:blip r:embed="rId2"/>
          <a:stretch>
            <a:fillRect/>
          </a:stretch>
        </p:blipFill>
        <p:spPr>
          <a:xfrm>
            <a:off x="3408217" y="2574835"/>
            <a:ext cx="1849583" cy="1971758"/>
          </a:xfrm>
          <a:prstGeom prst="rect">
            <a:avLst/>
          </a:prstGeom>
        </p:spPr>
      </p:pic>
      <p:pic>
        <p:nvPicPr>
          <p:cNvPr id="4" name="Picture 3">
            <a:extLst>
              <a:ext uri="{FF2B5EF4-FFF2-40B4-BE49-F238E27FC236}">
                <a16:creationId xmlns:a16="http://schemas.microsoft.com/office/drawing/2014/main" id="{00F0F3D0-2D80-7385-2BD0-1AB6825A1800}"/>
              </a:ext>
            </a:extLst>
          </p:cNvPr>
          <p:cNvPicPr>
            <a:picLocks noChangeAspect="1"/>
          </p:cNvPicPr>
          <p:nvPr/>
        </p:nvPicPr>
        <p:blipFill>
          <a:blip r:embed="rId3"/>
          <a:stretch>
            <a:fillRect/>
          </a:stretch>
        </p:blipFill>
        <p:spPr>
          <a:xfrm>
            <a:off x="10823170" y="0"/>
            <a:ext cx="1368829" cy="1368829"/>
          </a:xfrm>
          <a:prstGeom prst="rect">
            <a:avLst/>
          </a:prstGeom>
        </p:spPr>
      </p:pic>
      <p:pic>
        <p:nvPicPr>
          <p:cNvPr id="6" name="Picture 5">
            <a:extLst>
              <a:ext uri="{FF2B5EF4-FFF2-40B4-BE49-F238E27FC236}">
                <a16:creationId xmlns:a16="http://schemas.microsoft.com/office/drawing/2014/main" id="{DDC7694C-74D2-8C41-646C-95959D21E7AD}"/>
              </a:ext>
            </a:extLst>
          </p:cNvPr>
          <p:cNvPicPr>
            <a:picLocks noChangeAspect="1"/>
          </p:cNvPicPr>
          <p:nvPr/>
        </p:nvPicPr>
        <p:blipFill>
          <a:blip r:embed="rId4"/>
          <a:stretch>
            <a:fillRect/>
          </a:stretch>
        </p:blipFill>
        <p:spPr>
          <a:xfrm>
            <a:off x="5843833" y="2574835"/>
            <a:ext cx="1887463" cy="1971758"/>
          </a:xfrm>
          <a:prstGeom prst="rect">
            <a:avLst/>
          </a:prstGeom>
        </p:spPr>
      </p:pic>
      <p:sp>
        <p:nvSpPr>
          <p:cNvPr id="8" name="Title 7">
            <a:extLst>
              <a:ext uri="{FF2B5EF4-FFF2-40B4-BE49-F238E27FC236}">
                <a16:creationId xmlns:a16="http://schemas.microsoft.com/office/drawing/2014/main" id="{723F3098-B8F2-1A3F-816D-AAAE12E3EA59}"/>
              </a:ext>
            </a:extLst>
          </p:cNvPr>
          <p:cNvSpPr>
            <a:spLocks noGrp="1"/>
          </p:cNvSpPr>
          <p:nvPr>
            <p:ph type="title"/>
          </p:nvPr>
        </p:nvSpPr>
        <p:spPr/>
        <p:txBody>
          <a:bodyPr/>
          <a:lstStyle/>
          <a:p>
            <a:r>
              <a:rPr lang="en-US" dirty="0"/>
              <a:t>IARC – Key Documents to Know</a:t>
            </a:r>
          </a:p>
        </p:txBody>
      </p:sp>
      <p:sp>
        <p:nvSpPr>
          <p:cNvPr id="9" name="TextBox 8">
            <a:extLst>
              <a:ext uri="{FF2B5EF4-FFF2-40B4-BE49-F238E27FC236}">
                <a16:creationId xmlns:a16="http://schemas.microsoft.com/office/drawing/2014/main" id="{E32B45BD-D2E2-1AA7-B6AB-138852BE9EF5}"/>
              </a:ext>
            </a:extLst>
          </p:cNvPr>
          <p:cNvSpPr txBox="1"/>
          <p:nvPr/>
        </p:nvSpPr>
        <p:spPr>
          <a:xfrm>
            <a:off x="3782290" y="4845965"/>
            <a:ext cx="1101436" cy="584775"/>
          </a:xfrm>
          <a:prstGeom prst="rect">
            <a:avLst/>
          </a:prstGeom>
          <a:noFill/>
        </p:spPr>
        <p:txBody>
          <a:bodyPr wrap="square" rtlCol="0">
            <a:spAutoFit/>
          </a:bodyPr>
          <a:lstStyle/>
          <a:p>
            <a:pPr algn="ctr"/>
            <a:r>
              <a:rPr lang="en-US" sz="3200" dirty="0"/>
              <a:t>2002</a:t>
            </a:r>
          </a:p>
        </p:txBody>
      </p:sp>
      <p:sp>
        <p:nvSpPr>
          <p:cNvPr id="10" name="TextBox 9">
            <a:extLst>
              <a:ext uri="{FF2B5EF4-FFF2-40B4-BE49-F238E27FC236}">
                <a16:creationId xmlns:a16="http://schemas.microsoft.com/office/drawing/2014/main" id="{BA9FD9B6-F40A-B751-8FB3-9C263679CEED}"/>
              </a:ext>
            </a:extLst>
          </p:cNvPr>
          <p:cNvSpPr txBox="1"/>
          <p:nvPr/>
        </p:nvSpPr>
        <p:spPr>
          <a:xfrm>
            <a:off x="6236846" y="4845965"/>
            <a:ext cx="1101436" cy="584775"/>
          </a:xfrm>
          <a:prstGeom prst="rect">
            <a:avLst/>
          </a:prstGeom>
          <a:noFill/>
        </p:spPr>
        <p:txBody>
          <a:bodyPr wrap="square" rtlCol="0">
            <a:spAutoFit/>
          </a:bodyPr>
          <a:lstStyle/>
          <a:p>
            <a:pPr algn="ctr"/>
            <a:r>
              <a:rPr lang="en-US" sz="3200" dirty="0"/>
              <a:t>2024</a:t>
            </a:r>
          </a:p>
        </p:txBody>
      </p:sp>
    </p:spTree>
    <p:extLst>
      <p:ext uri="{BB962C8B-B14F-4D97-AF65-F5344CB8AC3E}">
        <p14:creationId xmlns:p14="http://schemas.microsoft.com/office/powerpoint/2010/main" val="64504262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505465-2255-13E8-9256-DC0346DF62FA}"/>
              </a:ext>
            </a:extLst>
          </p:cNvPr>
          <p:cNvSpPr>
            <a:spLocks noGrp="1"/>
          </p:cNvSpPr>
          <p:nvPr>
            <p:ph type="title"/>
          </p:nvPr>
        </p:nvSpPr>
        <p:spPr>
          <a:xfrm>
            <a:off x="914400" y="42649"/>
            <a:ext cx="10515600" cy="1325563"/>
          </a:xfrm>
        </p:spPr>
        <p:txBody>
          <a:bodyPr>
            <a:normAutofit/>
          </a:bodyPr>
          <a:lstStyle/>
          <a:p>
            <a:r>
              <a:rPr lang="en-US" dirty="0"/>
              <a:t>READ MEDICAL LITERATURE LIKE AN EXPERT </a:t>
            </a:r>
            <a:br>
              <a:rPr lang="en-US" dirty="0"/>
            </a:br>
            <a:r>
              <a:rPr lang="en-US" sz="2400" dirty="0"/>
              <a:t>Real-World Scientific Method</a:t>
            </a:r>
          </a:p>
        </p:txBody>
      </p:sp>
      <p:sp>
        <p:nvSpPr>
          <p:cNvPr id="3" name="Content Placeholder 2">
            <a:extLst>
              <a:ext uri="{FF2B5EF4-FFF2-40B4-BE49-F238E27FC236}">
                <a16:creationId xmlns:a16="http://schemas.microsoft.com/office/drawing/2014/main" id="{B007338F-28E8-FACB-9B72-2DCEADEA6F66}"/>
              </a:ext>
            </a:extLst>
          </p:cNvPr>
          <p:cNvSpPr>
            <a:spLocks noGrp="1"/>
          </p:cNvSpPr>
          <p:nvPr>
            <p:ph sz="half" idx="1"/>
          </p:nvPr>
        </p:nvSpPr>
        <p:spPr>
          <a:xfrm>
            <a:off x="304800" y="1825625"/>
            <a:ext cx="5715000" cy="4351338"/>
          </a:xfrm>
        </p:spPr>
        <p:txBody>
          <a:bodyPr>
            <a:normAutofit/>
          </a:bodyPr>
          <a:lstStyle/>
          <a:p>
            <a:pPr marL="514350" lvl="0" indent="-514350">
              <a:buFont typeface="+mj-lt"/>
              <a:buAutoNum type="arabicPeriod"/>
            </a:pPr>
            <a:r>
              <a:rPr lang="en-US" sz="4000" b="1" dirty="0"/>
              <a:t>Meaningful problem  </a:t>
            </a:r>
          </a:p>
          <a:p>
            <a:pPr marL="514350" lvl="0" indent="-514350">
              <a:buFont typeface="+mj-lt"/>
              <a:buAutoNum type="arabicPeriod"/>
            </a:pPr>
            <a:r>
              <a:rPr lang="en-US" sz="4000" b="1" dirty="0"/>
              <a:t>Biological plausibility</a:t>
            </a:r>
          </a:p>
          <a:p>
            <a:pPr marL="514350" lvl="0" indent="-514350">
              <a:buFont typeface="+mj-lt"/>
              <a:buAutoNum type="arabicPeriod"/>
            </a:pPr>
            <a:r>
              <a:rPr lang="en-US" sz="4000" b="1" dirty="0"/>
              <a:t>Hypothesis</a:t>
            </a:r>
            <a:endParaRPr lang="en-US" sz="4000" dirty="0"/>
          </a:p>
          <a:p>
            <a:pPr marL="514350" lvl="0" indent="-514350">
              <a:buFont typeface="+mj-lt"/>
              <a:buAutoNum type="arabicPeriod"/>
            </a:pPr>
            <a:r>
              <a:rPr lang="en-US" sz="4000" b="1" dirty="0"/>
              <a:t>Study design &amp; conduct</a:t>
            </a:r>
            <a:endParaRPr lang="en-US" sz="4000" dirty="0"/>
          </a:p>
          <a:p>
            <a:pPr marL="514350" lvl="0" indent="-514350">
              <a:buFont typeface="+mj-lt"/>
              <a:buAutoNum type="arabicPeriod"/>
            </a:pPr>
            <a:r>
              <a:rPr lang="en-US" sz="4000" b="1" dirty="0"/>
              <a:t>Validity assessment</a:t>
            </a:r>
            <a:endParaRPr lang="en-US" sz="4000" dirty="0"/>
          </a:p>
          <a:p>
            <a:pPr marL="0" indent="0">
              <a:buNone/>
            </a:pPr>
            <a:endParaRPr lang="en-US" dirty="0"/>
          </a:p>
        </p:txBody>
      </p:sp>
      <p:sp>
        <p:nvSpPr>
          <p:cNvPr id="4" name="Content Placeholder 3">
            <a:extLst>
              <a:ext uri="{FF2B5EF4-FFF2-40B4-BE49-F238E27FC236}">
                <a16:creationId xmlns:a16="http://schemas.microsoft.com/office/drawing/2014/main" id="{FA1D9184-BDC9-C815-BA32-1800B631A609}"/>
              </a:ext>
            </a:extLst>
          </p:cNvPr>
          <p:cNvSpPr>
            <a:spLocks noGrp="1"/>
          </p:cNvSpPr>
          <p:nvPr>
            <p:ph sz="half" idx="2"/>
          </p:nvPr>
        </p:nvSpPr>
        <p:spPr>
          <a:xfrm>
            <a:off x="6172200" y="1825625"/>
            <a:ext cx="5715000" cy="4351338"/>
          </a:xfrm>
        </p:spPr>
        <p:txBody>
          <a:bodyPr>
            <a:normAutofit/>
          </a:bodyPr>
          <a:lstStyle/>
          <a:p>
            <a:pPr marL="0" indent="0">
              <a:buNone/>
            </a:pPr>
            <a:r>
              <a:rPr lang="en-US" sz="4000" b="1" dirty="0"/>
              <a:t>6.   Temporal relationship</a:t>
            </a:r>
            <a:endParaRPr lang="en-US" sz="4000" dirty="0"/>
          </a:p>
          <a:p>
            <a:pPr marL="0" indent="0">
              <a:buNone/>
            </a:pPr>
            <a:r>
              <a:rPr lang="en-US" sz="4000" b="1" dirty="0"/>
              <a:t>7.   Dose response</a:t>
            </a:r>
            <a:endParaRPr lang="en-US" sz="4000" dirty="0"/>
          </a:p>
          <a:p>
            <a:pPr marL="0" indent="0">
              <a:buNone/>
            </a:pPr>
            <a:r>
              <a:rPr lang="en-US" sz="4000" b="1" dirty="0"/>
              <a:t>8.   Reproducibility</a:t>
            </a:r>
          </a:p>
          <a:p>
            <a:pPr marL="0" indent="0">
              <a:buNone/>
            </a:pPr>
            <a:r>
              <a:rPr lang="en-US" sz="4000" b="1" dirty="0"/>
              <a:t>9.   Effect size</a:t>
            </a:r>
            <a:endParaRPr lang="en-US" sz="4000" dirty="0"/>
          </a:p>
          <a:p>
            <a:pPr marL="0" indent="0">
              <a:buNone/>
            </a:pPr>
            <a:r>
              <a:rPr lang="en-US" sz="4000" b="1" dirty="0"/>
              <a:t>10. Peer review / Expert  </a:t>
            </a:r>
            <a:endParaRPr lang="en-US" sz="4000" dirty="0"/>
          </a:p>
          <a:p>
            <a:pPr marL="0" indent="0">
              <a:buNone/>
            </a:pPr>
            <a:endParaRPr lang="en-US" dirty="0"/>
          </a:p>
        </p:txBody>
      </p:sp>
      <p:graphicFrame>
        <p:nvGraphicFramePr>
          <p:cNvPr id="5" name="Table 4">
            <a:extLst>
              <a:ext uri="{FF2B5EF4-FFF2-40B4-BE49-F238E27FC236}">
                <a16:creationId xmlns:a16="http://schemas.microsoft.com/office/drawing/2014/main" id="{6CE8008C-C3F0-3EB0-66E8-26310C61AFDB}"/>
              </a:ext>
            </a:extLst>
          </p:cNvPr>
          <p:cNvGraphicFramePr>
            <a:graphicFrameLocks noGrp="1"/>
          </p:cNvGraphicFramePr>
          <p:nvPr>
            <p:extLst>
              <p:ext uri="{D42A27DB-BD31-4B8C-83A1-F6EECF244321}">
                <p14:modId xmlns:p14="http://schemas.microsoft.com/office/powerpoint/2010/main" val="1398770387"/>
              </p:ext>
            </p:extLst>
          </p:nvPr>
        </p:nvGraphicFramePr>
        <p:xfrm>
          <a:off x="0" y="1368212"/>
          <a:ext cx="12192000" cy="5223935"/>
        </p:xfrm>
        <a:graphic>
          <a:graphicData uri="http://schemas.openxmlformats.org/drawingml/2006/table">
            <a:tbl>
              <a:tblPr firstRow="1" bandRow="1">
                <a:tableStyleId>{69CF1AB2-1976-4502-BF36-3FF5EA218861}</a:tableStyleId>
              </a:tblPr>
              <a:tblGrid>
                <a:gridCol w="5524534">
                  <a:extLst>
                    <a:ext uri="{9D8B030D-6E8A-4147-A177-3AD203B41FA5}">
                      <a16:colId xmlns:a16="http://schemas.microsoft.com/office/drawing/2014/main" val="83387419"/>
                    </a:ext>
                  </a:extLst>
                </a:gridCol>
                <a:gridCol w="6667466">
                  <a:extLst>
                    <a:ext uri="{9D8B030D-6E8A-4147-A177-3AD203B41FA5}">
                      <a16:colId xmlns:a16="http://schemas.microsoft.com/office/drawing/2014/main" val="523407322"/>
                    </a:ext>
                  </a:extLst>
                </a:gridCol>
              </a:tblGrid>
              <a:tr h="1044787">
                <a:tc>
                  <a:txBody>
                    <a:bodyPr/>
                    <a:lstStyle/>
                    <a:p>
                      <a:pPr algn="l"/>
                      <a:r>
                        <a:rPr lang="en-US" sz="4000" b="0" dirty="0"/>
                        <a:t>1. Meaningful Problem</a:t>
                      </a:r>
                    </a:p>
                  </a:txBody>
                  <a:tcPr/>
                </a:tc>
                <a:tc>
                  <a:txBody>
                    <a:bodyPr/>
                    <a:lstStyle/>
                    <a:p>
                      <a:pPr algn="l"/>
                      <a:r>
                        <a:rPr lang="en-US" sz="4000" b="0" dirty="0"/>
                        <a:t>6. Temporal Relationship</a:t>
                      </a:r>
                    </a:p>
                  </a:txBody>
                  <a:tcPr/>
                </a:tc>
                <a:extLst>
                  <a:ext uri="{0D108BD9-81ED-4DB2-BD59-A6C34878D82A}">
                    <a16:rowId xmlns:a16="http://schemas.microsoft.com/office/drawing/2014/main" val="2578588091"/>
                  </a:ext>
                </a:extLst>
              </a:tr>
              <a:tr h="1044787">
                <a:tc>
                  <a:txBody>
                    <a:bodyPr/>
                    <a:lstStyle/>
                    <a:p>
                      <a:pPr algn="l"/>
                      <a:r>
                        <a:rPr lang="en-US" sz="4000" b="0" dirty="0"/>
                        <a:t>2. Biological Plausibility</a:t>
                      </a:r>
                    </a:p>
                  </a:txBody>
                  <a:tcPr/>
                </a:tc>
                <a:tc>
                  <a:txBody>
                    <a:bodyPr/>
                    <a:lstStyle/>
                    <a:p>
                      <a:pPr algn="l"/>
                      <a:r>
                        <a:rPr lang="en-US" sz="4000" b="0" dirty="0"/>
                        <a:t>7. Dose Response</a:t>
                      </a:r>
                    </a:p>
                  </a:txBody>
                  <a:tcPr/>
                </a:tc>
                <a:extLst>
                  <a:ext uri="{0D108BD9-81ED-4DB2-BD59-A6C34878D82A}">
                    <a16:rowId xmlns:a16="http://schemas.microsoft.com/office/drawing/2014/main" val="3969695544"/>
                  </a:ext>
                </a:extLst>
              </a:tr>
              <a:tr h="1044787">
                <a:tc>
                  <a:txBody>
                    <a:bodyPr/>
                    <a:lstStyle/>
                    <a:p>
                      <a:pPr algn="l"/>
                      <a:r>
                        <a:rPr lang="en-US" sz="4000" b="0" dirty="0"/>
                        <a:t>3. Hypothesis</a:t>
                      </a:r>
                    </a:p>
                  </a:txBody>
                  <a:tcPr/>
                </a:tc>
                <a:tc>
                  <a:txBody>
                    <a:bodyPr/>
                    <a:lstStyle/>
                    <a:p>
                      <a:pPr algn="l"/>
                      <a:r>
                        <a:rPr lang="en-US" sz="4000" b="0" dirty="0"/>
                        <a:t>8. Reproducibility </a:t>
                      </a:r>
                    </a:p>
                  </a:txBody>
                  <a:tcPr/>
                </a:tc>
                <a:extLst>
                  <a:ext uri="{0D108BD9-81ED-4DB2-BD59-A6C34878D82A}">
                    <a16:rowId xmlns:a16="http://schemas.microsoft.com/office/drawing/2014/main" val="3877748653"/>
                  </a:ext>
                </a:extLst>
              </a:tr>
              <a:tr h="1044787">
                <a:tc>
                  <a:txBody>
                    <a:bodyPr/>
                    <a:lstStyle/>
                    <a:p>
                      <a:pPr algn="l"/>
                      <a:r>
                        <a:rPr lang="en-US" sz="4000" b="0" dirty="0"/>
                        <a:t>4. Study design / Conduct</a:t>
                      </a:r>
                    </a:p>
                  </a:txBody>
                  <a:tcPr/>
                </a:tc>
                <a:tc>
                  <a:txBody>
                    <a:bodyPr/>
                    <a:lstStyle/>
                    <a:p>
                      <a:pPr algn="l"/>
                      <a:r>
                        <a:rPr lang="en-US" sz="4000" b="0" dirty="0"/>
                        <a:t>9. Effect size</a:t>
                      </a:r>
                    </a:p>
                  </a:txBody>
                  <a:tcPr/>
                </a:tc>
                <a:extLst>
                  <a:ext uri="{0D108BD9-81ED-4DB2-BD59-A6C34878D82A}">
                    <a16:rowId xmlns:a16="http://schemas.microsoft.com/office/drawing/2014/main" val="562952848"/>
                  </a:ext>
                </a:extLst>
              </a:tr>
              <a:tr h="1044787">
                <a:tc>
                  <a:txBody>
                    <a:bodyPr/>
                    <a:lstStyle/>
                    <a:p>
                      <a:pPr algn="l"/>
                      <a:r>
                        <a:rPr lang="en-US" sz="4000" b="0" dirty="0"/>
                        <a:t>5. Validity</a:t>
                      </a:r>
                    </a:p>
                  </a:txBody>
                  <a:tcPr/>
                </a:tc>
                <a:tc>
                  <a:txBody>
                    <a:bodyPr/>
                    <a:lstStyle/>
                    <a:p>
                      <a:pPr algn="l"/>
                      <a:r>
                        <a:rPr lang="en-US" sz="4000" b="0" dirty="0"/>
                        <a:t>10. Peer review</a:t>
                      </a:r>
                    </a:p>
                  </a:txBody>
                  <a:tcPr/>
                </a:tc>
                <a:extLst>
                  <a:ext uri="{0D108BD9-81ED-4DB2-BD59-A6C34878D82A}">
                    <a16:rowId xmlns:a16="http://schemas.microsoft.com/office/drawing/2014/main" val="1672070759"/>
                  </a:ext>
                </a:extLst>
              </a:tr>
            </a:tbl>
          </a:graphicData>
        </a:graphic>
      </p:graphicFrame>
    </p:spTree>
    <p:extLst>
      <p:ext uri="{BB962C8B-B14F-4D97-AF65-F5344CB8AC3E}">
        <p14:creationId xmlns:p14="http://schemas.microsoft.com/office/powerpoint/2010/main" val="122239898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A02818-D85D-2DC4-D1FA-D99E7674E443}"/>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0B8310CE-A611-0AAB-0E86-6D905524695F}"/>
              </a:ext>
            </a:extLst>
          </p:cNvPr>
          <p:cNvPicPr>
            <a:picLocks noChangeAspect="1"/>
          </p:cNvPicPr>
          <p:nvPr/>
        </p:nvPicPr>
        <p:blipFill>
          <a:blip r:embed="rId2"/>
          <a:stretch>
            <a:fillRect/>
          </a:stretch>
        </p:blipFill>
        <p:spPr>
          <a:xfrm>
            <a:off x="2879468" y="0"/>
            <a:ext cx="6433064" cy="6858000"/>
          </a:xfrm>
          <a:prstGeom prst="rect">
            <a:avLst/>
          </a:prstGeom>
        </p:spPr>
      </p:pic>
      <p:pic>
        <p:nvPicPr>
          <p:cNvPr id="4" name="Picture 3">
            <a:extLst>
              <a:ext uri="{FF2B5EF4-FFF2-40B4-BE49-F238E27FC236}">
                <a16:creationId xmlns:a16="http://schemas.microsoft.com/office/drawing/2014/main" id="{17F46E79-F5C2-9E6E-F571-079DB2FC7DEE}"/>
              </a:ext>
            </a:extLst>
          </p:cNvPr>
          <p:cNvPicPr>
            <a:picLocks noChangeAspect="1"/>
          </p:cNvPicPr>
          <p:nvPr/>
        </p:nvPicPr>
        <p:blipFill>
          <a:blip r:embed="rId3"/>
          <a:stretch>
            <a:fillRect/>
          </a:stretch>
        </p:blipFill>
        <p:spPr>
          <a:xfrm>
            <a:off x="10823170" y="0"/>
            <a:ext cx="1368829" cy="1368829"/>
          </a:xfrm>
          <a:prstGeom prst="rect">
            <a:avLst/>
          </a:prstGeom>
        </p:spPr>
      </p:pic>
    </p:spTree>
    <p:extLst>
      <p:ext uri="{BB962C8B-B14F-4D97-AF65-F5344CB8AC3E}">
        <p14:creationId xmlns:p14="http://schemas.microsoft.com/office/powerpoint/2010/main" val="151878148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9743A0-774C-67AF-5815-221B5762509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D6C91F6-DB98-480C-7AB9-1919FEA3DCB4}"/>
              </a:ext>
            </a:extLst>
          </p:cNvPr>
          <p:cNvSpPr>
            <a:spLocks noGrp="1"/>
          </p:cNvSpPr>
          <p:nvPr>
            <p:ph type="title"/>
          </p:nvPr>
        </p:nvSpPr>
        <p:spPr/>
        <p:txBody>
          <a:bodyPr/>
          <a:lstStyle/>
          <a:p>
            <a:r>
              <a:rPr lang="en-US" b="1" dirty="0"/>
              <a:t>IARC on ELF-MF 2002</a:t>
            </a:r>
            <a:endParaRPr lang="en-US" dirty="0"/>
          </a:p>
        </p:txBody>
      </p:sp>
      <p:sp>
        <p:nvSpPr>
          <p:cNvPr id="3" name="Content Placeholder 2">
            <a:extLst>
              <a:ext uri="{FF2B5EF4-FFF2-40B4-BE49-F238E27FC236}">
                <a16:creationId xmlns:a16="http://schemas.microsoft.com/office/drawing/2014/main" id="{9FC4B70A-546D-4B27-6BCB-AAA575242E51}"/>
              </a:ext>
            </a:extLst>
          </p:cNvPr>
          <p:cNvSpPr>
            <a:spLocks noGrp="1"/>
          </p:cNvSpPr>
          <p:nvPr>
            <p:ph idx="1"/>
          </p:nvPr>
        </p:nvSpPr>
        <p:spPr>
          <a:xfrm>
            <a:off x="-1" y="1825624"/>
            <a:ext cx="12191999" cy="5032375"/>
          </a:xfrm>
        </p:spPr>
        <p:txBody>
          <a:bodyPr>
            <a:normAutofit lnSpcReduction="10000"/>
          </a:bodyPr>
          <a:lstStyle/>
          <a:p>
            <a:pPr lvl="0"/>
            <a:endParaRPr lang="en-US" sz="3600" dirty="0"/>
          </a:p>
          <a:p>
            <a:pPr lvl="1"/>
            <a:r>
              <a:rPr lang="en-US" sz="3600" dirty="0"/>
              <a:t>"Extremely low-frequency magnetic fields are </a:t>
            </a:r>
            <a:r>
              <a:rPr lang="en-US" sz="3600" dirty="0">
                <a:solidFill>
                  <a:srgbClr val="FF0000"/>
                </a:solidFill>
              </a:rPr>
              <a:t>possibly carcinogenic </a:t>
            </a:r>
            <a:r>
              <a:rPr lang="en-US" sz="3600" dirty="0"/>
              <a:t>to humans (Group 2B)." </a:t>
            </a:r>
          </a:p>
          <a:p>
            <a:pPr lvl="1"/>
            <a:endParaRPr lang="en-US" sz="3600" dirty="0"/>
          </a:p>
          <a:p>
            <a:pPr lvl="1"/>
            <a:r>
              <a:rPr lang="en-US" sz="3600" dirty="0"/>
              <a:t>"There is </a:t>
            </a:r>
            <a:r>
              <a:rPr lang="en-US" sz="3600" dirty="0">
                <a:solidFill>
                  <a:srgbClr val="FF0000"/>
                </a:solidFill>
              </a:rPr>
              <a:t>limited evidence </a:t>
            </a:r>
            <a:r>
              <a:rPr lang="en-US" sz="3600" dirty="0"/>
              <a:t>in humans for the carcinogenicity of extremely low-frequency magnetic fields in relation to childhood </a:t>
            </a:r>
            <a:r>
              <a:rPr lang="en-US" sz="3600" dirty="0" err="1"/>
              <a:t>leukaemia</a:t>
            </a:r>
            <a:r>
              <a:rPr lang="en-US" sz="3600" dirty="0"/>
              <a:t>." </a:t>
            </a:r>
          </a:p>
          <a:p>
            <a:pPr lvl="1"/>
            <a:endParaRPr lang="en-US" sz="3600" dirty="0"/>
          </a:p>
          <a:p>
            <a:pPr lvl="1"/>
            <a:r>
              <a:rPr lang="en-US" sz="3600" dirty="0"/>
              <a:t>“…</a:t>
            </a:r>
            <a:r>
              <a:rPr lang="en-US" sz="3600" dirty="0">
                <a:solidFill>
                  <a:srgbClr val="FF0000"/>
                </a:solidFill>
              </a:rPr>
              <a:t>chance, bias, or confounding </a:t>
            </a:r>
            <a:r>
              <a:rPr lang="en-US" sz="3600" dirty="0"/>
              <a:t>could not be ruled out with reasonable confidence.”</a:t>
            </a:r>
          </a:p>
          <a:p>
            <a:pPr marL="0" indent="0">
              <a:buNone/>
            </a:pPr>
            <a:endParaRPr lang="en-US" dirty="0"/>
          </a:p>
        </p:txBody>
      </p:sp>
      <p:pic>
        <p:nvPicPr>
          <p:cNvPr id="4" name="Picture 3">
            <a:extLst>
              <a:ext uri="{FF2B5EF4-FFF2-40B4-BE49-F238E27FC236}">
                <a16:creationId xmlns:a16="http://schemas.microsoft.com/office/drawing/2014/main" id="{16B58E60-38EB-4CB3-A5E6-4CF443F6CEBA}"/>
              </a:ext>
            </a:extLst>
          </p:cNvPr>
          <p:cNvPicPr>
            <a:picLocks noChangeAspect="1"/>
          </p:cNvPicPr>
          <p:nvPr/>
        </p:nvPicPr>
        <p:blipFill>
          <a:blip r:embed="rId3"/>
          <a:stretch>
            <a:fillRect/>
          </a:stretch>
        </p:blipFill>
        <p:spPr>
          <a:xfrm>
            <a:off x="10823170" y="0"/>
            <a:ext cx="1368829" cy="1368829"/>
          </a:xfrm>
          <a:prstGeom prst="rect">
            <a:avLst/>
          </a:prstGeom>
        </p:spPr>
      </p:pic>
      <p:pic>
        <p:nvPicPr>
          <p:cNvPr id="5" name="Graphic 4" descr="Newspaper with solid fill">
            <a:extLst>
              <a:ext uri="{FF2B5EF4-FFF2-40B4-BE49-F238E27FC236}">
                <a16:creationId xmlns:a16="http://schemas.microsoft.com/office/drawing/2014/main" id="{AC2EE375-1998-BC5E-98B4-9A9F20AB4C2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0" y="1690688"/>
            <a:ext cx="735496" cy="735496"/>
          </a:xfrm>
          <a:prstGeom prst="rect">
            <a:avLst/>
          </a:prstGeom>
        </p:spPr>
      </p:pic>
    </p:spTree>
    <p:extLst>
      <p:ext uri="{BB962C8B-B14F-4D97-AF65-F5344CB8AC3E}">
        <p14:creationId xmlns:p14="http://schemas.microsoft.com/office/powerpoint/2010/main" val="345768593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C6D9EC-AC8B-EBB1-B683-808DA684128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78F15B7-969F-95C2-8C99-FACB01749BC5}"/>
              </a:ext>
            </a:extLst>
          </p:cNvPr>
          <p:cNvSpPr>
            <a:spLocks noGrp="1"/>
          </p:cNvSpPr>
          <p:nvPr>
            <p:ph type="title"/>
          </p:nvPr>
        </p:nvSpPr>
        <p:spPr/>
        <p:txBody>
          <a:bodyPr/>
          <a:lstStyle/>
          <a:p>
            <a:r>
              <a:rPr lang="en-US" b="1" dirty="0"/>
              <a:t>IARC on ELF-MF 2002</a:t>
            </a:r>
            <a:endParaRPr lang="en-US" dirty="0"/>
          </a:p>
        </p:txBody>
      </p:sp>
      <p:sp>
        <p:nvSpPr>
          <p:cNvPr id="3" name="Content Placeholder 2">
            <a:extLst>
              <a:ext uri="{FF2B5EF4-FFF2-40B4-BE49-F238E27FC236}">
                <a16:creationId xmlns:a16="http://schemas.microsoft.com/office/drawing/2014/main" id="{3E0B246A-8F7B-B8F7-288B-53971D5A2C9C}"/>
              </a:ext>
            </a:extLst>
          </p:cNvPr>
          <p:cNvSpPr>
            <a:spLocks noGrp="1"/>
          </p:cNvSpPr>
          <p:nvPr>
            <p:ph idx="1"/>
          </p:nvPr>
        </p:nvSpPr>
        <p:spPr>
          <a:xfrm>
            <a:off x="838200" y="1825624"/>
            <a:ext cx="10515600" cy="5032375"/>
          </a:xfrm>
        </p:spPr>
        <p:txBody>
          <a:bodyPr>
            <a:normAutofit/>
          </a:bodyPr>
          <a:lstStyle/>
          <a:p>
            <a:pPr lvl="1"/>
            <a:endParaRPr lang="en-US" sz="2800" dirty="0"/>
          </a:p>
          <a:p>
            <a:pPr lvl="1"/>
            <a:r>
              <a:rPr lang="en-US" sz="3600" dirty="0"/>
              <a:t>"There is </a:t>
            </a:r>
            <a:r>
              <a:rPr lang="en-US" sz="3600" dirty="0">
                <a:solidFill>
                  <a:srgbClr val="FF0000"/>
                </a:solidFill>
              </a:rPr>
              <a:t>inadequate evidence </a:t>
            </a:r>
            <a:r>
              <a:rPr lang="en-US" sz="3600" dirty="0"/>
              <a:t>in humans for the carcinogenicity of extremely low-frequency magnetic fields in relation to </a:t>
            </a:r>
            <a:r>
              <a:rPr lang="en-US" sz="3600" dirty="0">
                <a:solidFill>
                  <a:srgbClr val="FF0000"/>
                </a:solidFill>
              </a:rPr>
              <a:t>all other cancers</a:t>
            </a:r>
            <a:r>
              <a:rPr lang="en-US" sz="3600" dirty="0"/>
              <a:t>." </a:t>
            </a:r>
          </a:p>
          <a:p>
            <a:pPr marL="0" indent="0">
              <a:buNone/>
            </a:pPr>
            <a:endParaRPr lang="en-US" dirty="0"/>
          </a:p>
        </p:txBody>
      </p:sp>
      <p:pic>
        <p:nvPicPr>
          <p:cNvPr id="4" name="Picture 3">
            <a:extLst>
              <a:ext uri="{FF2B5EF4-FFF2-40B4-BE49-F238E27FC236}">
                <a16:creationId xmlns:a16="http://schemas.microsoft.com/office/drawing/2014/main" id="{2414A07F-021A-8178-3DDE-7A5F8581717A}"/>
              </a:ext>
            </a:extLst>
          </p:cNvPr>
          <p:cNvPicPr>
            <a:picLocks noChangeAspect="1"/>
          </p:cNvPicPr>
          <p:nvPr/>
        </p:nvPicPr>
        <p:blipFill>
          <a:blip r:embed="rId3"/>
          <a:stretch>
            <a:fillRect/>
          </a:stretch>
        </p:blipFill>
        <p:spPr>
          <a:xfrm>
            <a:off x="10823170" y="0"/>
            <a:ext cx="1368829" cy="1368829"/>
          </a:xfrm>
          <a:prstGeom prst="rect">
            <a:avLst/>
          </a:prstGeom>
        </p:spPr>
      </p:pic>
      <p:pic>
        <p:nvPicPr>
          <p:cNvPr id="5" name="Graphic 4" descr="Newspaper with solid fill">
            <a:extLst>
              <a:ext uri="{FF2B5EF4-FFF2-40B4-BE49-F238E27FC236}">
                <a16:creationId xmlns:a16="http://schemas.microsoft.com/office/drawing/2014/main" id="{D53A6E24-B342-C0D8-CB3D-0E5BBA62AC3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0" y="1690688"/>
            <a:ext cx="735496" cy="735496"/>
          </a:xfrm>
          <a:prstGeom prst="rect">
            <a:avLst/>
          </a:prstGeom>
        </p:spPr>
      </p:pic>
    </p:spTree>
    <p:extLst>
      <p:ext uri="{BB962C8B-B14F-4D97-AF65-F5344CB8AC3E}">
        <p14:creationId xmlns:p14="http://schemas.microsoft.com/office/powerpoint/2010/main" val="168283593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3D9D5F-FECC-87BA-889C-C193C94C11F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F7D0D01-CFD1-1221-02DC-5C3185D3689A}"/>
              </a:ext>
            </a:extLst>
          </p:cNvPr>
          <p:cNvSpPr>
            <a:spLocks noGrp="1"/>
          </p:cNvSpPr>
          <p:nvPr>
            <p:ph type="title"/>
          </p:nvPr>
        </p:nvSpPr>
        <p:spPr/>
        <p:txBody>
          <a:bodyPr/>
          <a:lstStyle/>
          <a:p>
            <a:r>
              <a:rPr lang="en-US" dirty="0"/>
              <a:t>2000’s</a:t>
            </a:r>
          </a:p>
        </p:txBody>
      </p:sp>
      <p:sp>
        <p:nvSpPr>
          <p:cNvPr id="3" name="Content Placeholder 2">
            <a:extLst>
              <a:ext uri="{FF2B5EF4-FFF2-40B4-BE49-F238E27FC236}">
                <a16:creationId xmlns:a16="http://schemas.microsoft.com/office/drawing/2014/main" id="{FBE93F5E-DBFF-950D-96FD-0088D73A2429}"/>
              </a:ext>
            </a:extLst>
          </p:cNvPr>
          <p:cNvSpPr>
            <a:spLocks noGrp="1"/>
          </p:cNvSpPr>
          <p:nvPr>
            <p:ph idx="1"/>
          </p:nvPr>
        </p:nvSpPr>
        <p:spPr/>
        <p:txBody>
          <a:bodyPr/>
          <a:lstStyle/>
          <a:p>
            <a:r>
              <a:rPr lang="en-US" dirty="0"/>
              <a:t>More studies, more confusion (e.g., Draper)</a:t>
            </a:r>
          </a:p>
        </p:txBody>
      </p:sp>
      <p:pic>
        <p:nvPicPr>
          <p:cNvPr id="5" name="Picture 4">
            <a:extLst>
              <a:ext uri="{FF2B5EF4-FFF2-40B4-BE49-F238E27FC236}">
                <a16:creationId xmlns:a16="http://schemas.microsoft.com/office/drawing/2014/main" id="{5929C401-F1AE-C07C-D0B1-893A0654B9E4}"/>
              </a:ext>
            </a:extLst>
          </p:cNvPr>
          <p:cNvPicPr>
            <a:picLocks noChangeAspect="1"/>
          </p:cNvPicPr>
          <p:nvPr/>
        </p:nvPicPr>
        <p:blipFill>
          <a:blip r:embed="rId3"/>
          <a:stretch>
            <a:fillRect/>
          </a:stretch>
        </p:blipFill>
        <p:spPr>
          <a:xfrm>
            <a:off x="2310909" y="2307489"/>
            <a:ext cx="7772400" cy="4291369"/>
          </a:xfrm>
          <a:prstGeom prst="rect">
            <a:avLst/>
          </a:prstGeom>
        </p:spPr>
      </p:pic>
    </p:spTree>
    <p:extLst>
      <p:ext uri="{BB962C8B-B14F-4D97-AF65-F5344CB8AC3E}">
        <p14:creationId xmlns:p14="http://schemas.microsoft.com/office/powerpoint/2010/main" val="77635844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7DAD57-7238-5C1E-D66E-FF54F14A6941}"/>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6C4D72F1-D98B-874A-916B-371B137056A2}"/>
              </a:ext>
            </a:extLst>
          </p:cNvPr>
          <p:cNvPicPr>
            <a:picLocks noChangeAspect="1"/>
          </p:cNvPicPr>
          <p:nvPr/>
        </p:nvPicPr>
        <p:blipFill>
          <a:blip r:embed="rId3"/>
          <a:stretch>
            <a:fillRect/>
          </a:stretch>
        </p:blipFill>
        <p:spPr>
          <a:xfrm>
            <a:off x="3059011" y="1690688"/>
            <a:ext cx="6073977" cy="3961670"/>
          </a:xfrm>
          <a:prstGeom prst="rect">
            <a:avLst/>
          </a:prstGeom>
        </p:spPr>
      </p:pic>
      <p:sp>
        <p:nvSpPr>
          <p:cNvPr id="2" name="Title 1">
            <a:extLst>
              <a:ext uri="{FF2B5EF4-FFF2-40B4-BE49-F238E27FC236}">
                <a16:creationId xmlns:a16="http://schemas.microsoft.com/office/drawing/2014/main" id="{96FFF900-3BD5-B3D1-F157-034B74DB5CFE}"/>
              </a:ext>
            </a:extLst>
          </p:cNvPr>
          <p:cNvSpPr>
            <a:spLocks noGrp="1"/>
          </p:cNvSpPr>
          <p:nvPr>
            <p:ph type="title"/>
          </p:nvPr>
        </p:nvSpPr>
        <p:spPr/>
        <p:txBody>
          <a:bodyPr/>
          <a:lstStyle/>
          <a:p>
            <a:r>
              <a:rPr lang="en-US" dirty="0"/>
              <a:t>ICNIRP 2010</a:t>
            </a:r>
          </a:p>
        </p:txBody>
      </p:sp>
      <p:pic>
        <p:nvPicPr>
          <p:cNvPr id="4" name="Picture 3">
            <a:extLst>
              <a:ext uri="{FF2B5EF4-FFF2-40B4-BE49-F238E27FC236}">
                <a16:creationId xmlns:a16="http://schemas.microsoft.com/office/drawing/2014/main" id="{80A13684-62E2-FCE9-E624-BE024C77E717}"/>
              </a:ext>
            </a:extLst>
          </p:cNvPr>
          <p:cNvPicPr>
            <a:picLocks noChangeAspect="1"/>
          </p:cNvPicPr>
          <p:nvPr/>
        </p:nvPicPr>
        <p:blipFill>
          <a:blip r:embed="rId3"/>
          <a:stretch>
            <a:fillRect/>
          </a:stretch>
        </p:blipFill>
        <p:spPr>
          <a:xfrm>
            <a:off x="10661783" y="125188"/>
            <a:ext cx="1384034" cy="902718"/>
          </a:xfrm>
          <a:prstGeom prst="rect">
            <a:avLst/>
          </a:prstGeom>
        </p:spPr>
      </p:pic>
    </p:spTree>
    <p:extLst>
      <p:ext uri="{BB962C8B-B14F-4D97-AF65-F5344CB8AC3E}">
        <p14:creationId xmlns:p14="http://schemas.microsoft.com/office/powerpoint/2010/main" val="423173341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6692BB-C61C-CCE3-7CE2-7AF8DEC68B7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F9FF8FF-EBE1-3876-5A38-A5E577E13163}"/>
              </a:ext>
            </a:extLst>
          </p:cNvPr>
          <p:cNvSpPr>
            <a:spLocks noGrp="1"/>
          </p:cNvSpPr>
          <p:nvPr>
            <p:ph type="title"/>
          </p:nvPr>
        </p:nvSpPr>
        <p:spPr>
          <a:xfrm>
            <a:off x="838200" y="599587"/>
            <a:ext cx="10515600" cy="1325563"/>
          </a:xfrm>
        </p:spPr>
        <p:txBody>
          <a:bodyPr/>
          <a:lstStyle/>
          <a:p>
            <a:pPr algn="ctr"/>
            <a:r>
              <a:rPr lang="en-US" dirty="0"/>
              <a:t>ICNIRP, Rational for Change</a:t>
            </a:r>
          </a:p>
        </p:txBody>
      </p:sp>
      <p:sp>
        <p:nvSpPr>
          <p:cNvPr id="3" name="TextBox 2">
            <a:extLst>
              <a:ext uri="{FF2B5EF4-FFF2-40B4-BE49-F238E27FC236}">
                <a16:creationId xmlns:a16="http://schemas.microsoft.com/office/drawing/2014/main" id="{5A74F475-C8A5-A139-D2A9-570F49422088}"/>
              </a:ext>
            </a:extLst>
          </p:cNvPr>
          <p:cNvSpPr txBox="1"/>
          <p:nvPr/>
        </p:nvSpPr>
        <p:spPr>
          <a:xfrm>
            <a:off x="281353" y="2153920"/>
            <a:ext cx="11629293" cy="3785652"/>
          </a:xfrm>
          <a:prstGeom prst="rect">
            <a:avLst/>
          </a:prstGeom>
          <a:noFill/>
        </p:spPr>
        <p:txBody>
          <a:bodyPr wrap="square" rtlCol="0">
            <a:spAutoFit/>
          </a:bodyPr>
          <a:lstStyle/>
          <a:p>
            <a:endParaRPr lang="en-US" sz="3200" dirty="0"/>
          </a:p>
          <a:p>
            <a:r>
              <a:rPr lang="en-US" sz="3600" dirty="0"/>
              <a:t>“The reference levels in the present guidelines are less restrictive than those in the 1998 guidelines. This reflects advances in dosimetry showing that the </a:t>
            </a:r>
            <a:r>
              <a:rPr lang="en-US" sz="3600" dirty="0">
                <a:solidFill>
                  <a:srgbClr val="FF0000"/>
                </a:solidFill>
              </a:rPr>
              <a:t>earlier values were more conservative than necessary</a:t>
            </a:r>
            <a:r>
              <a:rPr lang="en-US" sz="3600" dirty="0"/>
              <a:t>, while still ensuring compliance with the basic restrictions.”</a:t>
            </a:r>
          </a:p>
          <a:p>
            <a:endParaRPr lang="en-US" sz="2800" i="1" dirty="0"/>
          </a:p>
        </p:txBody>
      </p:sp>
      <p:sp>
        <p:nvSpPr>
          <p:cNvPr id="6" name="TextBox 5">
            <a:extLst>
              <a:ext uri="{FF2B5EF4-FFF2-40B4-BE49-F238E27FC236}">
                <a16:creationId xmlns:a16="http://schemas.microsoft.com/office/drawing/2014/main" id="{BB4ED8E5-27C4-3E45-AEE1-709E6CF56FDA}"/>
              </a:ext>
            </a:extLst>
          </p:cNvPr>
          <p:cNvSpPr txBox="1"/>
          <p:nvPr/>
        </p:nvSpPr>
        <p:spPr>
          <a:xfrm>
            <a:off x="0" y="6144254"/>
            <a:ext cx="12192000" cy="646331"/>
          </a:xfrm>
          <a:prstGeom prst="rect">
            <a:avLst/>
          </a:prstGeom>
          <a:noFill/>
        </p:spPr>
        <p:txBody>
          <a:bodyPr wrap="square">
            <a:spAutoFit/>
          </a:bodyPr>
          <a:lstStyle/>
          <a:p>
            <a:pPr algn="r"/>
            <a:r>
              <a:rPr lang="en-US" b="0" i="1" dirty="0"/>
              <a:t>Source: ICNIRP. Health Physics (2010), </a:t>
            </a:r>
            <a:r>
              <a:rPr lang="en-US" b="0" dirty="0"/>
              <a:t>https://</a:t>
            </a:r>
            <a:r>
              <a:rPr lang="en-US" b="0" dirty="0" err="1"/>
              <a:t>www.icnirp.org</a:t>
            </a:r>
            <a:r>
              <a:rPr lang="en-US" b="0" dirty="0"/>
              <a:t>/</a:t>
            </a:r>
            <a:r>
              <a:rPr lang="en-US" b="0" dirty="0" err="1"/>
              <a:t>cms</a:t>
            </a:r>
            <a:r>
              <a:rPr lang="en-US" b="0" dirty="0"/>
              <a:t>/upload/publications/</a:t>
            </a:r>
            <a:r>
              <a:rPr lang="en-US" b="0" dirty="0" err="1"/>
              <a:t>ICNIRPLFgdl.pdf</a:t>
            </a:r>
            <a:endParaRPr lang="en-US" b="0" dirty="0"/>
          </a:p>
          <a:p>
            <a:endParaRPr lang="en-US" dirty="0"/>
          </a:p>
        </p:txBody>
      </p:sp>
      <p:pic>
        <p:nvPicPr>
          <p:cNvPr id="4" name="Picture 3">
            <a:extLst>
              <a:ext uri="{FF2B5EF4-FFF2-40B4-BE49-F238E27FC236}">
                <a16:creationId xmlns:a16="http://schemas.microsoft.com/office/drawing/2014/main" id="{F9091D50-651F-F885-15D4-FE348A9BA7BC}"/>
              </a:ext>
            </a:extLst>
          </p:cNvPr>
          <p:cNvPicPr>
            <a:picLocks noChangeAspect="1"/>
          </p:cNvPicPr>
          <p:nvPr/>
        </p:nvPicPr>
        <p:blipFill>
          <a:blip r:embed="rId3"/>
          <a:stretch>
            <a:fillRect/>
          </a:stretch>
        </p:blipFill>
        <p:spPr>
          <a:xfrm>
            <a:off x="10661783" y="125188"/>
            <a:ext cx="1384034" cy="902718"/>
          </a:xfrm>
          <a:prstGeom prst="rect">
            <a:avLst/>
          </a:prstGeom>
        </p:spPr>
      </p:pic>
    </p:spTree>
    <p:extLst>
      <p:ext uri="{BB962C8B-B14F-4D97-AF65-F5344CB8AC3E}">
        <p14:creationId xmlns:p14="http://schemas.microsoft.com/office/powerpoint/2010/main" val="371695295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A9A39B-CC04-BBBB-4D4F-2CCFCBB2508D}"/>
              </a:ext>
            </a:extLst>
          </p:cNvPr>
          <p:cNvSpPr>
            <a:spLocks noGrp="1"/>
          </p:cNvSpPr>
          <p:nvPr>
            <p:ph type="title"/>
          </p:nvPr>
        </p:nvSpPr>
        <p:spPr/>
        <p:txBody>
          <a:bodyPr/>
          <a:lstStyle/>
          <a:p>
            <a:pPr algn="ctr"/>
            <a:r>
              <a:rPr lang="en-US" dirty="0"/>
              <a:t>ICNIRP 2010</a:t>
            </a:r>
          </a:p>
        </p:txBody>
      </p:sp>
      <p:pic>
        <p:nvPicPr>
          <p:cNvPr id="4" name="Picture 3">
            <a:extLst>
              <a:ext uri="{FF2B5EF4-FFF2-40B4-BE49-F238E27FC236}">
                <a16:creationId xmlns:a16="http://schemas.microsoft.com/office/drawing/2014/main" id="{4AA7C29A-EF50-0EC5-6976-2233FC35A1E1}"/>
              </a:ext>
            </a:extLst>
          </p:cNvPr>
          <p:cNvPicPr>
            <a:picLocks noChangeAspect="1"/>
          </p:cNvPicPr>
          <p:nvPr/>
        </p:nvPicPr>
        <p:blipFill>
          <a:blip r:embed="rId3"/>
          <a:stretch>
            <a:fillRect/>
          </a:stretch>
        </p:blipFill>
        <p:spPr>
          <a:xfrm>
            <a:off x="1563820" y="1528128"/>
            <a:ext cx="8575146" cy="5167312"/>
          </a:xfrm>
          <a:prstGeom prst="rect">
            <a:avLst/>
          </a:prstGeom>
        </p:spPr>
      </p:pic>
      <p:pic>
        <p:nvPicPr>
          <p:cNvPr id="3" name="Graphic 2" descr="Glasses with solid fill">
            <a:extLst>
              <a:ext uri="{FF2B5EF4-FFF2-40B4-BE49-F238E27FC236}">
                <a16:creationId xmlns:a16="http://schemas.microsoft.com/office/drawing/2014/main" id="{673FE975-5BCD-42DF-32D0-F0E8F9A3E9B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138966" y="5518298"/>
            <a:ext cx="816428" cy="816428"/>
          </a:xfrm>
          <a:prstGeom prst="rect">
            <a:avLst/>
          </a:prstGeom>
        </p:spPr>
      </p:pic>
      <p:pic>
        <p:nvPicPr>
          <p:cNvPr id="5" name="Picture 4">
            <a:extLst>
              <a:ext uri="{FF2B5EF4-FFF2-40B4-BE49-F238E27FC236}">
                <a16:creationId xmlns:a16="http://schemas.microsoft.com/office/drawing/2014/main" id="{FC9CB37D-6393-AC1B-E065-CC580CF75683}"/>
              </a:ext>
            </a:extLst>
          </p:cNvPr>
          <p:cNvPicPr>
            <a:picLocks noChangeAspect="1"/>
          </p:cNvPicPr>
          <p:nvPr/>
        </p:nvPicPr>
        <p:blipFill>
          <a:blip r:embed="rId6"/>
          <a:stretch>
            <a:fillRect/>
          </a:stretch>
        </p:blipFill>
        <p:spPr>
          <a:xfrm>
            <a:off x="10661783" y="125188"/>
            <a:ext cx="1384034" cy="902718"/>
          </a:xfrm>
          <a:prstGeom prst="rect">
            <a:avLst/>
          </a:prstGeom>
        </p:spPr>
      </p:pic>
    </p:spTree>
    <p:extLst>
      <p:ext uri="{BB962C8B-B14F-4D97-AF65-F5344CB8AC3E}">
        <p14:creationId xmlns:p14="http://schemas.microsoft.com/office/powerpoint/2010/main" val="368528913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3888FE-D18B-ACF9-4901-38A8082D9B3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47ECB2F-7C71-9B5D-9217-E982E79C1946}"/>
              </a:ext>
            </a:extLst>
          </p:cNvPr>
          <p:cNvSpPr>
            <a:spLocks noGrp="1"/>
          </p:cNvSpPr>
          <p:nvPr>
            <p:ph type="title"/>
          </p:nvPr>
        </p:nvSpPr>
        <p:spPr/>
        <p:txBody>
          <a:bodyPr/>
          <a:lstStyle/>
          <a:p>
            <a:pPr algn="ctr"/>
            <a:r>
              <a:rPr lang="en-US" dirty="0"/>
              <a:t>ICNIRP 2010, Magnetic Field Limits</a:t>
            </a:r>
          </a:p>
        </p:txBody>
      </p:sp>
      <p:pic>
        <p:nvPicPr>
          <p:cNvPr id="4" name="Picture 3">
            <a:extLst>
              <a:ext uri="{FF2B5EF4-FFF2-40B4-BE49-F238E27FC236}">
                <a16:creationId xmlns:a16="http://schemas.microsoft.com/office/drawing/2014/main" id="{35F739A2-38ED-6D0F-1D47-9F0D99E21DE6}"/>
              </a:ext>
            </a:extLst>
          </p:cNvPr>
          <p:cNvPicPr>
            <a:picLocks noChangeAspect="1"/>
          </p:cNvPicPr>
          <p:nvPr/>
        </p:nvPicPr>
        <p:blipFill>
          <a:blip r:embed="rId3"/>
          <a:stretch>
            <a:fillRect/>
          </a:stretch>
        </p:blipFill>
        <p:spPr>
          <a:xfrm>
            <a:off x="-1501046" y="-2190308"/>
            <a:ext cx="17451932" cy="10516389"/>
          </a:xfrm>
          <a:prstGeom prst="rect">
            <a:avLst/>
          </a:prstGeom>
        </p:spPr>
      </p:pic>
      <p:sp>
        <p:nvSpPr>
          <p:cNvPr id="5" name="TextBox 4">
            <a:extLst>
              <a:ext uri="{FF2B5EF4-FFF2-40B4-BE49-F238E27FC236}">
                <a16:creationId xmlns:a16="http://schemas.microsoft.com/office/drawing/2014/main" id="{0CFF2BBC-1926-1FBA-3240-DA7B1CD2680A}"/>
              </a:ext>
            </a:extLst>
          </p:cNvPr>
          <p:cNvSpPr txBox="1"/>
          <p:nvPr/>
        </p:nvSpPr>
        <p:spPr>
          <a:xfrm>
            <a:off x="6433179" y="1391333"/>
            <a:ext cx="5758821" cy="1200329"/>
          </a:xfrm>
          <a:prstGeom prst="rect">
            <a:avLst/>
          </a:prstGeom>
          <a:noFill/>
        </p:spPr>
        <p:txBody>
          <a:bodyPr wrap="none" rtlCol="0">
            <a:spAutoFit/>
          </a:bodyPr>
          <a:lstStyle/>
          <a:p>
            <a:r>
              <a:rPr lang="en-US" sz="3600" dirty="0"/>
              <a:t>200 µT (</a:t>
            </a:r>
            <a:r>
              <a:rPr lang="en-US" sz="3600" dirty="0">
                <a:solidFill>
                  <a:srgbClr val="FF0000"/>
                </a:solidFill>
              </a:rPr>
              <a:t>2,000 </a:t>
            </a:r>
            <a:r>
              <a:rPr lang="en-US" sz="3600" dirty="0" err="1">
                <a:solidFill>
                  <a:srgbClr val="FF0000"/>
                </a:solidFill>
              </a:rPr>
              <a:t>mG</a:t>
            </a:r>
            <a:r>
              <a:rPr lang="en-US" sz="3600" dirty="0"/>
              <a:t>) at 60 Hz</a:t>
            </a:r>
          </a:p>
          <a:p>
            <a:r>
              <a:rPr lang="en-US" sz="3600" dirty="0"/>
              <a:t>1000 µT (10,000 </a:t>
            </a:r>
            <a:r>
              <a:rPr lang="en-US" sz="3600" dirty="0" err="1"/>
              <a:t>mG</a:t>
            </a:r>
            <a:r>
              <a:rPr lang="en-US" sz="3600" dirty="0"/>
              <a:t>) at 60 Hz</a:t>
            </a:r>
          </a:p>
        </p:txBody>
      </p:sp>
      <p:sp>
        <p:nvSpPr>
          <p:cNvPr id="6" name="Donut 5">
            <a:extLst>
              <a:ext uri="{FF2B5EF4-FFF2-40B4-BE49-F238E27FC236}">
                <a16:creationId xmlns:a16="http://schemas.microsoft.com/office/drawing/2014/main" id="{C3FA48CD-5CBF-3F13-55B4-260F077CD2F9}"/>
              </a:ext>
            </a:extLst>
          </p:cNvPr>
          <p:cNvSpPr/>
          <p:nvPr/>
        </p:nvSpPr>
        <p:spPr>
          <a:xfrm>
            <a:off x="7091563" y="3281059"/>
            <a:ext cx="568960" cy="609600"/>
          </a:xfrm>
          <a:prstGeom prst="donut">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40096810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548E15-E091-BFCB-5E8D-14EA8E229A58}"/>
            </a:ext>
          </a:extLst>
        </p:cNvPr>
        <p:cNvGrpSpPr/>
        <p:nvPr/>
      </p:nvGrpSpPr>
      <p:grpSpPr>
        <a:xfrm>
          <a:off x="0" y="0"/>
          <a:ext cx="0" cy="0"/>
          <a:chOff x="0" y="0"/>
          <a:chExt cx="0" cy="0"/>
        </a:xfrm>
      </p:grpSpPr>
      <p:sp>
        <p:nvSpPr>
          <p:cNvPr id="8" name="Title 7">
            <a:extLst>
              <a:ext uri="{FF2B5EF4-FFF2-40B4-BE49-F238E27FC236}">
                <a16:creationId xmlns:a16="http://schemas.microsoft.com/office/drawing/2014/main" id="{1677D2A6-01D3-70E6-53DB-45E5A8C01BB4}"/>
              </a:ext>
            </a:extLst>
          </p:cNvPr>
          <p:cNvSpPr>
            <a:spLocks noGrp="1"/>
          </p:cNvSpPr>
          <p:nvPr>
            <p:ph type="title"/>
          </p:nvPr>
        </p:nvSpPr>
        <p:spPr/>
        <p:txBody>
          <a:bodyPr/>
          <a:lstStyle/>
          <a:p>
            <a:r>
              <a:rPr lang="en-US" dirty="0"/>
              <a:t>Exposure Guidelines at 60 Hz</a:t>
            </a:r>
          </a:p>
        </p:txBody>
      </p:sp>
      <p:graphicFrame>
        <p:nvGraphicFramePr>
          <p:cNvPr id="2" name="Table 1">
            <a:extLst>
              <a:ext uri="{FF2B5EF4-FFF2-40B4-BE49-F238E27FC236}">
                <a16:creationId xmlns:a16="http://schemas.microsoft.com/office/drawing/2014/main" id="{FCE40464-472A-62C3-645B-1647F1868118}"/>
              </a:ext>
            </a:extLst>
          </p:cNvPr>
          <p:cNvGraphicFramePr>
            <a:graphicFrameLocks noGrp="1"/>
          </p:cNvGraphicFramePr>
          <p:nvPr>
            <p:extLst>
              <p:ext uri="{D42A27DB-BD31-4B8C-83A1-F6EECF244321}">
                <p14:modId xmlns:p14="http://schemas.microsoft.com/office/powerpoint/2010/main" val="2046334453"/>
              </p:ext>
            </p:extLst>
          </p:nvPr>
        </p:nvGraphicFramePr>
        <p:xfrm>
          <a:off x="439478" y="1541071"/>
          <a:ext cx="11313044" cy="5012764"/>
        </p:xfrm>
        <a:graphic>
          <a:graphicData uri="http://schemas.openxmlformats.org/drawingml/2006/table">
            <a:tbl>
              <a:tblPr/>
              <a:tblGrid>
                <a:gridCol w="2367517">
                  <a:extLst>
                    <a:ext uri="{9D8B030D-6E8A-4147-A177-3AD203B41FA5}">
                      <a16:colId xmlns:a16="http://schemas.microsoft.com/office/drawing/2014/main" val="2029149229"/>
                    </a:ext>
                  </a:extLst>
                </a:gridCol>
                <a:gridCol w="2126512">
                  <a:extLst>
                    <a:ext uri="{9D8B030D-6E8A-4147-A177-3AD203B41FA5}">
                      <a16:colId xmlns:a16="http://schemas.microsoft.com/office/drawing/2014/main" val="231998188"/>
                    </a:ext>
                  </a:extLst>
                </a:gridCol>
                <a:gridCol w="3721395">
                  <a:extLst>
                    <a:ext uri="{9D8B030D-6E8A-4147-A177-3AD203B41FA5}">
                      <a16:colId xmlns:a16="http://schemas.microsoft.com/office/drawing/2014/main" val="3900389799"/>
                    </a:ext>
                  </a:extLst>
                </a:gridCol>
                <a:gridCol w="3097620">
                  <a:extLst>
                    <a:ext uri="{9D8B030D-6E8A-4147-A177-3AD203B41FA5}">
                      <a16:colId xmlns:a16="http://schemas.microsoft.com/office/drawing/2014/main" val="1949741033"/>
                    </a:ext>
                  </a:extLst>
                </a:gridCol>
              </a:tblGrid>
              <a:tr h="355860">
                <a:tc>
                  <a:txBody>
                    <a:bodyPr/>
                    <a:lstStyle/>
                    <a:p>
                      <a:pPr>
                        <a:buNone/>
                      </a:pPr>
                      <a:r>
                        <a:rPr lang="en-US" sz="3200"/>
                        <a:t>Organization</a:t>
                      </a:r>
                    </a:p>
                  </a:txBody>
                  <a:tcPr marL="79115" marR="79115" marT="39558" marB="39558" anchor="ctr">
                    <a:lnL>
                      <a:noFill/>
                    </a:lnL>
                    <a:lnR>
                      <a:noFill/>
                    </a:lnR>
                    <a:lnT>
                      <a:noFill/>
                    </a:lnT>
                    <a:lnB>
                      <a:noFill/>
                    </a:lnB>
                    <a:noFill/>
                  </a:tcPr>
                </a:tc>
                <a:tc>
                  <a:txBody>
                    <a:bodyPr/>
                    <a:lstStyle/>
                    <a:p>
                      <a:pPr>
                        <a:buNone/>
                      </a:pPr>
                      <a:r>
                        <a:rPr lang="en-US" sz="3200"/>
                        <a:t>Guideline</a:t>
                      </a:r>
                    </a:p>
                  </a:txBody>
                  <a:tcPr marL="79115" marR="79115" marT="39558" marB="39558" anchor="ctr">
                    <a:lnL>
                      <a:noFill/>
                    </a:lnL>
                    <a:lnR>
                      <a:noFill/>
                    </a:lnR>
                    <a:lnT>
                      <a:noFill/>
                    </a:lnT>
                    <a:lnB>
                      <a:noFill/>
                    </a:lnB>
                    <a:noFill/>
                  </a:tcPr>
                </a:tc>
                <a:tc>
                  <a:txBody>
                    <a:bodyPr/>
                    <a:lstStyle/>
                    <a:p>
                      <a:pPr>
                        <a:buNone/>
                      </a:pPr>
                      <a:r>
                        <a:rPr lang="en-US" sz="3200"/>
                        <a:t>Magnetic Field (B)</a:t>
                      </a:r>
                    </a:p>
                  </a:txBody>
                  <a:tcPr marL="79115" marR="79115" marT="39558" marB="39558" anchor="ctr">
                    <a:lnL>
                      <a:noFill/>
                    </a:lnL>
                    <a:lnR>
                      <a:noFill/>
                    </a:lnR>
                    <a:lnT>
                      <a:noFill/>
                    </a:lnT>
                    <a:lnB>
                      <a:noFill/>
                    </a:lnB>
                    <a:noFill/>
                  </a:tcPr>
                </a:tc>
                <a:tc>
                  <a:txBody>
                    <a:bodyPr/>
                    <a:lstStyle/>
                    <a:p>
                      <a:pPr>
                        <a:buNone/>
                      </a:pPr>
                      <a:r>
                        <a:rPr lang="en-US" sz="3200"/>
                        <a:t>Electric Field (E)</a:t>
                      </a:r>
                    </a:p>
                  </a:txBody>
                  <a:tcPr marL="79115" marR="79115" marT="39558" marB="39558" anchor="ctr">
                    <a:lnL>
                      <a:noFill/>
                    </a:lnL>
                    <a:lnR>
                      <a:noFill/>
                    </a:lnR>
                    <a:lnT>
                      <a:noFill/>
                    </a:lnT>
                    <a:lnB>
                      <a:noFill/>
                    </a:lnB>
                    <a:noFill/>
                  </a:tcPr>
                </a:tc>
                <a:extLst>
                  <a:ext uri="{0D108BD9-81ED-4DB2-BD59-A6C34878D82A}">
                    <a16:rowId xmlns:a16="http://schemas.microsoft.com/office/drawing/2014/main" val="3722373549"/>
                  </a:ext>
                </a:extLst>
              </a:tr>
              <a:tr h="1394814">
                <a:tc>
                  <a:txBody>
                    <a:bodyPr/>
                    <a:lstStyle/>
                    <a:p>
                      <a:pPr>
                        <a:buNone/>
                      </a:pPr>
                      <a:r>
                        <a:rPr lang="en-US" sz="3200"/>
                        <a:t>ICNIRP</a:t>
                      </a:r>
                    </a:p>
                  </a:txBody>
                  <a:tcPr marL="79115" marR="79115" marT="39558" marB="39558" anchor="ctr">
                    <a:lnL>
                      <a:noFill/>
                    </a:lnL>
                    <a:lnR>
                      <a:noFill/>
                    </a:lnR>
                    <a:lnT>
                      <a:noFill/>
                    </a:lnT>
                    <a:lnB>
                      <a:noFill/>
                    </a:lnB>
                    <a:noFill/>
                  </a:tcPr>
                </a:tc>
                <a:tc>
                  <a:txBody>
                    <a:bodyPr/>
                    <a:lstStyle/>
                    <a:p>
                      <a:pPr>
                        <a:buNone/>
                      </a:pPr>
                      <a:r>
                        <a:rPr lang="en-US" sz="3200" dirty="0">
                          <a:solidFill>
                            <a:srgbClr val="FF0000"/>
                          </a:solidFill>
                        </a:rPr>
                        <a:t>1998</a:t>
                      </a:r>
                    </a:p>
                  </a:txBody>
                  <a:tcPr marL="79115" marR="79115" marT="39558" marB="39558" anchor="ctr">
                    <a:lnL>
                      <a:noFill/>
                    </a:lnL>
                    <a:lnR>
                      <a:noFill/>
                    </a:lnR>
                    <a:lnT>
                      <a:noFill/>
                    </a:lnT>
                    <a:lnB>
                      <a:noFill/>
                    </a:lnB>
                    <a:noFill/>
                  </a:tcPr>
                </a:tc>
                <a:tc>
                  <a:txBody>
                    <a:bodyPr/>
                    <a:lstStyle/>
                    <a:p>
                      <a:pPr>
                        <a:buNone/>
                      </a:pPr>
                      <a:r>
                        <a:rPr lang="en-US" sz="3200" dirty="0"/>
                        <a:t>83 µT (</a:t>
                      </a:r>
                      <a:r>
                        <a:rPr lang="en-US" sz="3200" dirty="0">
                          <a:solidFill>
                            <a:srgbClr val="FF0000"/>
                          </a:solidFill>
                        </a:rPr>
                        <a:t>830 </a:t>
                      </a:r>
                      <a:r>
                        <a:rPr lang="en-US" sz="3200" dirty="0" err="1">
                          <a:solidFill>
                            <a:srgbClr val="FF0000"/>
                          </a:solidFill>
                        </a:rPr>
                        <a:t>mG</a:t>
                      </a:r>
                      <a:r>
                        <a:rPr lang="en-US" sz="3200" dirty="0"/>
                        <a:t>)</a:t>
                      </a:r>
                    </a:p>
                  </a:txBody>
                  <a:tcPr marL="79115" marR="79115" marT="39558" marB="39558" anchor="ctr">
                    <a:lnL>
                      <a:noFill/>
                    </a:lnL>
                    <a:lnR>
                      <a:noFill/>
                    </a:lnR>
                    <a:lnT>
                      <a:noFill/>
                    </a:lnT>
                    <a:lnB>
                      <a:noFill/>
                    </a:lnB>
                    <a:noFill/>
                  </a:tcPr>
                </a:tc>
                <a:tc>
                  <a:txBody>
                    <a:bodyPr/>
                    <a:lstStyle/>
                    <a:p>
                      <a:pPr>
                        <a:buNone/>
                      </a:pPr>
                      <a:r>
                        <a:rPr lang="en-US" sz="3200"/>
                        <a:t>4.2 kV/m</a:t>
                      </a:r>
                    </a:p>
                  </a:txBody>
                  <a:tcPr marL="79115" marR="79115" marT="39558" marB="39558" anchor="ctr">
                    <a:lnL>
                      <a:noFill/>
                    </a:lnL>
                    <a:lnR>
                      <a:noFill/>
                    </a:lnR>
                    <a:lnT>
                      <a:noFill/>
                    </a:lnT>
                    <a:lnB>
                      <a:noFill/>
                    </a:lnB>
                    <a:noFill/>
                  </a:tcPr>
                </a:tc>
                <a:extLst>
                  <a:ext uri="{0D108BD9-81ED-4DB2-BD59-A6C34878D82A}">
                    <a16:rowId xmlns:a16="http://schemas.microsoft.com/office/drawing/2014/main" val="2670029300"/>
                  </a:ext>
                </a:extLst>
              </a:tr>
              <a:tr h="1394814">
                <a:tc>
                  <a:txBody>
                    <a:bodyPr/>
                    <a:lstStyle/>
                    <a:p>
                      <a:pPr>
                        <a:buNone/>
                      </a:pPr>
                      <a:r>
                        <a:rPr lang="en-US" sz="3200"/>
                        <a:t>ICNIRP</a:t>
                      </a:r>
                    </a:p>
                  </a:txBody>
                  <a:tcPr marL="79115" marR="79115" marT="39558" marB="39558" anchor="ctr">
                    <a:lnL>
                      <a:noFill/>
                    </a:lnL>
                    <a:lnR>
                      <a:noFill/>
                    </a:lnR>
                    <a:lnT>
                      <a:noFill/>
                    </a:lnT>
                    <a:lnB>
                      <a:noFill/>
                    </a:lnB>
                    <a:noFill/>
                  </a:tcPr>
                </a:tc>
                <a:tc>
                  <a:txBody>
                    <a:bodyPr/>
                    <a:lstStyle/>
                    <a:p>
                      <a:pPr>
                        <a:buNone/>
                      </a:pPr>
                      <a:r>
                        <a:rPr lang="en-US" sz="3200" dirty="0">
                          <a:solidFill>
                            <a:srgbClr val="FF0000"/>
                          </a:solidFill>
                        </a:rPr>
                        <a:t>2010</a:t>
                      </a:r>
                    </a:p>
                  </a:txBody>
                  <a:tcPr marL="79115" marR="79115" marT="39558" marB="39558" anchor="ctr">
                    <a:lnL>
                      <a:noFill/>
                    </a:lnL>
                    <a:lnR>
                      <a:noFill/>
                    </a:lnR>
                    <a:lnT>
                      <a:noFill/>
                    </a:lnT>
                    <a:lnB>
                      <a:noFill/>
                    </a:lnB>
                    <a:noFill/>
                  </a:tcPr>
                </a:tc>
                <a:tc>
                  <a:txBody>
                    <a:bodyPr/>
                    <a:lstStyle/>
                    <a:p>
                      <a:pPr>
                        <a:buNone/>
                      </a:pPr>
                      <a:r>
                        <a:rPr lang="en-US" sz="3200" dirty="0"/>
                        <a:t>200 µT (</a:t>
                      </a:r>
                      <a:r>
                        <a:rPr lang="en-US" sz="3200" dirty="0">
                          <a:solidFill>
                            <a:srgbClr val="FF0000"/>
                          </a:solidFill>
                        </a:rPr>
                        <a:t>2,000 </a:t>
                      </a:r>
                      <a:r>
                        <a:rPr lang="en-US" sz="3200" dirty="0" err="1">
                          <a:solidFill>
                            <a:srgbClr val="FF0000"/>
                          </a:solidFill>
                        </a:rPr>
                        <a:t>mG</a:t>
                      </a:r>
                      <a:r>
                        <a:rPr lang="en-US" sz="3200" dirty="0"/>
                        <a:t>)</a:t>
                      </a:r>
                    </a:p>
                  </a:txBody>
                  <a:tcPr marL="79115" marR="79115" marT="39558" marB="39558" anchor="ctr">
                    <a:lnL>
                      <a:noFill/>
                    </a:lnL>
                    <a:lnR>
                      <a:noFill/>
                    </a:lnR>
                    <a:lnT>
                      <a:noFill/>
                    </a:lnT>
                    <a:lnB>
                      <a:noFill/>
                    </a:lnB>
                    <a:noFill/>
                  </a:tcPr>
                </a:tc>
                <a:tc>
                  <a:txBody>
                    <a:bodyPr/>
                    <a:lstStyle/>
                    <a:p>
                      <a:pPr>
                        <a:buNone/>
                      </a:pPr>
                      <a:r>
                        <a:rPr lang="en-US" sz="3200"/>
                        <a:t>4.2 kV/m</a:t>
                      </a:r>
                    </a:p>
                  </a:txBody>
                  <a:tcPr marL="79115" marR="79115" marT="39558" marB="39558" anchor="ctr">
                    <a:lnL>
                      <a:noFill/>
                    </a:lnL>
                    <a:lnR>
                      <a:noFill/>
                    </a:lnR>
                    <a:lnT>
                      <a:noFill/>
                    </a:lnT>
                    <a:lnB>
                      <a:noFill/>
                    </a:lnB>
                    <a:noFill/>
                  </a:tcPr>
                </a:tc>
                <a:extLst>
                  <a:ext uri="{0D108BD9-81ED-4DB2-BD59-A6C34878D82A}">
                    <a16:rowId xmlns:a16="http://schemas.microsoft.com/office/drawing/2014/main" val="649970764"/>
                  </a:ext>
                </a:extLst>
              </a:tr>
              <a:tr h="1656340">
                <a:tc>
                  <a:txBody>
                    <a:bodyPr/>
                    <a:lstStyle/>
                    <a:p>
                      <a:pPr>
                        <a:buNone/>
                      </a:pPr>
                      <a:r>
                        <a:rPr lang="en-US" sz="3200"/>
                        <a:t>IEEE</a:t>
                      </a:r>
                    </a:p>
                  </a:txBody>
                  <a:tcPr marL="79115" marR="79115" marT="39558" marB="39558" anchor="ctr">
                    <a:lnL>
                      <a:noFill/>
                    </a:lnL>
                    <a:lnR>
                      <a:noFill/>
                    </a:lnR>
                    <a:lnT>
                      <a:noFill/>
                    </a:lnT>
                    <a:lnB>
                      <a:noFill/>
                    </a:lnB>
                    <a:noFill/>
                  </a:tcPr>
                </a:tc>
                <a:tc>
                  <a:txBody>
                    <a:bodyPr/>
                    <a:lstStyle/>
                    <a:p>
                      <a:pPr>
                        <a:buNone/>
                      </a:pPr>
                      <a:r>
                        <a:rPr lang="en-US" sz="3200" dirty="0"/>
                        <a:t>2019</a:t>
                      </a:r>
                    </a:p>
                  </a:txBody>
                  <a:tcPr marL="79115" marR="79115" marT="39558" marB="39558" anchor="ctr">
                    <a:lnL>
                      <a:noFill/>
                    </a:lnL>
                    <a:lnR>
                      <a:noFill/>
                    </a:lnR>
                    <a:lnT>
                      <a:noFill/>
                    </a:lnT>
                    <a:lnB>
                      <a:noFill/>
                    </a:lnB>
                    <a:noFill/>
                  </a:tcPr>
                </a:tc>
                <a:tc>
                  <a:txBody>
                    <a:bodyPr/>
                    <a:lstStyle/>
                    <a:p>
                      <a:pPr>
                        <a:buNone/>
                      </a:pPr>
                      <a:r>
                        <a:rPr lang="en-US" sz="3200" dirty="0"/>
                        <a:t>904 µT (9,040 </a:t>
                      </a:r>
                      <a:r>
                        <a:rPr lang="en-US" sz="3200" dirty="0" err="1"/>
                        <a:t>mG</a:t>
                      </a:r>
                      <a:r>
                        <a:rPr lang="en-US" sz="3200" dirty="0"/>
                        <a:t>)</a:t>
                      </a:r>
                    </a:p>
                  </a:txBody>
                  <a:tcPr marL="79115" marR="79115" marT="39558" marB="39558" anchor="ctr">
                    <a:lnL>
                      <a:noFill/>
                    </a:lnL>
                    <a:lnR>
                      <a:noFill/>
                    </a:lnR>
                    <a:lnT>
                      <a:noFill/>
                    </a:lnT>
                    <a:lnB>
                      <a:noFill/>
                    </a:lnB>
                    <a:noFill/>
                  </a:tcPr>
                </a:tc>
                <a:tc>
                  <a:txBody>
                    <a:bodyPr/>
                    <a:lstStyle/>
                    <a:p>
                      <a:pPr>
                        <a:buNone/>
                      </a:pPr>
                      <a:r>
                        <a:rPr lang="en-US" sz="3200" dirty="0"/>
                        <a:t>5 kV/m</a:t>
                      </a:r>
                    </a:p>
                  </a:txBody>
                  <a:tcPr marL="79115" marR="79115" marT="39558" marB="39558" anchor="ctr">
                    <a:lnL>
                      <a:noFill/>
                    </a:lnL>
                    <a:lnR>
                      <a:noFill/>
                    </a:lnR>
                    <a:lnT>
                      <a:noFill/>
                    </a:lnT>
                    <a:lnB>
                      <a:noFill/>
                    </a:lnB>
                    <a:noFill/>
                  </a:tcPr>
                </a:tc>
                <a:extLst>
                  <a:ext uri="{0D108BD9-81ED-4DB2-BD59-A6C34878D82A}">
                    <a16:rowId xmlns:a16="http://schemas.microsoft.com/office/drawing/2014/main" val="1215468573"/>
                  </a:ext>
                </a:extLst>
              </a:tr>
            </a:tbl>
          </a:graphicData>
        </a:graphic>
      </p:graphicFrame>
      <p:pic>
        <p:nvPicPr>
          <p:cNvPr id="3" name="Picture 2">
            <a:extLst>
              <a:ext uri="{FF2B5EF4-FFF2-40B4-BE49-F238E27FC236}">
                <a16:creationId xmlns:a16="http://schemas.microsoft.com/office/drawing/2014/main" id="{05BB0A73-9742-2A99-FAA4-15B15A68C537}"/>
              </a:ext>
            </a:extLst>
          </p:cNvPr>
          <p:cNvPicPr>
            <a:picLocks noChangeAspect="1"/>
          </p:cNvPicPr>
          <p:nvPr/>
        </p:nvPicPr>
        <p:blipFill>
          <a:blip r:embed="rId3"/>
          <a:stretch>
            <a:fillRect/>
          </a:stretch>
        </p:blipFill>
        <p:spPr>
          <a:xfrm>
            <a:off x="10661783" y="125188"/>
            <a:ext cx="1384034" cy="902718"/>
          </a:xfrm>
          <a:prstGeom prst="rect">
            <a:avLst/>
          </a:prstGeom>
        </p:spPr>
      </p:pic>
    </p:spTree>
    <p:extLst>
      <p:ext uri="{BB962C8B-B14F-4D97-AF65-F5344CB8AC3E}">
        <p14:creationId xmlns:p14="http://schemas.microsoft.com/office/powerpoint/2010/main" val="426868353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D53221-86AF-4939-87A1-F447C3090E5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F412321-CF53-332B-AD6F-E712DB8B3D73}"/>
              </a:ext>
            </a:extLst>
          </p:cNvPr>
          <p:cNvSpPr>
            <a:spLocks noGrp="1"/>
          </p:cNvSpPr>
          <p:nvPr>
            <p:ph type="title"/>
          </p:nvPr>
        </p:nvSpPr>
        <p:spPr/>
        <p:txBody>
          <a:bodyPr/>
          <a:lstStyle/>
          <a:p>
            <a:pPr algn="ctr"/>
            <a:r>
              <a:rPr lang="en-US" dirty="0"/>
              <a:t>ICNIRP 2010, Magnetic Field Limits</a:t>
            </a:r>
          </a:p>
        </p:txBody>
      </p:sp>
      <p:sp>
        <p:nvSpPr>
          <p:cNvPr id="3" name="TextBox 2">
            <a:extLst>
              <a:ext uri="{FF2B5EF4-FFF2-40B4-BE49-F238E27FC236}">
                <a16:creationId xmlns:a16="http://schemas.microsoft.com/office/drawing/2014/main" id="{3D0F1237-FAD2-C61E-1F8D-EBFC50B8FA6F}"/>
              </a:ext>
            </a:extLst>
          </p:cNvPr>
          <p:cNvSpPr txBox="1"/>
          <p:nvPr/>
        </p:nvSpPr>
        <p:spPr>
          <a:xfrm>
            <a:off x="586153" y="2153920"/>
            <a:ext cx="11230709" cy="3477875"/>
          </a:xfrm>
          <a:prstGeom prst="rect">
            <a:avLst/>
          </a:prstGeom>
          <a:noFill/>
        </p:spPr>
        <p:txBody>
          <a:bodyPr wrap="square" rtlCol="0">
            <a:spAutoFit/>
          </a:bodyPr>
          <a:lstStyle/>
          <a:p>
            <a:r>
              <a:rPr lang="en-US" sz="3600" dirty="0"/>
              <a:t>Critical response by ICNIRP to health community concerning leukemia:</a:t>
            </a:r>
          </a:p>
          <a:p>
            <a:endParaRPr lang="en-US" sz="4000" i="1" dirty="0"/>
          </a:p>
          <a:p>
            <a:r>
              <a:rPr lang="en-US" sz="4000" dirty="0">
                <a:solidFill>
                  <a:srgbClr val="FF0000"/>
                </a:solidFill>
              </a:rPr>
              <a:t>“…if the relationship is not causal, then no benefit to health will accrue from reducing exposure.”</a:t>
            </a:r>
          </a:p>
          <a:p>
            <a:endParaRPr lang="en-US" sz="2800" i="1" dirty="0"/>
          </a:p>
        </p:txBody>
      </p:sp>
      <p:sp>
        <p:nvSpPr>
          <p:cNvPr id="5" name="TextBox 4">
            <a:extLst>
              <a:ext uri="{FF2B5EF4-FFF2-40B4-BE49-F238E27FC236}">
                <a16:creationId xmlns:a16="http://schemas.microsoft.com/office/drawing/2014/main" id="{DA2B5207-A50B-E9FA-97D3-91F94B20DB07}"/>
              </a:ext>
            </a:extLst>
          </p:cNvPr>
          <p:cNvSpPr txBox="1"/>
          <p:nvPr/>
        </p:nvSpPr>
        <p:spPr>
          <a:xfrm>
            <a:off x="0" y="6144254"/>
            <a:ext cx="12192000" cy="646331"/>
          </a:xfrm>
          <a:prstGeom prst="rect">
            <a:avLst/>
          </a:prstGeom>
          <a:noFill/>
        </p:spPr>
        <p:txBody>
          <a:bodyPr wrap="square">
            <a:spAutoFit/>
          </a:bodyPr>
          <a:lstStyle/>
          <a:p>
            <a:pPr algn="r"/>
            <a:r>
              <a:rPr lang="en-US" b="0" i="1" dirty="0"/>
              <a:t>Source: ICNIRP. Health Physics (2010), </a:t>
            </a:r>
            <a:r>
              <a:rPr lang="en-US" b="0" dirty="0"/>
              <a:t>https://</a:t>
            </a:r>
            <a:r>
              <a:rPr lang="en-US" b="0" dirty="0" err="1"/>
              <a:t>www.icnirp.org</a:t>
            </a:r>
            <a:r>
              <a:rPr lang="en-US" b="0" dirty="0"/>
              <a:t>/</a:t>
            </a:r>
            <a:r>
              <a:rPr lang="en-US" b="0" dirty="0" err="1"/>
              <a:t>cms</a:t>
            </a:r>
            <a:r>
              <a:rPr lang="en-US" b="0" dirty="0"/>
              <a:t>/upload/publications/</a:t>
            </a:r>
            <a:r>
              <a:rPr lang="en-US" b="0" dirty="0" err="1"/>
              <a:t>ICNIRPLFgdl.pdf</a:t>
            </a:r>
            <a:endParaRPr lang="en-US" b="0" dirty="0"/>
          </a:p>
          <a:p>
            <a:endParaRPr lang="en-US" dirty="0"/>
          </a:p>
        </p:txBody>
      </p:sp>
      <p:pic>
        <p:nvPicPr>
          <p:cNvPr id="4" name="Picture 3">
            <a:extLst>
              <a:ext uri="{FF2B5EF4-FFF2-40B4-BE49-F238E27FC236}">
                <a16:creationId xmlns:a16="http://schemas.microsoft.com/office/drawing/2014/main" id="{AD9A9C38-21AD-B6E0-CCA7-B6D237F1E2EA}"/>
              </a:ext>
            </a:extLst>
          </p:cNvPr>
          <p:cNvPicPr>
            <a:picLocks noChangeAspect="1"/>
          </p:cNvPicPr>
          <p:nvPr/>
        </p:nvPicPr>
        <p:blipFill>
          <a:blip r:embed="rId3"/>
          <a:stretch>
            <a:fillRect/>
          </a:stretch>
        </p:blipFill>
        <p:spPr>
          <a:xfrm>
            <a:off x="10661783" y="125188"/>
            <a:ext cx="1384034" cy="902718"/>
          </a:xfrm>
          <a:prstGeom prst="rect">
            <a:avLst/>
          </a:prstGeom>
        </p:spPr>
      </p:pic>
    </p:spTree>
    <p:extLst>
      <p:ext uri="{BB962C8B-B14F-4D97-AF65-F5344CB8AC3E}">
        <p14:creationId xmlns:p14="http://schemas.microsoft.com/office/powerpoint/2010/main" val="409009587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2A364BD-71DF-F213-0218-33A8E6A1E6C6}"/>
              </a:ext>
            </a:extLst>
          </p:cNvPr>
          <p:cNvSpPr>
            <a:spLocks noGrp="1"/>
          </p:cNvSpPr>
          <p:nvPr>
            <p:ph type="title"/>
          </p:nvPr>
        </p:nvSpPr>
        <p:spPr/>
        <p:txBody>
          <a:bodyPr/>
          <a:lstStyle/>
          <a:p>
            <a:r>
              <a:rPr lang="en-US" dirty="0"/>
              <a:t>Study Design</a:t>
            </a:r>
          </a:p>
        </p:txBody>
      </p:sp>
      <p:sp>
        <p:nvSpPr>
          <p:cNvPr id="6" name="Rectangle 1">
            <a:extLst>
              <a:ext uri="{FF2B5EF4-FFF2-40B4-BE49-F238E27FC236}">
                <a16:creationId xmlns:a16="http://schemas.microsoft.com/office/drawing/2014/main" id="{2699C5A5-B9FA-6241-1E06-0F25D5D6127C}"/>
              </a:ext>
            </a:extLst>
          </p:cNvPr>
          <p:cNvSpPr>
            <a:spLocks noGrp="1" noChangeArrowheads="1"/>
          </p:cNvSpPr>
          <p:nvPr>
            <p:ph idx="1"/>
          </p:nvPr>
        </p:nvSpPr>
        <p:spPr bwMode="auto">
          <a:xfrm>
            <a:off x="838200" y="1492917"/>
            <a:ext cx="10515600" cy="50167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lvl="0" indent="0">
              <a:lnSpc>
                <a:spcPct val="100000"/>
              </a:lnSpc>
              <a:buNone/>
            </a:pPr>
            <a:r>
              <a:rPr lang="en-US" altLang="en-US" sz="3600" b="1" dirty="0">
                <a:solidFill>
                  <a:srgbClr val="000000"/>
                </a:solidFill>
                <a:latin typeface="+mn-lt"/>
              </a:rPr>
              <a:t>Experimental Studies</a:t>
            </a:r>
            <a:r>
              <a:rPr lang="en-US" altLang="en-US" sz="3600" dirty="0">
                <a:solidFill>
                  <a:srgbClr val="000000"/>
                </a:solidFill>
                <a:latin typeface="+mn-lt"/>
              </a:rPr>
              <a:t> </a:t>
            </a:r>
          </a:p>
          <a:p>
            <a:pPr lvl="1">
              <a:lnSpc>
                <a:spcPct val="100000"/>
              </a:lnSpc>
            </a:pPr>
            <a:r>
              <a:rPr lang="en-US" altLang="en-US" sz="3600" dirty="0">
                <a:solidFill>
                  <a:srgbClr val="000000"/>
                </a:solidFill>
                <a:latin typeface="+mn-lt"/>
              </a:rPr>
              <a:t>Randomized Controlled Trials (RCTs)</a:t>
            </a:r>
          </a:p>
          <a:p>
            <a:pPr lvl="1">
              <a:lnSpc>
                <a:spcPct val="100000"/>
              </a:lnSpc>
            </a:pPr>
            <a:r>
              <a:rPr lang="en-US" altLang="en-US" sz="3600" dirty="0">
                <a:solidFill>
                  <a:srgbClr val="000000"/>
                </a:solidFill>
                <a:latin typeface="+mn-lt"/>
              </a:rPr>
              <a:t>Active control</a:t>
            </a:r>
          </a:p>
          <a:p>
            <a:pPr lvl="1">
              <a:lnSpc>
                <a:spcPct val="100000"/>
              </a:lnSpc>
            </a:pPr>
            <a:endParaRPr lang="en-US" altLang="en-US" sz="3600" dirty="0">
              <a:solidFill>
                <a:srgbClr val="000000"/>
              </a:solidFill>
              <a:latin typeface="+mn-l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600" b="1" i="0" u="none" strike="noStrike" cap="none" normalizeH="0" baseline="0" dirty="0">
                <a:ln>
                  <a:noFill/>
                </a:ln>
                <a:solidFill>
                  <a:srgbClr val="000000"/>
                </a:solidFill>
                <a:effectLst/>
                <a:latin typeface="+mn-lt"/>
              </a:rPr>
              <a:t>Observational Studies</a:t>
            </a:r>
            <a:r>
              <a:rPr kumimoji="0" lang="en-US" altLang="en-US" sz="3600" b="0" i="0" u="none" strike="noStrike" cap="none" normalizeH="0" baseline="0" dirty="0">
                <a:ln>
                  <a:noFill/>
                </a:ln>
                <a:solidFill>
                  <a:srgbClr val="000000"/>
                </a:solidFill>
                <a:effectLst/>
                <a:latin typeface="+mn-lt"/>
              </a:rPr>
              <a:t> </a:t>
            </a:r>
            <a:endParaRPr kumimoji="0" lang="en-US" altLang="en-US" sz="3600" b="0" i="0" u="none" strike="noStrike" cap="none" normalizeH="0" baseline="0" dirty="0">
              <a:ln>
                <a:noFill/>
              </a:ln>
              <a:solidFill>
                <a:schemeClr val="tx1"/>
              </a:solidFill>
              <a:effectLst/>
              <a:latin typeface="+mn-lt"/>
            </a:endParaRPr>
          </a:p>
          <a:p>
            <a:pPr marL="457200" lvl="1" indent="0">
              <a:lnSpc>
                <a:spcPct val="100000"/>
              </a:lnSpc>
              <a:buFontTx/>
              <a:buChar char="•"/>
            </a:pPr>
            <a:r>
              <a:rPr kumimoji="0" lang="en-US" altLang="en-US" sz="3600" b="0" i="0" u="none" strike="noStrike" cap="none" normalizeH="0" baseline="0" dirty="0">
                <a:ln>
                  <a:noFill/>
                </a:ln>
                <a:solidFill>
                  <a:srgbClr val="000000"/>
                </a:solidFill>
                <a:effectLst/>
                <a:latin typeface="+mn-lt"/>
              </a:rPr>
              <a:t>Case-Control Studies</a:t>
            </a:r>
          </a:p>
          <a:p>
            <a:pPr marL="457200" lvl="1" indent="0">
              <a:lnSpc>
                <a:spcPct val="100000"/>
              </a:lnSpc>
              <a:buFontTx/>
              <a:buChar char="•"/>
            </a:pPr>
            <a:r>
              <a:rPr kumimoji="0" lang="en-US" altLang="en-US" sz="3600" b="0" i="0" u="none" strike="noStrike" cap="none" normalizeH="0" baseline="0" dirty="0">
                <a:ln>
                  <a:noFill/>
                </a:ln>
                <a:solidFill>
                  <a:srgbClr val="000000"/>
                </a:solidFill>
                <a:effectLst/>
                <a:latin typeface="+mn-lt"/>
              </a:rPr>
              <a:t>Cohort Studies</a:t>
            </a:r>
          </a:p>
          <a:p>
            <a:pPr marL="457200" lvl="1" indent="0">
              <a:lnSpc>
                <a:spcPct val="100000"/>
              </a:lnSpc>
              <a:buFontTx/>
              <a:buChar char="•"/>
            </a:pPr>
            <a:r>
              <a:rPr lang="en-US" altLang="en-US" sz="3600" dirty="0">
                <a:solidFill>
                  <a:srgbClr val="000000"/>
                </a:solidFill>
                <a:latin typeface="+mn-lt"/>
              </a:rPr>
              <a:t>Passive</a:t>
            </a:r>
            <a:endParaRPr kumimoji="0" lang="en-US" altLang="en-US" sz="3600" b="0" i="0" u="none" strike="noStrike" cap="none" normalizeH="0" baseline="0" dirty="0">
              <a:ln>
                <a:noFill/>
              </a:ln>
              <a:solidFill>
                <a:srgbClr val="000000"/>
              </a:solidFill>
              <a:effectLst/>
              <a:latin typeface="+mn-lt"/>
            </a:endParaRPr>
          </a:p>
          <a:p>
            <a:pPr marL="457200" lvl="1" indent="0">
              <a:lnSpc>
                <a:spcPct val="100000"/>
              </a:lnSpc>
              <a:buNone/>
            </a:pPr>
            <a:endParaRPr kumimoji="0" lang="en-US" altLang="en-US" sz="3200" b="0" i="0" u="none" strike="noStrike" cap="none" normalizeH="0" baseline="0" dirty="0">
              <a:ln>
                <a:noFill/>
              </a:ln>
              <a:solidFill>
                <a:srgbClr val="000000"/>
              </a:solidFill>
              <a:effectLst/>
              <a:latin typeface="+mn-lt"/>
            </a:endParaRPr>
          </a:p>
        </p:txBody>
      </p:sp>
    </p:spTree>
    <p:extLst>
      <p:ext uri="{BB962C8B-B14F-4D97-AF65-F5344CB8AC3E}">
        <p14:creationId xmlns:p14="http://schemas.microsoft.com/office/powerpoint/2010/main" val="282160041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9E83AA-7311-87DD-8F63-473770A5649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5CE9655-7BBA-252A-E21D-86EF4649A854}"/>
              </a:ext>
            </a:extLst>
          </p:cNvPr>
          <p:cNvSpPr>
            <a:spLocks noGrp="1"/>
          </p:cNvSpPr>
          <p:nvPr>
            <p:ph type="title"/>
          </p:nvPr>
        </p:nvSpPr>
        <p:spPr/>
        <p:txBody>
          <a:bodyPr/>
          <a:lstStyle/>
          <a:p>
            <a:r>
              <a:rPr lang="en-US" dirty="0"/>
              <a:t>2010’s and 2020’s</a:t>
            </a:r>
          </a:p>
        </p:txBody>
      </p:sp>
      <p:sp>
        <p:nvSpPr>
          <p:cNvPr id="3" name="Content Placeholder 2">
            <a:extLst>
              <a:ext uri="{FF2B5EF4-FFF2-40B4-BE49-F238E27FC236}">
                <a16:creationId xmlns:a16="http://schemas.microsoft.com/office/drawing/2014/main" id="{0ECB5E62-414D-65F0-5510-F43ABC67D8AD}"/>
              </a:ext>
            </a:extLst>
          </p:cNvPr>
          <p:cNvSpPr>
            <a:spLocks noGrp="1"/>
          </p:cNvSpPr>
          <p:nvPr>
            <p:ph idx="1"/>
          </p:nvPr>
        </p:nvSpPr>
        <p:spPr/>
        <p:txBody>
          <a:bodyPr>
            <a:normAutofit/>
          </a:bodyPr>
          <a:lstStyle/>
          <a:p>
            <a:pPr marL="0" indent="0" algn="ctr">
              <a:buNone/>
            </a:pPr>
            <a:endParaRPr lang="en-US" sz="4800" dirty="0"/>
          </a:p>
          <a:p>
            <a:pPr marL="0" indent="0" algn="ctr">
              <a:buNone/>
            </a:pPr>
            <a:endParaRPr lang="en-US" sz="4800" dirty="0"/>
          </a:p>
          <a:p>
            <a:pPr marL="0" indent="0" algn="ctr">
              <a:buNone/>
            </a:pPr>
            <a:r>
              <a:rPr lang="en-US" sz="4800" dirty="0"/>
              <a:t>Dwindling Findings</a:t>
            </a:r>
          </a:p>
        </p:txBody>
      </p:sp>
    </p:spTree>
    <p:extLst>
      <p:ext uri="{BB962C8B-B14F-4D97-AF65-F5344CB8AC3E}">
        <p14:creationId xmlns:p14="http://schemas.microsoft.com/office/powerpoint/2010/main" val="121498228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7E54E0-C2F1-287F-28F5-C48FAA2BBD61}"/>
              </a:ext>
            </a:extLst>
          </p:cNvPr>
          <p:cNvSpPr>
            <a:spLocks noGrp="1"/>
          </p:cNvSpPr>
          <p:nvPr>
            <p:ph type="title"/>
          </p:nvPr>
        </p:nvSpPr>
        <p:spPr/>
        <p:txBody>
          <a:bodyPr/>
          <a:lstStyle/>
          <a:p>
            <a:r>
              <a:rPr lang="en-US" dirty="0" err="1"/>
              <a:t>Kheifets</a:t>
            </a:r>
            <a:r>
              <a:rPr lang="en-US" dirty="0"/>
              <a:t> et al, An Evolution</a:t>
            </a:r>
          </a:p>
        </p:txBody>
      </p:sp>
      <p:sp>
        <p:nvSpPr>
          <p:cNvPr id="5" name="Content Placeholder 4">
            <a:extLst>
              <a:ext uri="{FF2B5EF4-FFF2-40B4-BE49-F238E27FC236}">
                <a16:creationId xmlns:a16="http://schemas.microsoft.com/office/drawing/2014/main" id="{9ADEF97D-2907-FBB0-6639-4E4781080DBC}"/>
              </a:ext>
            </a:extLst>
          </p:cNvPr>
          <p:cNvSpPr>
            <a:spLocks noGrp="1"/>
          </p:cNvSpPr>
          <p:nvPr>
            <p:ph idx="1"/>
          </p:nvPr>
        </p:nvSpPr>
        <p:spPr>
          <a:xfrm>
            <a:off x="514350" y="1825625"/>
            <a:ext cx="11258550" cy="4667250"/>
          </a:xfrm>
        </p:spPr>
        <p:txBody>
          <a:bodyPr>
            <a:noAutofit/>
          </a:bodyPr>
          <a:lstStyle/>
          <a:p>
            <a:r>
              <a:rPr lang="en-US" altLang="en-US" sz="3600" b="1" dirty="0">
                <a:solidFill>
                  <a:srgbClr val="000000"/>
                </a:solidFill>
              </a:rPr>
              <a:t>2010 study Not Significant (NS). </a:t>
            </a:r>
            <a:r>
              <a:rPr lang="en-US" altLang="en-US" sz="3600" dirty="0">
                <a:solidFill>
                  <a:srgbClr val="000000"/>
                </a:solidFill>
              </a:rPr>
              <a:t>But claimed "In line with previous analyses showing an association" </a:t>
            </a:r>
            <a:br>
              <a:rPr lang="en-US" altLang="en-US" sz="3600" dirty="0"/>
            </a:br>
            <a:endParaRPr lang="en-US" altLang="en-US" sz="3600" dirty="0"/>
          </a:p>
          <a:p>
            <a:r>
              <a:rPr lang="en-US" altLang="en-US" sz="3600" b="1" dirty="0">
                <a:solidFill>
                  <a:srgbClr val="000000"/>
                </a:solidFill>
              </a:rPr>
              <a:t>2017 study NS. </a:t>
            </a:r>
            <a:r>
              <a:rPr lang="en-US" altLang="en-US" sz="3600" dirty="0">
                <a:solidFill>
                  <a:srgbClr val="000000"/>
                </a:solidFill>
              </a:rPr>
              <a:t>But claimed "Could be viewed as consistent with previous findings of increased risk"</a:t>
            </a:r>
            <a:br>
              <a:rPr lang="en-US" altLang="en-US" sz="3600" dirty="0"/>
            </a:br>
            <a:endParaRPr lang="en-US" altLang="en-US" sz="3600" dirty="0"/>
          </a:p>
          <a:p>
            <a:r>
              <a:rPr lang="en-US" altLang="en-US" sz="3600" b="1" dirty="0">
                <a:solidFill>
                  <a:srgbClr val="000000"/>
                </a:solidFill>
              </a:rPr>
              <a:t>2022 pooled study; NS:</a:t>
            </a:r>
            <a:r>
              <a:rPr lang="en-US" altLang="en-US" sz="3600" dirty="0">
                <a:solidFill>
                  <a:srgbClr val="000000"/>
                </a:solidFill>
              </a:rPr>
              <a:t> Finally relented. "Not in line with previous analysis…could be due to a disappearing effect.”</a:t>
            </a:r>
          </a:p>
        </p:txBody>
      </p:sp>
    </p:spTree>
    <p:extLst>
      <p:ext uri="{BB962C8B-B14F-4D97-AF65-F5344CB8AC3E}">
        <p14:creationId xmlns:p14="http://schemas.microsoft.com/office/powerpoint/2010/main" val="222950887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26058F-AB65-C104-F48E-9CE33E5ED76B}"/>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36C82C0-C174-EC2B-4B74-B6F747C497F4}"/>
              </a:ext>
            </a:extLst>
          </p:cNvPr>
          <p:cNvSpPr>
            <a:spLocks noGrp="1"/>
          </p:cNvSpPr>
          <p:nvPr>
            <p:ph idx="1"/>
          </p:nvPr>
        </p:nvSpPr>
        <p:spPr/>
        <p:txBody>
          <a:bodyPr>
            <a:normAutofit fontScale="92500" lnSpcReduction="10000"/>
          </a:bodyPr>
          <a:lstStyle/>
          <a:p>
            <a:r>
              <a:rPr lang="en-US" sz="3900" dirty="0"/>
              <a:t>NCI (Fact Sheet, 2022, accessed 2025):</a:t>
            </a:r>
          </a:p>
          <a:p>
            <a:pPr lvl="0"/>
            <a:r>
              <a:rPr lang="en-US" sz="3900" dirty="0"/>
              <a:t>"</a:t>
            </a:r>
            <a:r>
              <a:rPr lang="en-US" sz="3900" dirty="0">
                <a:solidFill>
                  <a:srgbClr val="FF0000"/>
                </a:solidFill>
              </a:rPr>
              <a:t>No mechanism </a:t>
            </a:r>
            <a:r>
              <a:rPr lang="en-US" sz="3900" dirty="0"/>
              <a:t>by which ELF-EMFs … could cause cancer has been identified. Unlike high-energy (ionizing) radiation, EMFs in the non-ionizing part of the electromagnetic spectrum </a:t>
            </a:r>
            <a:r>
              <a:rPr lang="en-US" sz="3900" b="1" dirty="0"/>
              <a:t>cannot damage DNA or cells </a:t>
            </a:r>
            <a:r>
              <a:rPr lang="en-US" sz="3900" dirty="0"/>
              <a:t>directly."</a:t>
            </a:r>
          </a:p>
          <a:p>
            <a:pPr lvl="0"/>
            <a:r>
              <a:rPr lang="en-US" sz="3900" dirty="0"/>
              <a:t>"Studies of </a:t>
            </a:r>
            <a:r>
              <a:rPr lang="en-US" sz="3900" b="1" dirty="0"/>
              <a:t>animals have not provided any indications </a:t>
            </a:r>
            <a:r>
              <a:rPr lang="en-US" sz="3900" dirty="0"/>
              <a:t>that exposure to ELF-EMFs is associated with cancer."</a:t>
            </a:r>
          </a:p>
          <a:p>
            <a:endParaRPr lang="en-US" dirty="0"/>
          </a:p>
          <a:p>
            <a:pPr lvl="0"/>
            <a:endParaRPr lang="en-US" dirty="0"/>
          </a:p>
        </p:txBody>
      </p:sp>
      <p:pic>
        <p:nvPicPr>
          <p:cNvPr id="4" name="Picture 3">
            <a:extLst>
              <a:ext uri="{FF2B5EF4-FFF2-40B4-BE49-F238E27FC236}">
                <a16:creationId xmlns:a16="http://schemas.microsoft.com/office/drawing/2014/main" id="{2FB5E225-14FF-155A-AF0D-8A1FF181C493}"/>
              </a:ext>
            </a:extLst>
          </p:cNvPr>
          <p:cNvPicPr>
            <a:picLocks noChangeAspect="1"/>
          </p:cNvPicPr>
          <p:nvPr/>
        </p:nvPicPr>
        <p:blipFill>
          <a:blip r:embed="rId3"/>
          <a:stretch>
            <a:fillRect/>
          </a:stretch>
        </p:blipFill>
        <p:spPr>
          <a:xfrm>
            <a:off x="831273" y="235326"/>
            <a:ext cx="10893439" cy="1280160"/>
          </a:xfrm>
          <a:prstGeom prst="rect">
            <a:avLst/>
          </a:prstGeom>
        </p:spPr>
      </p:pic>
      <p:pic>
        <p:nvPicPr>
          <p:cNvPr id="2" name="Graphic 1" descr="Glasses with solid fill">
            <a:extLst>
              <a:ext uri="{FF2B5EF4-FFF2-40B4-BE49-F238E27FC236}">
                <a16:creationId xmlns:a16="http://schemas.microsoft.com/office/drawing/2014/main" id="{7810ADC3-DC22-276B-5120-1DE9E7841F3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307293" y="5991711"/>
            <a:ext cx="646331" cy="646331"/>
          </a:xfrm>
          <a:prstGeom prst="rect">
            <a:avLst/>
          </a:prstGeom>
        </p:spPr>
      </p:pic>
    </p:spTree>
    <p:extLst>
      <p:ext uri="{BB962C8B-B14F-4D97-AF65-F5344CB8AC3E}">
        <p14:creationId xmlns:p14="http://schemas.microsoft.com/office/powerpoint/2010/main" val="130968156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B57F57-5918-3843-9087-109B2FEC6FF9}"/>
              </a:ext>
            </a:extLst>
          </p:cNvPr>
          <p:cNvSpPr>
            <a:spLocks noGrp="1"/>
          </p:cNvSpPr>
          <p:nvPr>
            <p:ph type="title"/>
          </p:nvPr>
        </p:nvSpPr>
        <p:spPr>
          <a:xfrm>
            <a:off x="838199" y="365125"/>
            <a:ext cx="11353801" cy="1325563"/>
          </a:xfrm>
        </p:spPr>
        <p:txBody>
          <a:bodyPr>
            <a:noAutofit/>
          </a:bodyPr>
          <a:lstStyle/>
          <a:p>
            <a:r>
              <a:rPr lang="en-US" sz="4000" dirty="0"/>
              <a:t>Brabant 2022, Review and Meta-analysis</a:t>
            </a:r>
            <a:br>
              <a:rPr lang="en-US" sz="4000" dirty="0"/>
            </a:br>
            <a:endParaRPr lang="en-US" sz="4000" b="0" dirty="0"/>
          </a:p>
        </p:txBody>
      </p:sp>
      <p:sp>
        <p:nvSpPr>
          <p:cNvPr id="3" name="Content Placeholder 2">
            <a:extLst>
              <a:ext uri="{FF2B5EF4-FFF2-40B4-BE49-F238E27FC236}">
                <a16:creationId xmlns:a16="http://schemas.microsoft.com/office/drawing/2014/main" id="{ABFF5820-8DF4-258F-B41A-2B6B34C54209}"/>
              </a:ext>
            </a:extLst>
          </p:cNvPr>
          <p:cNvSpPr>
            <a:spLocks noGrp="1"/>
          </p:cNvSpPr>
          <p:nvPr>
            <p:ph idx="1"/>
          </p:nvPr>
        </p:nvSpPr>
        <p:spPr/>
        <p:txBody>
          <a:bodyPr/>
          <a:lstStyle/>
          <a:p>
            <a:r>
              <a:rPr lang="en-US" sz="3200" dirty="0"/>
              <a:t>Review and analysis of 38 studies (1979–2020)</a:t>
            </a:r>
          </a:p>
          <a:p>
            <a:pPr lvl="0"/>
            <a:r>
              <a:rPr lang="en-US" sz="3200" dirty="0"/>
              <a:t>21 entered the main ("global") meta-analysis.</a:t>
            </a:r>
          </a:p>
          <a:p>
            <a:endParaRPr lang="en-US" dirty="0"/>
          </a:p>
        </p:txBody>
      </p:sp>
      <p:graphicFrame>
        <p:nvGraphicFramePr>
          <p:cNvPr id="5" name="Table 4">
            <a:extLst>
              <a:ext uri="{FF2B5EF4-FFF2-40B4-BE49-F238E27FC236}">
                <a16:creationId xmlns:a16="http://schemas.microsoft.com/office/drawing/2014/main" id="{75F47A89-1282-9C1C-4D9D-8127D131320E}"/>
              </a:ext>
            </a:extLst>
          </p:cNvPr>
          <p:cNvGraphicFramePr>
            <a:graphicFrameLocks noGrp="1"/>
          </p:cNvGraphicFramePr>
          <p:nvPr>
            <p:extLst>
              <p:ext uri="{D42A27DB-BD31-4B8C-83A1-F6EECF244321}">
                <p14:modId xmlns:p14="http://schemas.microsoft.com/office/powerpoint/2010/main" val="1873060550"/>
              </p:ext>
            </p:extLst>
          </p:nvPr>
        </p:nvGraphicFramePr>
        <p:xfrm>
          <a:off x="337931" y="2996970"/>
          <a:ext cx="11516138" cy="2324559"/>
        </p:xfrm>
        <a:graphic>
          <a:graphicData uri="http://schemas.openxmlformats.org/drawingml/2006/table">
            <a:tbl>
              <a:tblPr firstRow="1" firstCol="1" bandRow="1">
                <a:tableStyleId>{B301B821-A1FF-4177-AEE7-76D212191A09}</a:tableStyleId>
              </a:tblPr>
              <a:tblGrid>
                <a:gridCol w="5758069">
                  <a:extLst>
                    <a:ext uri="{9D8B030D-6E8A-4147-A177-3AD203B41FA5}">
                      <a16:colId xmlns:a16="http://schemas.microsoft.com/office/drawing/2014/main" val="2937197066"/>
                    </a:ext>
                  </a:extLst>
                </a:gridCol>
                <a:gridCol w="5758069">
                  <a:extLst>
                    <a:ext uri="{9D8B030D-6E8A-4147-A177-3AD203B41FA5}">
                      <a16:colId xmlns:a16="http://schemas.microsoft.com/office/drawing/2014/main" val="2853809971"/>
                    </a:ext>
                  </a:extLst>
                </a:gridCol>
              </a:tblGrid>
              <a:tr h="774853">
                <a:tc>
                  <a:txBody>
                    <a:bodyPr/>
                    <a:lstStyle/>
                    <a:p>
                      <a:pPr marL="0" marR="0" algn="ctr">
                        <a:lnSpc>
                          <a:spcPct val="115000"/>
                        </a:lnSpc>
                        <a:spcAft>
                          <a:spcPts val="800"/>
                        </a:spcAft>
                        <a:buNone/>
                      </a:pPr>
                      <a:r>
                        <a:rPr lang="en-US" sz="3200" kern="0" dirty="0">
                          <a:effectLst/>
                        </a:rPr>
                        <a:t>Finding</a:t>
                      </a:r>
                      <a:endParaRPr lang="en-US" sz="3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tc>
                <a:tc>
                  <a:txBody>
                    <a:bodyPr/>
                    <a:lstStyle/>
                    <a:p>
                      <a:pPr marL="0" marR="0" algn="ctr">
                        <a:lnSpc>
                          <a:spcPct val="115000"/>
                        </a:lnSpc>
                        <a:spcAft>
                          <a:spcPts val="800"/>
                        </a:spcAft>
                        <a:buNone/>
                      </a:pPr>
                      <a:r>
                        <a:rPr lang="en-US" sz="3200" kern="0" dirty="0">
                          <a:effectLst/>
                        </a:rPr>
                        <a:t>Pooled OR (95% CI)</a:t>
                      </a:r>
                      <a:endParaRPr lang="en-US" sz="3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tc>
                <a:extLst>
                  <a:ext uri="{0D108BD9-81ED-4DB2-BD59-A6C34878D82A}">
                    <a16:rowId xmlns:a16="http://schemas.microsoft.com/office/drawing/2014/main" val="1535327474"/>
                  </a:ext>
                </a:extLst>
              </a:tr>
              <a:tr h="774853">
                <a:tc>
                  <a:txBody>
                    <a:bodyPr/>
                    <a:lstStyle/>
                    <a:p>
                      <a:pPr marL="0" marR="0" algn="ctr">
                        <a:lnSpc>
                          <a:spcPct val="115000"/>
                        </a:lnSpc>
                        <a:spcAft>
                          <a:spcPts val="800"/>
                        </a:spcAft>
                        <a:buNone/>
                      </a:pPr>
                      <a:r>
                        <a:rPr lang="en-US" sz="3200" b="0" kern="0" dirty="0">
                          <a:solidFill>
                            <a:sysClr val="windowText" lastClr="000000"/>
                          </a:solidFill>
                          <a:effectLst/>
                        </a:rPr>
                        <a:t>Main pooled analysis</a:t>
                      </a:r>
                      <a:endParaRPr lang="en-US" sz="3200" b="0" kern="100" dirty="0">
                        <a:solidFill>
                          <a:sysClr val="windowText" lastClr="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tc>
                <a:tc>
                  <a:txBody>
                    <a:bodyPr/>
                    <a:lstStyle/>
                    <a:p>
                      <a:pPr marL="0" marR="0" algn="ctr">
                        <a:lnSpc>
                          <a:spcPct val="115000"/>
                        </a:lnSpc>
                        <a:spcAft>
                          <a:spcPts val="800"/>
                        </a:spcAft>
                        <a:buNone/>
                      </a:pPr>
                      <a:r>
                        <a:rPr lang="en-US" sz="3200" b="0" kern="0" dirty="0">
                          <a:effectLst/>
                        </a:rPr>
                        <a:t>1.26 (1.06–1.49)</a:t>
                      </a:r>
                      <a:endParaRPr lang="en-US" sz="3200" b="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tc>
                <a:extLst>
                  <a:ext uri="{0D108BD9-81ED-4DB2-BD59-A6C34878D82A}">
                    <a16:rowId xmlns:a16="http://schemas.microsoft.com/office/drawing/2014/main" val="1545931526"/>
                  </a:ext>
                </a:extLst>
              </a:tr>
              <a:tr h="774853">
                <a:tc>
                  <a:txBody>
                    <a:bodyPr/>
                    <a:lstStyle/>
                    <a:p>
                      <a:pPr marL="0" marR="0" algn="ctr">
                        <a:lnSpc>
                          <a:spcPct val="115000"/>
                        </a:lnSpc>
                        <a:spcAft>
                          <a:spcPts val="800"/>
                        </a:spcAft>
                        <a:buNone/>
                      </a:pPr>
                      <a:r>
                        <a:rPr lang="en-US" sz="3200" b="0" kern="0" dirty="0">
                          <a:solidFill>
                            <a:sysClr val="windowText" lastClr="000000"/>
                          </a:solidFill>
                          <a:effectLst/>
                        </a:rPr>
                        <a:t>&gt; 0.4 µT exposure group</a:t>
                      </a:r>
                      <a:endParaRPr lang="en-US" sz="3200" b="0" kern="100" dirty="0">
                        <a:solidFill>
                          <a:sysClr val="windowText" lastClr="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tc>
                <a:tc>
                  <a:txBody>
                    <a:bodyPr/>
                    <a:lstStyle/>
                    <a:p>
                      <a:pPr marL="0" marR="0" algn="ctr">
                        <a:lnSpc>
                          <a:spcPct val="115000"/>
                        </a:lnSpc>
                        <a:spcAft>
                          <a:spcPts val="800"/>
                        </a:spcAft>
                        <a:buNone/>
                      </a:pPr>
                      <a:r>
                        <a:rPr lang="en-US" sz="3200" b="0" kern="0" dirty="0">
                          <a:effectLst/>
                        </a:rPr>
                        <a:t>1.37 (1.05–1.80)</a:t>
                      </a:r>
                      <a:endParaRPr lang="en-US" sz="3200" b="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tc>
                <a:extLst>
                  <a:ext uri="{0D108BD9-81ED-4DB2-BD59-A6C34878D82A}">
                    <a16:rowId xmlns:a16="http://schemas.microsoft.com/office/drawing/2014/main" val="2806271307"/>
                  </a:ext>
                </a:extLst>
              </a:tr>
            </a:tbl>
          </a:graphicData>
        </a:graphic>
      </p:graphicFrame>
      <p:sp>
        <p:nvSpPr>
          <p:cNvPr id="7" name="TextBox 6">
            <a:extLst>
              <a:ext uri="{FF2B5EF4-FFF2-40B4-BE49-F238E27FC236}">
                <a16:creationId xmlns:a16="http://schemas.microsoft.com/office/drawing/2014/main" id="{E8168CFF-7F73-EB81-50D6-A0012082568E}"/>
              </a:ext>
            </a:extLst>
          </p:cNvPr>
          <p:cNvSpPr txBox="1"/>
          <p:nvPr/>
        </p:nvSpPr>
        <p:spPr>
          <a:xfrm>
            <a:off x="337931" y="5436138"/>
            <a:ext cx="12192000" cy="1191673"/>
          </a:xfrm>
          <a:prstGeom prst="rect">
            <a:avLst/>
          </a:prstGeom>
          <a:noFill/>
        </p:spPr>
        <p:txBody>
          <a:bodyPr wrap="square">
            <a:spAutoFit/>
          </a:bodyPr>
          <a:lstStyle/>
          <a:p>
            <a:pPr marL="0" marR="0">
              <a:lnSpc>
                <a:spcPct val="115000"/>
              </a:lnSpc>
              <a:spcAft>
                <a:spcPts val="800"/>
              </a:spcAft>
              <a:buNone/>
            </a:pPr>
            <a:r>
              <a:rPr lang="en-US" sz="3200" kern="0" dirty="0">
                <a:solidFill>
                  <a:srgbClr val="FF0000"/>
                </a:solidFill>
                <a:effectLst/>
                <a:ea typeface="Times New Roman" panose="02020603050405020304" pitchFamily="18" charset="0"/>
                <a:cs typeface="Times New Roman" panose="02020603050405020304" pitchFamily="18" charset="0"/>
              </a:rPr>
              <a:t>“Our global meta-analysis indicates a significant association between ELF-MF and childhood leukemia.”</a:t>
            </a:r>
            <a:endParaRPr lang="en-US" sz="3200" kern="100" dirty="0">
              <a:solidFill>
                <a:srgbClr val="FF0000"/>
              </a:solidFill>
              <a:effectLs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60006040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3C0236-F9B1-A58C-D5C7-7B118381AAC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D5AB675-FAE5-3561-E793-1798F22542C5}"/>
              </a:ext>
            </a:extLst>
          </p:cNvPr>
          <p:cNvSpPr>
            <a:spLocks noGrp="1"/>
          </p:cNvSpPr>
          <p:nvPr>
            <p:ph type="title"/>
          </p:nvPr>
        </p:nvSpPr>
        <p:spPr>
          <a:xfrm>
            <a:off x="838199" y="365125"/>
            <a:ext cx="11353801" cy="1325563"/>
          </a:xfrm>
        </p:spPr>
        <p:txBody>
          <a:bodyPr>
            <a:noAutofit/>
          </a:bodyPr>
          <a:lstStyle/>
          <a:p>
            <a:r>
              <a:rPr lang="en-US" sz="4000" dirty="0"/>
              <a:t>Brabant 2022 – But wait!</a:t>
            </a:r>
            <a:br>
              <a:rPr lang="en-US" sz="4000" dirty="0"/>
            </a:br>
            <a:endParaRPr lang="en-US" sz="4000" b="0" dirty="0"/>
          </a:p>
        </p:txBody>
      </p:sp>
      <p:sp>
        <p:nvSpPr>
          <p:cNvPr id="3" name="Content Placeholder 2">
            <a:extLst>
              <a:ext uri="{FF2B5EF4-FFF2-40B4-BE49-F238E27FC236}">
                <a16:creationId xmlns:a16="http://schemas.microsoft.com/office/drawing/2014/main" id="{E24163C6-7E25-8A15-A7DA-94DECEE0F227}"/>
              </a:ext>
            </a:extLst>
          </p:cNvPr>
          <p:cNvSpPr>
            <a:spLocks noGrp="1"/>
          </p:cNvSpPr>
          <p:nvPr>
            <p:ph idx="1"/>
          </p:nvPr>
        </p:nvSpPr>
        <p:spPr/>
        <p:txBody>
          <a:bodyPr>
            <a:normAutofit/>
          </a:bodyPr>
          <a:lstStyle/>
          <a:p>
            <a:r>
              <a:rPr lang="en-US" sz="4000" b="1" dirty="0">
                <a:highlight>
                  <a:srgbClr val="00FFFF"/>
                </a:highlight>
              </a:rPr>
              <a:t>Chance: </a:t>
            </a:r>
            <a:endParaRPr lang="en-US" sz="4000" dirty="0">
              <a:highlight>
                <a:srgbClr val="00FFFF"/>
              </a:highlight>
            </a:endParaRPr>
          </a:p>
          <a:p>
            <a:pPr lvl="1"/>
            <a:r>
              <a:rPr lang="en-US" sz="4000" dirty="0"/>
              <a:t>Published protocol “</a:t>
            </a:r>
            <a:r>
              <a:rPr lang="en-US" sz="4000" dirty="0">
                <a:solidFill>
                  <a:srgbClr val="FF0000"/>
                </a:solidFill>
              </a:rPr>
              <a:t>planned to restrict…meta-analysis to children under the age of 15</a:t>
            </a:r>
            <a:r>
              <a:rPr lang="en-US" sz="4000" dirty="0"/>
              <a:t>.” </a:t>
            </a:r>
          </a:p>
          <a:p>
            <a:pPr lvl="1"/>
            <a:endParaRPr lang="en-US" sz="4000" dirty="0"/>
          </a:p>
          <a:p>
            <a:pPr lvl="1"/>
            <a:r>
              <a:rPr lang="en-US" sz="4000" dirty="0"/>
              <a:t>The results pre-planned finding were </a:t>
            </a:r>
            <a:r>
              <a:rPr lang="en-US" sz="4000" dirty="0">
                <a:solidFill>
                  <a:srgbClr val="FF0000"/>
                </a:solidFill>
              </a:rPr>
              <a:t>not significant: 1.13 (95% CI 0.92–1.39; p=0.23)</a:t>
            </a:r>
            <a:endParaRPr lang="en-US" sz="4000" dirty="0"/>
          </a:p>
          <a:p>
            <a:endParaRPr lang="en-US" sz="4000" dirty="0"/>
          </a:p>
          <a:p>
            <a:pPr lvl="0"/>
            <a:endParaRPr lang="en-US" sz="3200" dirty="0"/>
          </a:p>
        </p:txBody>
      </p:sp>
    </p:spTree>
    <p:extLst>
      <p:ext uri="{BB962C8B-B14F-4D97-AF65-F5344CB8AC3E}">
        <p14:creationId xmlns:p14="http://schemas.microsoft.com/office/powerpoint/2010/main" val="104092533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6B3758-91D7-926D-693F-5510BE0D02D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1900EAA-FB16-DFCE-0BBE-E535FE020026}"/>
              </a:ext>
            </a:extLst>
          </p:cNvPr>
          <p:cNvSpPr>
            <a:spLocks noGrp="1"/>
          </p:cNvSpPr>
          <p:nvPr>
            <p:ph type="title"/>
          </p:nvPr>
        </p:nvSpPr>
        <p:spPr>
          <a:xfrm>
            <a:off x="838199" y="365125"/>
            <a:ext cx="11353801" cy="1325563"/>
          </a:xfrm>
        </p:spPr>
        <p:txBody>
          <a:bodyPr>
            <a:noAutofit/>
          </a:bodyPr>
          <a:lstStyle/>
          <a:p>
            <a:r>
              <a:rPr lang="en-US" sz="4000" dirty="0"/>
              <a:t>Brabant 2022 – Worse Still</a:t>
            </a:r>
            <a:br>
              <a:rPr lang="en-US" sz="4000" dirty="0"/>
            </a:br>
            <a:endParaRPr lang="en-US" sz="4000" b="0" dirty="0"/>
          </a:p>
        </p:txBody>
      </p:sp>
      <p:sp>
        <p:nvSpPr>
          <p:cNvPr id="3" name="Content Placeholder 2">
            <a:extLst>
              <a:ext uri="{FF2B5EF4-FFF2-40B4-BE49-F238E27FC236}">
                <a16:creationId xmlns:a16="http://schemas.microsoft.com/office/drawing/2014/main" id="{18262E22-2292-308B-6D87-95F5E1197651}"/>
              </a:ext>
            </a:extLst>
          </p:cNvPr>
          <p:cNvSpPr>
            <a:spLocks noGrp="1"/>
          </p:cNvSpPr>
          <p:nvPr>
            <p:ph idx="1"/>
          </p:nvPr>
        </p:nvSpPr>
        <p:spPr/>
        <p:txBody>
          <a:bodyPr>
            <a:normAutofit lnSpcReduction="10000"/>
          </a:bodyPr>
          <a:lstStyle/>
          <a:p>
            <a:r>
              <a:rPr lang="en-US" sz="3900" b="1" dirty="0"/>
              <a:t>Selection </a:t>
            </a:r>
            <a:r>
              <a:rPr lang="en-US" sz="3900" b="1" dirty="0">
                <a:highlight>
                  <a:srgbClr val="00FFFF"/>
                </a:highlight>
              </a:rPr>
              <a:t>bias</a:t>
            </a:r>
            <a:r>
              <a:rPr lang="en-US" sz="3900" b="1" dirty="0"/>
              <a:t>:</a:t>
            </a:r>
            <a:endParaRPr lang="en-US" sz="3900" dirty="0"/>
          </a:p>
          <a:p>
            <a:pPr lvl="1"/>
            <a:r>
              <a:rPr lang="en-US" sz="3900" dirty="0"/>
              <a:t>Brabant </a:t>
            </a:r>
            <a:r>
              <a:rPr lang="en-US" sz="3900" dirty="0">
                <a:solidFill>
                  <a:srgbClr val="FF0000"/>
                </a:solidFill>
              </a:rPr>
              <a:t>selectively excluded parts of four large, null studies</a:t>
            </a:r>
            <a:r>
              <a:rPr lang="en-US" sz="3900" dirty="0"/>
              <a:t> from the global meta-analysis.</a:t>
            </a:r>
          </a:p>
          <a:p>
            <a:pPr lvl="0"/>
            <a:endParaRPr lang="en-US" sz="3900" dirty="0"/>
          </a:p>
          <a:p>
            <a:r>
              <a:rPr lang="en-US" sz="3900" b="1" dirty="0"/>
              <a:t>Temporal </a:t>
            </a:r>
            <a:r>
              <a:rPr lang="en-US" sz="3900" b="1" dirty="0">
                <a:highlight>
                  <a:srgbClr val="00FFFF"/>
                </a:highlight>
              </a:rPr>
              <a:t>bias</a:t>
            </a:r>
            <a:r>
              <a:rPr lang="en-US" sz="3900" b="1" dirty="0"/>
              <a:t>:</a:t>
            </a:r>
            <a:endParaRPr lang="en-US" sz="3900" dirty="0"/>
          </a:p>
          <a:p>
            <a:pPr lvl="1"/>
            <a:r>
              <a:rPr lang="en-US" sz="3900" dirty="0"/>
              <a:t>Studies before 2000: OR </a:t>
            </a:r>
            <a:r>
              <a:rPr lang="en-US" sz="3900" b="1" dirty="0"/>
              <a:t>1.51 (1.26–1.80)</a:t>
            </a:r>
            <a:r>
              <a:rPr lang="en-US" sz="3900" dirty="0"/>
              <a:t> </a:t>
            </a:r>
          </a:p>
          <a:p>
            <a:pPr lvl="1"/>
            <a:r>
              <a:rPr lang="en-US" sz="3900" dirty="0">
                <a:solidFill>
                  <a:srgbClr val="FF0000"/>
                </a:solidFill>
              </a:rPr>
              <a:t>Studies after 2000 not significant: 1.04 (0.84–1.29).</a:t>
            </a:r>
          </a:p>
          <a:p>
            <a:pPr marL="457200" lvl="1" indent="0">
              <a:buNone/>
            </a:pPr>
            <a:endParaRPr lang="en-US" sz="3200" dirty="0"/>
          </a:p>
          <a:p>
            <a:pPr lvl="1"/>
            <a:endParaRPr lang="en-US" sz="3200" dirty="0"/>
          </a:p>
          <a:p>
            <a:endParaRPr lang="en-US" dirty="0"/>
          </a:p>
        </p:txBody>
      </p:sp>
    </p:spTree>
    <p:extLst>
      <p:ext uri="{BB962C8B-B14F-4D97-AF65-F5344CB8AC3E}">
        <p14:creationId xmlns:p14="http://schemas.microsoft.com/office/powerpoint/2010/main" val="263090114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F8F5D0-FE16-51C9-7317-D37281AD097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76A7C7F-52B5-6BCC-6A95-6B33B64C0AA7}"/>
              </a:ext>
            </a:extLst>
          </p:cNvPr>
          <p:cNvSpPr>
            <a:spLocks noGrp="1"/>
          </p:cNvSpPr>
          <p:nvPr>
            <p:ph type="title"/>
          </p:nvPr>
        </p:nvSpPr>
        <p:spPr>
          <a:xfrm>
            <a:off x="838199" y="365125"/>
            <a:ext cx="11353801" cy="1325563"/>
          </a:xfrm>
        </p:spPr>
        <p:txBody>
          <a:bodyPr>
            <a:noAutofit/>
          </a:bodyPr>
          <a:lstStyle/>
          <a:p>
            <a:r>
              <a:rPr lang="en-US" sz="4000" dirty="0"/>
              <a:t>Brabant 2022 – Even Worse</a:t>
            </a:r>
            <a:br>
              <a:rPr lang="en-US" sz="4000" dirty="0"/>
            </a:br>
            <a:endParaRPr lang="en-US" sz="4000" b="0" dirty="0"/>
          </a:p>
        </p:txBody>
      </p:sp>
      <p:sp>
        <p:nvSpPr>
          <p:cNvPr id="3" name="Content Placeholder 2">
            <a:extLst>
              <a:ext uri="{FF2B5EF4-FFF2-40B4-BE49-F238E27FC236}">
                <a16:creationId xmlns:a16="http://schemas.microsoft.com/office/drawing/2014/main" id="{48B76956-7464-AB7D-0FB8-C21D27FCB392}"/>
              </a:ext>
            </a:extLst>
          </p:cNvPr>
          <p:cNvSpPr>
            <a:spLocks noGrp="1"/>
          </p:cNvSpPr>
          <p:nvPr>
            <p:ph idx="1"/>
          </p:nvPr>
        </p:nvSpPr>
        <p:spPr/>
        <p:txBody>
          <a:bodyPr>
            <a:normAutofit/>
          </a:bodyPr>
          <a:lstStyle/>
          <a:p>
            <a:r>
              <a:rPr lang="en-US" sz="3600" b="1" dirty="0">
                <a:highlight>
                  <a:srgbClr val="00FFFF"/>
                </a:highlight>
              </a:rPr>
              <a:t>Confounding</a:t>
            </a:r>
            <a:r>
              <a:rPr lang="en-US" sz="3600" b="1" dirty="0"/>
              <a:t>:</a:t>
            </a:r>
            <a:endParaRPr lang="en-US" sz="3200" dirty="0"/>
          </a:p>
          <a:p>
            <a:endParaRPr lang="en-US" dirty="0"/>
          </a:p>
        </p:txBody>
      </p:sp>
      <p:pic>
        <p:nvPicPr>
          <p:cNvPr id="6" name="Picture 5">
            <a:extLst>
              <a:ext uri="{FF2B5EF4-FFF2-40B4-BE49-F238E27FC236}">
                <a16:creationId xmlns:a16="http://schemas.microsoft.com/office/drawing/2014/main" id="{4109E226-CA26-D780-C731-819F4C73F559}"/>
              </a:ext>
            </a:extLst>
          </p:cNvPr>
          <p:cNvPicPr>
            <a:picLocks noChangeAspect="1"/>
          </p:cNvPicPr>
          <p:nvPr/>
        </p:nvPicPr>
        <p:blipFill>
          <a:blip r:embed="rId3"/>
          <a:stretch>
            <a:fillRect/>
          </a:stretch>
        </p:blipFill>
        <p:spPr>
          <a:xfrm>
            <a:off x="3457574" y="2701925"/>
            <a:ext cx="5276851" cy="2914650"/>
          </a:xfrm>
          <a:prstGeom prst="rect">
            <a:avLst/>
          </a:prstGeom>
        </p:spPr>
      </p:pic>
      <p:pic>
        <p:nvPicPr>
          <p:cNvPr id="5" name="Graphic 4" descr="Glasses with solid fill">
            <a:extLst>
              <a:ext uri="{FF2B5EF4-FFF2-40B4-BE49-F238E27FC236}">
                <a16:creationId xmlns:a16="http://schemas.microsoft.com/office/drawing/2014/main" id="{F0A83218-09CA-AD02-8CD7-4C4CBC92610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088094" y="5616575"/>
            <a:ext cx="646331" cy="646331"/>
          </a:xfrm>
          <a:prstGeom prst="rect">
            <a:avLst/>
          </a:prstGeom>
        </p:spPr>
      </p:pic>
    </p:spTree>
    <p:extLst>
      <p:ext uri="{BB962C8B-B14F-4D97-AF65-F5344CB8AC3E}">
        <p14:creationId xmlns:p14="http://schemas.microsoft.com/office/powerpoint/2010/main" val="374189594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D900C4-9452-8628-ADCF-E8ACB55668B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9BC96E6-61CE-D3F9-5881-9634B557EAF4}"/>
              </a:ext>
            </a:extLst>
          </p:cNvPr>
          <p:cNvSpPr>
            <a:spLocks noGrp="1"/>
          </p:cNvSpPr>
          <p:nvPr>
            <p:ph type="title"/>
          </p:nvPr>
        </p:nvSpPr>
        <p:spPr>
          <a:xfrm>
            <a:off x="838199" y="365125"/>
            <a:ext cx="11353801" cy="1325563"/>
          </a:xfrm>
        </p:spPr>
        <p:txBody>
          <a:bodyPr>
            <a:noAutofit/>
          </a:bodyPr>
          <a:lstStyle/>
          <a:p>
            <a:r>
              <a:rPr lang="en-US" sz="4000" dirty="0"/>
              <a:t>Brabant 2022 – Even Worse</a:t>
            </a:r>
            <a:br>
              <a:rPr lang="en-US" sz="4000" dirty="0"/>
            </a:br>
            <a:endParaRPr lang="en-US" sz="4000" b="0" dirty="0"/>
          </a:p>
        </p:txBody>
      </p:sp>
      <p:sp>
        <p:nvSpPr>
          <p:cNvPr id="3" name="Content Placeholder 2">
            <a:extLst>
              <a:ext uri="{FF2B5EF4-FFF2-40B4-BE49-F238E27FC236}">
                <a16:creationId xmlns:a16="http://schemas.microsoft.com/office/drawing/2014/main" id="{4B817740-52A6-A9BD-1BB5-E1E435B95D07}"/>
              </a:ext>
            </a:extLst>
          </p:cNvPr>
          <p:cNvSpPr>
            <a:spLocks noGrp="1"/>
          </p:cNvSpPr>
          <p:nvPr>
            <p:ph idx="1"/>
          </p:nvPr>
        </p:nvSpPr>
        <p:spPr/>
        <p:txBody>
          <a:bodyPr>
            <a:normAutofit/>
          </a:bodyPr>
          <a:lstStyle/>
          <a:p>
            <a:r>
              <a:rPr lang="en-US" sz="3600" b="1" dirty="0"/>
              <a:t>Confounding:</a:t>
            </a:r>
            <a:endParaRPr lang="en-US" sz="3200" dirty="0"/>
          </a:p>
          <a:p>
            <a:endParaRPr lang="en-US" dirty="0"/>
          </a:p>
        </p:txBody>
      </p:sp>
      <p:pic>
        <p:nvPicPr>
          <p:cNvPr id="6" name="Picture 5">
            <a:extLst>
              <a:ext uri="{FF2B5EF4-FFF2-40B4-BE49-F238E27FC236}">
                <a16:creationId xmlns:a16="http://schemas.microsoft.com/office/drawing/2014/main" id="{FB38ABD5-0833-EF3B-3068-2366B9E3DF82}"/>
              </a:ext>
            </a:extLst>
          </p:cNvPr>
          <p:cNvPicPr>
            <a:picLocks noChangeAspect="1"/>
          </p:cNvPicPr>
          <p:nvPr/>
        </p:nvPicPr>
        <p:blipFill>
          <a:blip r:embed="rId3"/>
          <a:stretch>
            <a:fillRect/>
          </a:stretch>
        </p:blipFill>
        <p:spPr>
          <a:xfrm>
            <a:off x="0" y="1469767"/>
            <a:ext cx="14302996" cy="7900209"/>
          </a:xfrm>
          <a:prstGeom prst="rect">
            <a:avLst/>
          </a:prstGeom>
        </p:spPr>
      </p:pic>
    </p:spTree>
    <p:extLst>
      <p:ext uri="{BB962C8B-B14F-4D97-AF65-F5344CB8AC3E}">
        <p14:creationId xmlns:p14="http://schemas.microsoft.com/office/powerpoint/2010/main" val="416841041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347E4B-9FA3-46DF-8849-34C8A1E0600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915CF2D-5DFD-9F3B-1775-F94FC11E285E}"/>
              </a:ext>
            </a:extLst>
          </p:cNvPr>
          <p:cNvSpPr>
            <a:spLocks noGrp="1"/>
          </p:cNvSpPr>
          <p:nvPr>
            <p:ph type="title"/>
          </p:nvPr>
        </p:nvSpPr>
        <p:spPr>
          <a:xfrm>
            <a:off x="1" y="365125"/>
            <a:ext cx="12192000" cy="1325563"/>
          </a:xfrm>
        </p:spPr>
        <p:txBody>
          <a:bodyPr>
            <a:noAutofit/>
          </a:bodyPr>
          <a:lstStyle/>
          <a:p>
            <a:r>
              <a:rPr lang="en-US" dirty="0"/>
              <a:t>Take Home</a:t>
            </a:r>
            <a:endParaRPr lang="en-US" b="0" dirty="0"/>
          </a:p>
        </p:txBody>
      </p:sp>
      <p:sp>
        <p:nvSpPr>
          <p:cNvPr id="3" name="Content Placeholder 2">
            <a:extLst>
              <a:ext uri="{FF2B5EF4-FFF2-40B4-BE49-F238E27FC236}">
                <a16:creationId xmlns:a16="http://schemas.microsoft.com/office/drawing/2014/main" id="{CD9F0DFC-3D9A-C00F-3646-77D112E0C57B}"/>
              </a:ext>
            </a:extLst>
          </p:cNvPr>
          <p:cNvSpPr>
            <a:spLocks noGrp="1"/>
          </p:cNvSpPr>
          <p:nvPr>
            <p:ph idx="1"/>
          </p:nvPr>
        </p:nvSpPr>
        <p:spPr/>
        <p:txBody>
          <a:bodyPr>
            <a:normAutofit lnSpcReduction="10000"/>
          </a:bodyPr>
          <a:lstStyle/>
          <a:p>
            <a:pPr lvl="0"/>
            <a:r>
              <a:rPr lang="en-US" sz="4000" dirty="0"/>
              <a:t>Null results, or  </a:t>
            </a:r>
          </a:p>
          <a:p>
            <a:pPr lvl="0"/>
            <a:r>
              <a:rPr lang="en-US" sz="4000" dirty="0"/>
              <a:t>Chance</a:t>
            </a:r>
          </a:p>
          <a:p>
            <a:r>
              <a:rPr lang="en-US" sz="4400" dirty="0"/>
              <a:t>bias</a:t>
            </a:r>
          </a:p>
          <a:p>
            <a:r>
              <a:rPr lang="en-US" sz="4400" dirty="0"/>
              <a:t>Confounding</a:t>
            </a:r>
          </a:p>
          <a:p>
            <a:pPr lvl="1"/>
            <a:endParaRPr lang="en-US" sz="4000" dirty="0"/>
          </a:p>
          <a:p>
            <a:r>
              <a:rPr lang="en-US" sz="4000" dirty="0">
                <a:solidFill>
                  <a:srgbClr val="FF0000"/>
                </a:solidFill>
              </a:rPr>
              <a:t>The totality of modern evidence aligns with no causal link between ELF-MF and childhood leukemia.</a:t>
            </a:r>
          </a:p>
          <a:p>
            <a:pPr lvl="0"/>
            <a:endParaRPr lang="en-US" sz="3600" dirty="0"/>
          </a:p>
          <a:p>
            <a:pPr lvl="0"/>
            <a:endParaRPr lang="en-US" sz="3600" dirty="0"/>
          </a:p>
          <a:p>
            <a:endParaRPr lang="en-US" sz="3600" dirty="0"/>
          </a:p>
        </p:txBody>
      </p:sp>
    </p:spTree>
    <p:extLst>
      <p:ext uri="{BB962C8B-B14F-4D97-AF65-F5344CB8AC3E}">
        <p14:creationId xmlns:p14="http://schemas.microsoft.com/office/powerpoint/2010/main" val="223823620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7A6F8549-0B0C-E9D7-1674-F163AB6187F7}"/>
              </a:ext>
            </a:extLst>
          </p:cNvPr>
          <p:cNvSpPr>
            <a:spLocks noGrp="1"/>
          </p:cNvSpPr>
          <p:nvPr>
            <p:ph sz="half" idx="1"/>
          </p:nvPr>
        </p:nvSpPr>
        <p:spPr/>
        <p:txBody>
          <a:bodyPr>
            <a:normAutofit/>
          </a:bodyPr>
          <a:lstStyle/>
          <a:p>
            <a:endParaRPr lang="en-US" sz="3600" dirty="0"/>
          </a:p>
          <a:p>
            <a:r>
              <a:rPr lang="en-US" sz="3600" dirty="0"/>
              <a:t>Grade 2B still or no?</a:t>
            </a:r>
          </a:p>
          <a:p>
            <a:endParaRPr lang="en-US" sz="3600" dirty="0"/>
          </a:p>
          <a:p>
            <a:r>
              <a:rPr lang="en-US" sz="3600" dirty="0"/>
              <a:t>Surely now the IARC (WHO) will change classification?</a:t>
            </a:r>
          </a:p>
        </p:txBody>
      </p:sp>
      <p:pic>
        <p:nvPicPr>
          <p:cNvPr id="4" name="Picture 3">
            <a:extLst>
              <a:ext uri="{FF2B5EF4-FFF2-40B4-BE49-F238E27FC236}">
                <a16:creationId xmlns:a16="http://schemas.microsoft.com/office/drawing/2014/main" id="{36CDB358-C0D1-9BE1-7F9B-091D8390FC8E}"/>
              </a:ext>
            </a:extLst>
          </p:cNvPr>
          <p:cNvPicPr>
            <a:picLocks noChangeAspect="1"/>
          </p:cNvPicPr>
          <p:nvPr/>
        </p:nvPicPr>
        <p:blipFill>
          <a:blip r:embed="rId3"/>
          <a:stretch>
            <a:fillRect/>
          </a:stretch>
        </p:blipFill>
        <p:spPr>
          <a:xfrm>
            <a:off x="6127667" y="1825625"/>
            <a:ext cx="4209029" cy="3156772"/>
          </a:xfrm>
          <a:prstGeom prst="rect">
            <a:avLst/>
          </a:prstGeom>
        </p:spPr>
      </p:pic>
    </p:spTree>
    <p:extLst>
      <p:ext uri="{BB962C8B-B14F-4D97-AF65-F5344CB8AC3E}">
        <p14:creationId xmlns:p14="http://schemas.microsoft.com/office/powerpoint/2010/main" val="322132431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F2354CA-67DA-8443-D8AB-BF8659D94824}"/>
              </a:ext>
            </a:extLst>
          </p:cNvPr>
          <p:cNvPicPr>
            <a:picLocks noChangeAspect="1"/>
          </p:cNvPicPr>
          <p:nvPr/>
        </p:nvPicPr>
        <p:blipFill>
          <a:blip r:embed="rId3"/>
          <a:srcRect t="5948" b="50000"/>
          <a:stretch>
            <a:fillRect/>
          </a:stretch>
        </p:blipFill>
        <p:spPr>
          <a:xfrm>
            <a:off x="1294323" y="595422"/>
            <a:ext cx="9975650" cy="5699051"/>
          </a:xfrm>
          <a:prstGeom prst="rect">
            <a:avLst/>
          </a:prstGeom>
        </p:spPr>
      </p:pic>
      <p:cxnSp>
        <p:nvCxnSpPr>
          <p:cNvPr id="8" name="Straight Connector 7">
            <a:extLst>
              <a:ext uri="{FF2B5EF4-FFF2-40B4-BE49-F238E27FC236}">
                <a16:creationId xmlns:a16="http://schemas.microsoft.com/office/drawing/2014/main" id="{E242A149-5C69-C141-3974-E08C942730D4}"/>
              </a:ext>
            </a:extLst>
          </p:cNvPr>
          <p:cNvCxnSpPr>
            <a:cxnSpLocks/>
          </p:cNvCxnSpPr>
          <p:nvPr/>
        </p:nvCxnSpPr>
        <p:spPr>
          <a:xfrm>
            <a:off x="9080205" y="2998380"/>
            <a:ext cx="1850065" cy="0"/>
          </a:xfrm>
          <a:prstGeom prst="line">
            <a:avLst/>
          </a:prstGeom>
          <a:ln w="127000">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11" name="Straight Connector 10">
            <a:extLst>
              <a:ext uri="{FF2B5EF4-FFF2-40B4-BE49-F238E27FC236}">
                <a16:creationId xmlns:a16="http://schemas.microsoft.com/office/drawing/2014/main" id="{DF1E804A-EBC3-41A2-5FAC-CC48509DA69F}"/>
              </a:ext>
            </a:extLst>
          </p:cNvPr>
          <p:cNvCxnSpPr>
            <a:cxnSpLocks/>
          </p:cNvCxnSpPr>
          <p:nvPr/>
        </p:nvCxnSpPr>
        <p:spPr>
          <a:xfrm>
            <a:off x="7510130" y="6170426"/>
            <a:ext cx="1038447" cy="0"/>
          </a:xfrm>
          <a:prstGeom prst="line">
            <a:avLst/>
          </a:prstGeom>
          <a:ln w="127000">
            <a:solidFill>
              <a:srgbClr val="FF0000"/>
            </a:solidFill>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420058339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463DD90-B586-E786-D29D-11D63681FBD7}"/>
              </a:ext>
            </a:extLst>
          </p:cNvPr>
          <p:cNvPicPr>
            <a:picLocks noChangeAspect="1"/>
          </p:cNvPicPr>
          <p:nvPr/>
        </p:nvPicPr>
        <p:blipFill>
          <a:blip r:embed="rId2"/>
          <a:stretch>
            <a:fillRect/>
          </a:stretch>
        </p:blipFill>
        <p:spPr>
          <a:xfrm>
            <a:off x="3408217" y="2574835"/>
            <a:ext cx="1849583" cy="1971758"/>
          </a:xfrm>
          <a:prstGeom prst="rect">
            <a:avLst/>
          </a:prstGeom>
        </p:spPr>
      </p:pic>
      <p:pic>
        <p:nvPicPr>
          <p:cNvPr id="4" name="Picture 3">
            <a:extLst>
              <a:ext uri="{FF2B5EF4-FFF2-40B4-BE49-F238E27FC236}">
                <a16:creationId xmlns:a16="http://schemas.microsoft.com/office/drawing/2014/main" id="{00F0F3D0-2D80-7385-2BD0-1AB6825A1800}"/>
              </a:ext>
            </a:extLst>
          </p:cNvPr>
          <p:cNvPicPr>
            <a:picLocks noChangeAspect="1"/>
          </p:cNvPicPr>
          <p:nvPr/>
        </p:nvPicPr>
        <p:blipFill>
          <a:blip r:embed="rId3"/>
          <a:stretch>
            <a:fillRect/>
          </a:stretch>
        </p:blipFill>
        <p:spPr>
          <a:xfrm>
            <a:off x="10823170" y="0"/>
            <a:ext cx="1368829" cy="1368829"/>
          </a:xfrm>
          <a:prstGeom prst="rect">
            <a:avLst/>
          </a:prstGeom>
        </p:spPr>
      </p:pic>
      <p:pic>
        <p:nvPicPr>
          <p:cNvPr id="6" name="Picture 5">
            <a:extLst>
              <a:ext uri="{FF2B5EF4-FFF2-40B4-BE49-F238E27FC236}">
                <a16:creationId xmlns:a16="http://schemas.microsoft.com/office/drawing/2014/main" id="{DDC7694C-74D2-8C41-646C-95959D21E7AD}"/>
              </a:ext>
            </a:extLst>
          </p:cNvPr>
          <p:cNvPicPr>
            <a:picLocks noChangeAspect="1"/>
          </p:cNvPicPr>
          <p:nvPr/>
        </p:nvPicPr>
        <p:blipFill>
          <a:blip r:embed="rId4"/>
          <a:stretch>
            <a:fillRect/>
          </a:stretch>
        </p:blipFill>
        <p:spPr>
          <a:xfrm>
            <a:off x="5843833" y="2574835"/>
            <a:ext cx="1887463" cy="1971758"/>
          </a:xfrm>
          <a:prstGeom prst="rect">
            <a:avLst/>
          </a:prstGeom>
        </p:spPr>
      </p:pic>
      <p:sp>
        <p:nvSpPr>
          <p:cNvPr id="8" name="Title 7">
            <a:extLst>
              <a:ext uri="{FF2B5EF4-FFF2-40B4-BE49-F238E27FC236}">
                <a16:creationId xmlns:a16="http://schemas.microsoft.com/office/drawing/2014/main" id="{723F3098-B8F2-1A3F-816D-AAAE12E3EA59}"/>
              </a:ext>
            </a:extLst>
          </p:cNvPr>
          <p:cNvSpPr>
            <a:spLocks noGrp="1"/>
          </p:cNvSpPr>
          <p:nvPr>
            <p:ph type="title"/>
          </p:nvPr>
        </p:nvSpPr>
        <p:spPr/>
        <p:txBody>
          <a:bodyPr/>
          <a:lstStyle/>
          <a:p>
            <a:r>
              <a:rPr lang="en-US" dirty="0"/>
              <a:t>IARC – Key Documents to Know</a:t>
            </a:r>
          </a:p>
        </p:txBody>
      </p:sp>
      <p:sp>
        <p:nvSpPr>
          <p:cNvPr id="9" name="TextBox 8">
            <a:extLst>
              <a:ext uri="{FF2B5EF4-FFF2-40B4-BE49-F238E27FC236}">
                <a16:creationId xmlns:a16="http://schemas.microsoft.com/office/drawing/2014/main" id="{E32B45BD-D2E2-1AA7-B6AB-138852BE9EF5}"/>
              </a:ext>
            </a:extLst>
          </p:cNvPr>
          <p:cNvSpPr txBox="1"/>
          <p:nvPr/>
        </p:nvSpPr>
        <p:spPr>
          <a:xfrm>
            <a:off x="3782290" y="4845965"/>
            <a:ext cx="1101436" cy="584775"/>
          </a:xfrm>
          <a:prstGeom prst="rect">
            <a:avLst/>
          </a:prstGeom>
          <a:noFill/>
        </p:spPr>
        <p:txBody>
          <a:bodyPr wrap="square" rtlCol="0">
            <a:spAutoFit/>
          </a:bodyPr>
          <a:lstStyle/>
          <a:p>
            <a:pPr algn="ctr"/>
            <a:r>
              <a:rPr lang="en-US" sz="3200" dirty="0"/>
              <a:t>2002</a:t>
            </a:r>
          </a:p>
        </p:txBody>
      </p:sp>
      <p:sp>
        <p:nvSpPr>
          <p:cNvPr id="10" name="TextBox 9">
            <a:extLst>
              <a:ext uri="{FF2B5EF4-FFF2-40B4-BE49-F238E27FC236}">
                <a16:creationId xmlns:a16="http://schemas.microsoft.com/office/drawing/2014/main" id="{BA9FD9B6-F40A-B751-8FB3-9C263679CEED}"/>
              </a:ext>
            </a:extLst>
          </p:cNvPr>
          <p:cNvSpPr txBox="1"/>
          <p:nvPr/>
        </p:nvSpPr>
        <p:spPr>
          <a:xfrm>
            <a:off x="6236846" y="4845965"/>
            <a:ext cx="1101436" cy="584775"/>
          </a:xfrm>
          <a:prstGeom prst="rect">
            <a:avLst/>
          </a:prstGeom>
          <a:noFill/>
        </p:spPr>
        <p:txBody>
          <a:bodyPr wrap="square" rtlCol="0">
            <a:spAutoFit/>
          </a:bodyPr>
          <a:lstStyle/>
          <a:p>
            <a:pPr algn="ctr"/>
            <a:r>
              <a:rPr lang="en-US" sz="3200" dirty="0"/>
              <a:t>2024</a:t>
            </a:r>
          </a:p>
        </p:txBody>
      </p:sp>
    </p:spTree>
    <p:extLst>
      <p:ext uri="{BB962C8B-B14F-4D97-AF65-F5344CB8AC3E}">
        <p14:creationId xmlns:p14="http://schemas.microsoft.com/office/powerpoint/2010/main" val="66448574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1EFB5B-46FC-F3BF-EF11-CD8E952EB371}"/>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1F8A0B56-8365-1D4F-E5AB-A3AFAC368D94}"/>
              </a:ext>
            </a:extLst>
          </p:cNvPr>
          <p:cNvPicPr>
            <a:picLocks noChangeAspect="1"/>
          </p:cNvPicPr>
          <p:nvPr/>
        </p:nvPicPr>
        <p:blipFill>
          <a:blip r:embed="rId3"/>
          <a:stretch>
            <a:fillRect/>
          </a:stretch>
        </p:blipFill>
        <p:spPr>
          <a:xfrm>
            <a:off x="10823170" y="0"/>
            <a:ext cx="1368829" cy="1368829"/>
          </a:xfrm>
          <a:prstGeom prst="rect">
            <a:avLst/>
          </a:prstGeom>
        </p:spPr>
      </p:pic>
      <p:pic>
        <p:nvPicPr>
          <p:cNvPr id="10" name="Graphic 9" descr="Glasses with solid fill">
            <a:extLst>
              <a:ext uri="{FF2B5EF4-FFF2-40B4-BE49-F238E27FC236}">
                <a16:creationId xmlns:a16="http://schemas.microsoft.com/office/drawing/2014/main" id="{44D11E4A-734B-EE8E-298E-07408A226F1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401049" y="5024355"/>
            <a:ext cx="710911" cy="710911"/>
          </a:xfrm>
          <a:prstGeom prst="rect">
            <a:avLst/>
          </a:prstGeom>
        </p:spPr>
      </p:pic>
      <p:pic>
        <p:nvPicPr>
          <p:cNvPr id="7" name="Picture 6">
            <a:extLst>
              <a:ext uri="{FF2B5EF4-FFF2-40B4-BE49-F238E27FC236}">
                <a16:creationId xmlns:a16="http://schemas.microsoft.com/office/drawing/2014/main" id="{931848ED-DD88-E5D3-1938-11BDC84197E5}"/>
              </a:ext>
            </a:extLst>
          </p:cNvPr>
          <p:cNvPicPr>
            <a:picLocks noChangeAspect="1"/>
          </p:cNvPicPr>
          <p:nvPr/>
        </p:nvPicPr>
        <p:blipFill>
          <a:blip r:embed="rId6"/>
          <a:stretch>
            <a:fillRect/>
          </a:stretch>
        </p:blipFill>
        <p:spPr>
          <a:xfrm>
            <a:off x="2825750" y="12700"/>
            <a:ext cx="6540500" cy="6832600"/>
          </a:xfrm>
          <a:prstGeom prst="rect">
            <a:avLst/>
          </a:prstGeom>
        </p:spPr>
      </p:pic>
    </p:spTree>
    <p:extLst>
      <p:ext uri="{BB962C8B-B14F-4D97-AF65-F5344CB8AC3E}">
        <p14:creationId xmlns:p14="http://schemas.microsoft.com/office/powerpoint/2010/main" val="16299152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1EFB5B-46FC-F3BF-EF11-CD8E952EB37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4564AA8-4289-1F8D-BA6D-7A36244BE1D6}"/>
              </a:ext>
            </a:extLst>
          </p:cNvPr>
          <p:cNvSpPr>
            <a:spLocks noGrp="1"/>
          </p:cNvSpPr>
          <p:nvPr>
            <p:ph type="title"/>
          </p:nvPr>
        </p:nvSpPr>
        <p:spPr/>
        <p:txBody>
          <a:bodyPr/>
          <a:lstStyle/>
          <a:p>
            <a:r>
              <a:rPr lang="en-US" b="1" dirty="0"/>
              <a:t>IARC 2024</a:t>
            </a:r>
            <a:endParaRPr lang="en-US" dirty="0"/>
          </a:p>
        </p:txBody>
      </p:sp>
      <p:sp>
        <p:nvSpPr>
          <p:cNvPr id="3" name="Content Placeholder 2">
            <a:extLst>
              <a:ext uri="{FF2B5EF4-FFF2-40B4-BE49-F238E27FC236}">
                <a16:creationId xmlns:a16="http://schemas.microsoft.com/office/drawing/2014/main" id="{DA785ECA-DFEB-0237-C8AD-CF7E70135A67}"/>
              </a:ext>
            </a:extLst>
          </p:cNvPr>
          <p:cNvSpPr>
            <a:spLocks noGrp="1"/>
          </p:cNvSpPr>
          <p:nvPr>
            <p:ph idx="1"/>
          </p:nvPr>
        </p:nvSpPr>
        <p:spPr/>
        <p:txBody>
          <a:bodyPr>
            <a:normAutofit/>
          </a:bodyPr>
          <a:lstStyle/>
          <a:p>
            <a:pPr lvl="0"/>
            <a:endParaRPr lang="en-US" dirty="0"/>
          </a:p>
        </p:txBody>
      </p:sp>
      <p:pic>
        <p:nvPicPr>
          <p:cNvPr id="4" name="Picture 3">
            <a:extLst>
              <a:ext uri="{FF2B5EF4-FFF2-40B4-BE49-F238E27FC236}">
                <a16:creationId xmlns:a16="http://schemas.microsoft.com/office/drawing/2014/main" id="{1F8A0B56-8365-1D4F-E5AB-A3AFAC368D94}"/>
              </a:ext>
            </a:extLst>
          </p:cNvPr>
          <p:cNvPicPr>
            <a:picLocks noChangeAspect="1"/>
          </p:cNvPicPr>
          <p:nvPr/>
        </p:nvPicPr>
        <p:blipFill>
          <a:blip r:embed="rId3"/>
          <a:stretch>
            <a:fillRect/>
          </a:stretch>
        </p:blipFill>
        <p:spPr>
          <a:xfrm>
            <a:off x="10823170" y="0"/>
            <a:ext cx="1368829" cy="1368829"/>
          </a:xfrm>
          <a:prstGeom prst="rect">
            <a:avLst/>
          </a:prstGeom>
        </p:spPr>
      </p:pic>
      <p:pic>
        <p:nvPicPr>
          <p:cNvPr id="8" name="Picture 7">
            <a:extLst>
              <a:ext uri="{FF2B5EF4-FFF2-40B4-BE49-F238E27FC236}">
                <a16:creationId xmlns:a16="http://schemas.microsoft.com/office/drawing/2014/main" id="{C6ABAE4D-8B0C-01AE-29E9-16C24A894ECD}"/>
              </a:ext>
            </a:extLst>
          </p:cNvPr>
          <p:cNvPicPr>
            <a:picLocks noChangeAspect="1"/>
          </p:cNvPicPr>
          <p:nvPr/>
        </p:nvPicPr>
        <p:blipFill>
          <a:blip r:embed="rId4"/>
          <a:stretch>
            <a:fillRect/>
          </a:stretch>
        </p:blipFill>
        <p:spPr>
          <a:xfrm>
            <a:off x="3560618" y="2942859"/>
            <a:ext cx="5541818" cy="2081496"/>
          </a:xfrm>
          <a:prstGeom prst="rect">
            <a:avLst/>
          </a:prstGeom>
        </p:spPr>
      </p:pic>
      <p:pic>
        <p:nvPicPr>
          <p:cNvPr id="6" name="Graphic 5" descr="Glasses with solid fill">
            <a:extLst>
              <a:ext uri="{FF2B5EF4-FFF2-40B4-BE49-F238E27FC236}">
                <a16:creationId xmlns:a16="http://schemas.microsoft.com/office/drawing/2014/main" id="{2DDBDE62-6AE6-C6EB-AF84-C26113BF219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456105" y="5024355"/>
            <a:ext cx="646331" cy="646331"/>
          </a:xfrm>
          <a:prstGeom prst="rect">
            <a:avLst/>
          </a:prstGeom>
        </p:spPr>
      </p:pic>
      <p:sp>
        <p:nvSpPr>
          <p:cNvPr id="7" name="TextBox 6">
            <a:extLst>
              <a:ext uri="{FF2B5EF4-FFF2-40B4-BE49-F238E27FC236}">
                <a16:creationId xmlns:a16="http://schemas.microsoft.com/office/drawing/2014/main" id="{FB608B8C-E691-A7A1-E686-3DC9313E8351}"/>
              </a:ext>
            </a:extLst>
          </p:cNvPr>
          <p:cNvSpPr txBox="1"/>
          <p:nvPr/>
        </p:nvSpPr>
        <p:spPr>
          <a:xfrm>
            <a:off x="5158728" y="6196925"/>
            <a:ext cx="7033272" cy="861774"/>
          </a:xfrm>
          <a:prstGeom prst="rect">
            <a:avLst/>
          </a:prstGeom>
          <a:noFill/>
        </p:spPr>
        <p:txBody>
          <a:bodyPr wrap="none" rtlCol="0">
            <a:spAutoFit/>
          </a:bodyPr>
          <a:lstStyle/>
          <a:p>
            <a:r>
              <a:rPr lang="en-US" sz="3200" u="sng" dirty="0"/>
              <a:t>IARC Advisory Group Report, 2024</a:t>
            </a:r>
            <a:r>
              <a:rPr lang="en-US" sz="3200" dirty="0"/>
              <a:t>, p.171</a:t>
            </a:r>
          </a:p>
          <a:p>
            <a:endParaRPr lang="en-US" dirty="0"/>
          </a:p>
        </p:txBody>
      </p:sp>
    </p:spTree>
    <p:extLst>
      <p:ext uri="{BB962C8B-B14F-4D97-AF65-F5344CB8AC3E}">
        <p14:creationId xmlns:p14="http://schemas.microsoft.com/office/powerpoint/2010/main" val="124717956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DE6150-E028-BEDC-F28A-8AD79756E092}"/>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499E608-EB64-3BCF-EEEC-9F2E88745274}"/>
              </a:ext>
            </a:extLst>
          </p:cNvPr>
          <p:cNvSpPr>
            <a:spLocks noGrp="1"/>
          </p:cNvSpPr>
          <p:nvPr>
            <p:ph idx="1"/>
          </p:nvPr>
        </p:nvSpPr>
        <p:spPr/>
        <p:txBody>
          <a:bodyPr>
            <a:normAutofit/>
          </a:bodyPr>
          <a:lstStyle/>
          <a:p>
            <a:pPr lvl="0"/>
            <a:r>
              <a:rPr lang="en-US" u="sng" dirty="0">
                <a:solidFill>
                  <a:schemeClr val="bg1">
                    <a:lumMod val="85000"/>
                  </a:schemeClr>
                </a:solidFill>
              </a:rPr>
              <a:t>IARC Advisory Group Report, 2024</a:t>
            </a:r>
            <a:r>
              <a:rPr lang="en-US" dirty="0">
                <a:solidFill>
                  <a:schemeClr val="bg1">
                    <a:lumMod val="85000"/>
                  </a:schemeClr>
                </a:solidFill>
              </a:rPr>
              <a:t>, p.171</a:t>
            </a:r>
          </a:p>
        </p:txBody>
      </p:sp>
      <p:pic>
        <p:nvPicPr>
          <p:cNvPr id="4" name="Picture 3">
            <a:extLst>
              <a:ext uri="{FF2B5EF4-FFF2-40B4-BE49-F238E27FC236}">
                <a16:creationId xmlns:a16="http://schemas.microsoft.com/office/drawing/2014/main" id="{57A2919A-35E3-7B92-1FB8-6E195F3BFD39}"/>
              </a:ext>
            </a:extLst>
          </p:cNvPr>
          <p:cNvPicPr>
            <a:picLocks noChangeAspect="1"/>
          </p:cNvPicPr>
          <p:nvPr/>
        </p:nvPicPr>
        <p:blipFill>
          <a:blip r:embed="rId3"/>
          <a:stretch>
            <a:fillRect/>
          </a:stretch>
        </p:blipFill>
        <p:spPr>
          <a:xfrm>
            <a:off x="10823170" y="0"/>
            <a:ext cx="1368829" cy="1368829"/>
          </a:xfrm>
          <a:prstGeom prst="rect">
            <a:avLst/>
          </a:prstGeom>
        </p:spPr>
      </p:pic>
      <p:pic>
        <p:nvPicPr>
          <p:cNvPr id="8" name="Picture 7">
            <a:extLst>
              <a:ext uri="{FF2B5EF4-FFF2-40B4-BE49-F238E27FC236}">
                <a16:creationId xmlns:a16="http://schemas.microsoft.com/office/drawing/2014/main" id="{4A863A1F-15D3-364B-5E8B-5E57B188A822}"/>
              </a:ext>
            </a:extLst>
          </p:cNvPr>
          <p:cNvPicPr>
            <a:picLocks noChangeAspect="1"/>
          </p:cNvPicPr>
          <p:nvPr/>
        </p:nvPicPr>
        <p:blipFill>
          <a:blip r:embed="rId4"/>
          <a:stretch>
            <a:fillRect/>
          </a:stretch>
        </p:blipFill>
        <p:spPr>
          <a:xfrm>
            <a:off x="0" y="1711648"/>
            <a:ext cx="12192000" cy="4579291"/>
          </a:xfrm>
          <a:prstGeom prst="rect">
            <a:avLst/>
          </a:prstGeom>
        </p:spPr>
      </p:pic>
      <p:sp>
        <p:nvSpPr>
          <p:cNvPr id="7" name="Title 6">
            <a:extLst>
              <a:ext uri="{FF2B5EF4-FFF2-40B4-BE49-F238E27FC236}">
                <a16:creationId xmlns:a16="http://schemas.microsoft.com/office/drawing/2014/main" id="{54B768E9-9BF8-9DD5-3D9A-397092E37587}"/>
              </a:ext>
            </a:extLst>
          </p:cNvPr>
          <p:cNvSpPr>
            <a:spLocks noGrp="1"/>
          </p:cNvSpPr>
          <p:nvPr>
            <p:ph type="title"/>
          </p:nvPr>
        </p:nvSpPr>
        <p:spPr/>
        <p:txBody>
          <a:bodyPr/>
          <a:lstStyle/>
          <a:p>
            <a:r>
              <a:rPr lang="en-US" dirty="0"/>
              <a:t>Institutional Inertia</a:t>
            </a:r>
          </a:p>
        </p:txBody>
      </p:sp>
      <p:sp>
        <p:nvSpPr>
          <p:cNvPr id="2" name="TextBox 1">
            <a:extLst>
              <a:ext uri="{FF2B5EF4-FFF2-40B4-BE49-F238E27FC236}">
                <a16:creationId xmlns:a16="http://schemas.microsoft.com/office/drawing/2014/main" id="{3618D730-0868-71F8-664B-7E4EEB00A3E7}"/>
              </a:ext>
            </a:extLst>
          </p:cNvPr>
          <p:cNvSpPr txBox="1"/>
          <p:nvPr/>
        </p:nvSpPr>
        <p:spPr>
          <a:xfrm>
            <a:off x="5158728" y="6196925"/>
            <a:ext cx="7033272" cy="861774"/>
          </a:xfrm>
          <a:prstGeom prst="rect">
            <a:avLst/>
          </a:prstGeom>
          <a:noFill/>
        </p:spPr>
        <p:txBody>
          <a:bodyPr wrap="none" rtlCol="0">
            <a:spAutoFit/>
          </a:bodyPr>
          <a:lstStyle/>
          <a:p>
            <a:r>
              <a:rPr lang="en-US" sz="3200" u="sng" dirty="0"/>
              <a:t>IARC Advisory Group Report, 2024</a:t>
            </a:r>
            <a:r>
              <a:rPr lang="en-US" sz="3200" dirty="0"/>
              <a:t>, p.171</a:t>
            </a:r>
          </a:p>
          <a:p>
            <a:endParaRPr lang="en-US" dirty="0"/>
          </a:p>
        </p:txBody>
      </p:sp>
    </p:spTree>
    <p:extLst>
      <p:ext uri="{BB962C8B-B14F-4D97-AF65-F5344CB8AC3E}">
        <p14:creationId xmlns:p14="http://schemas.microsoft.com/office/powerpoint/2010/main" val="392807465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71ABAAC-DF0C-F52E-36D3-9B8EF3DC1880}"/>
              </a:ext>
            </a:extLst>
          </p:cNvPr>
          <p:cNvPicPr>
            <a:picLocks noChangeAspect="1"/>
          </p:cNvPicPr>
          <p:nvPr/>
        </p:nvPicPr>
        <p:blipFill>
          <a:blip r:embed="rId2"/>
          <a:srcRect l="16463" r="18519"/>
          <a:stretch>
            <a:fillRect/>
          </a:stretch>
        </p:blipFill>
        <p:spPr>
          <a:xfrm>
            <a:off x="2878282" y="645197"/>
            <a:ext cx="6435436" cy="5567605"/>
          </a:xfrm>
          <a:prstGeom prst="rect">
            <a:avLst/>
          </a:prstGeom>
        </p:spPr>
      </p:pic>
    </p:spTree>
    <p:extLst>
      <p:ext uri="{BB962C8B-B14F-4D97-AF65-F5344CB8AC3E}">
        <p14:creationId xmlns:p14="http://schemas.microsoft.com/office/powerpoint/2010/main" val="160648000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6B3648-8781-806C-6BF4-3971F34C1AC8}"/>
              </a:ext>
            </a:extLst>
          </p:cNvPr>
          <p:cNvSpPr>
            <a:spLocks noGrp="1"/>
          </p:cNvSpPr>
          <p:nvPr>
            <p:ph type="title"/>
          </p:nvPr>
        </p:nvSpPr>
        <p:spPr/>
        <p:txBody>
          <a:bodyPr/>
          <a:lstStyle/>
          <a:p>
            <a:r>
              <a:rPr lang="en-US" b="1" dirty="0"/>
              <a:t>WHO</a:t>
            </a:r>
            <a:endParaRPr lang="en-US" dirty="0"/>
          </a:p>
        </p:txBody>
      </p:sp>
      <p:sp>
        <p:nvSpPr>
          <p:cNvPr id="3" name="Content Placeholder 2">
            <a:extLst>
              <a:ext uri="{FF2B5EF4-FFF2-40B4-BE49-F238E27FC236}">
                <a16:creationId xmlns:a16="http://schemas.microsoft.com/office/drawing/2014/main" id="{BF845C77-10BA-E7C6-4F0B-8DD6F7568AAC}"/>
              </a:ext>
            </a:extLst>
          </p:cNvPr>
          <p:cNvSpPr>
            <a:spLocks noGrp="1"/>
          </p:cNvSpPr>
          <p:nvPr>
            <p:ph idx="1"/>
          </p:nvPr>
        </p:nvSpPr>
        <p:spPr/>
        <p:txBody>
          <a:bodyPr>
            <a:normAutofit/>
          </a:bodyPr>
          <a:lstStyle/>
          <a:p>
            <a:pPr lvl="0"/>
            <a:r>
              <a:rPr lang="en-US" sz="4000" dirty="0"/>
              <a:t>World Health Organization</a:t>
            </a:r>
          </a:p>
          <a:p>
            <a:pPr lvl="0"/>
            <a:r>
              <a:rPr lang="en-US" sz="4000" dirty="0"/>
              <a:t>United Nations’ agency for public health</a:t>
            </a:r>
          </a:p>
          <a:p>
            <a:pPr lvl="0"/>
            <a:r>
              <a:rPr lang="en-US" sz="4000" dirty="0"/>
              <a:t>"Health is a state of complete physical, mental and social well-being and not merely the absence of disease or infirmity." </a:t>
            </a:r>
          </a:p>
          <a:p>
            <a:pPr lvl="0"/>
            <a:r>
              <a:rPr lang="en-US" sz="4000" dirty="0"/>
              <a:t>Issue recommendations </a:t>
            </a:r>
          </a:p>
          <a:p>
            <a:pPr marL="0" indent="0">
              <a:buNone/>
            </a:pPr>
            <a:endParaRPr lang="en-US" dirty="0"/>
          </a:p>
        </p:txBody>
      </p:sp>
      <p:pic>
        <p:nvPicPr>
          <p:cNvPr id="4" name="Picture 3">
            <a:extLst>
              <a:ext uri="{FF2B5EF4-FFF2-40B4-BE49-F238E27FC236}">
                <a16:creationId xmlns:a16="http://schemas.microsoft.com/office/drawing/2014/main" id="{193F9D6D-D967-5364-4BED-50EBDF2E33A0}"/>
              </a:ext>
            </a:extLst>
          </p:cNvPr>
          <p:cNvPicPr>
            <a:picLocks noChangeAspect="1"/>
          </p:cNvPicPr>
          <p:nvPr/>
        </p:nvPicPr>
        <p:blipFill>
          <a:blip r:embed="rId3"/>
          <a:srcRect l="16463" r="18519"/>
          <a:stretch>
            <a:fillRect/>
          </a:stretch>
        </p:blipFill>
        <p:spPr>
          <a:xfrm>
            <a:off x="10607040" y="46701"/>
            <a:ext cx="1584960" cy="1371225"/>
          </a:xfrm>
          <a:prstGeom prst="rect">
            <a:avLst/>
          </a:prstGeom>
        </p:spPr>
      </p:pic>
    </p:spTree>
    <p:extLst>
      <p:ext uri="{BB962C8B-B14F-4D97-AF65-F5344CB8AC3E}">
        <p14:creationId xmlns:p14="http://schemas.microsoft.com/office/powerpoint/2010/main" val="182001325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43F3DB-FD5B-E9D3-BC7F-BD1BD4282CE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BF83D34-4BFD-E5B4-1E86-0600B56A4646}"/>
              </a:ext>
            </a:extLst>
          </p:cNvPr>
          <p:cNvSpPr>
            <a:spLocks noGrp="1"/>
          </p:cNvSpPr>
          <p:nvPr>
            <p:ph type="title"/>
          </p:nvPr>
        </p:nvSpPr>
        <p:spPr/>
        <p:txBody>
          <a:bodyPr/>
          <a:lstStyle/>
          <a:p>
            <a:r>
              <a:rPr lang="en-US" b="1" dirty="0"/>
              <a:t>WHO</a:t>
            </a:r>
            <a:endParaRPr lang="en-US" dirty="0"/>
          </a:p>
        </p:txBody>
      </p:sp>
      <p:sp>
        <p:nvSpPr>
          <p:cNvPr id="3" name="Content Placeholder 2">
            <a:extLst>
              <a:ext uri="{FF2B5EF4-FFF2-40B4-BE49-F238E27FC236}">
                <a16:creationId xmlns:a16="http://schemas.microsoft.com/office/drawing/2014/main" id="{D988071B-6441-5C4C-AA50-7B8E5CD28B4E}"/>
              </a:ext>
            </a:extLst>
          </p:cNvPr>
          <p:cNvSpPr>
            <a:spLocks noGrp="1"/>
          </p:cNvSpPr>
          <p:nvPr>
            <p:ph idx="1"/>
          </p:nvPr>
        </p:nvSpPr>
        <p:spPr>
          <a:xfrm>
            <a:off x="838200" y="1825625"/>
            <a:ext cx="10515600" cy="4985674"/>
          </a:xfrm>
        </p:spPr>
        <p:txBody>
          <a:bodyPr>
            <a:normAutofit/>
          </a:bodyPr>
          <a:lstStyle/>
          <a:p>
            <a:pPr marL="0" indent="0">
              <a:buNone/>
            </a:pPr>
            <a:r>
              <a:rPr lang="en-US" sz="4000" dirty="0"/>
              <a:t>Environmental Health Criteria 238 (EHC 238)</a:t>
            </a:r>
          </a:p>
          <a:p>
            <a:pPr marL="0" indent="0">
              <a:buNone/>
            </a:pPr>
            <a:r>
              <a:rPr lang="en-US" sz="4000" dirty="0">
                <a:solidFill>
                  <a:srgbClr val="FF0000"/>
                </a:solidFill>
              </a:rPr>
              <a:t>“Extremely Low Frequency Fields” </a:t>
            </a:r>
          </a:p>
          <a:p>
            <a:endParaRPr lang="en-US" sz="4000" dirty="0"/>
          </a:p>
          <a:p>
            <a:r>
              <a:rPr lang="en-US" sz="4000" dirty="0"/>
              <a:t>&gt;500 page document </a:t>
            </a:r>
          </a:p>
          <a:p>
            <a:r>
              <a:rPr lang="en-US" sz="4000" dirty="0"/>
              <a:t>Published 2007</a:t>
            </a:r>
          </a:p>
          <a:p>
            <a:r>
              <a:rPr lang="en-US" sz="4000" dirty="0"/>
              <a:t>Remains WHO’s most recent document on EMF</a:t>
            </a:r>
          </a:p>
          <a:p>
            <a:pPr lvl="0"/>
            <a:endParaRPr lang="en-US" dirty="0"/>
          </a:p>
          <a:p>
            <a:pPr marL="0" indent="0">
              <a:buNone/>
            </a:pPr>
            <a:endParaRPr lang="en-US" dirty="0"/>
          </a:p>
        </p:txBody>
      </p:sp>
      <p:pic>
        <p:nvPicPr>
          <p:cNvPr id="4" name="Picture 3">
            <a:extLst>
              <a:ext uri="{FF2B5EF4-FFF2-40B4-BE49-F238E27FC236}">
                <a16:creationId xmlns:a16="http://schemas.microsoft.com/office/drawing/2014/main" id="{C09468B0-409A-BBFA-8EF8-99DC0CD2BD7B}"/>
              </a:ext>
            </a:extLst>
          </p:cNvPr>
          <p:cNvPicPr>
            <a:picLocks noChangeAspect="1"/>
          </p:cNvPicPr>
          <p:nvPr/>
        </p:nvPicPr>
        <p:blipFill>
          <a:blip r:embed="rId3"/>
          <a:srcRect l="16463" r="18519"/>
          <a:stretch>
            <a:fillRect/>
          </a:stretch>
        </p:blipFill>
        <p:spPr>
          <a:xfrm>
            <a:off x="10607040" y="46701"/>
            <a:ext cx="1584960" cy="1371225"/>
          </a:xfrm>
          <a:prstGeom prst="rect">
            <a:avLst/>
          </a:prstGeom>
        </p:spPr>
      </p:pic>
    </p:spTree>
    <p:extLst>
      <p:ext uri="{BB962C8B-B14F-4D97-AF65-F5344CB8AC3E}">
        <p14:creationId xmlns:p14="http://schemas.microsoft.com/office/powerpoint/2010/main" val="387574869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3C130F-D979-C53B-D964-7396D58548D0}"/>
              </a:ext>
            </a:extLst>
          </p:cNvPr>
          <p:cNvSpPr>
            <a:spLocks noGrp="1"/>
          </p:cNvSpPr>
          <p:nvPr>
            <p:ph type="title"/>
          </p:nvPr>
        </p:nvSpPr>
        <p:spPr/>
        <p:txBody>
          <a:bodyPr/>
          <a:lstStyle/>
          <a:p>
            <a:r>
              <a:rPr lang="en-US" b="1" dirty="0"/>
              <a:t>WHO (EHC 238) </a:t>
            </a:r>
            <a:endParaRPr lang="en-US" dirty="0"/>
          </a:p>
        </p:txBody>
      </p:sp>
      <p:sp>
        <p:nvSpPr>
          <p:cNvPr id="3" name="Content Placeholder 2">
            <a:extLst>
              <a:ext uri="{FF2B5EF4-FFF2-40B4-BE49-F238E27FC236}">
                <a16:creationId xmlns:a16="http://schemas.microsoft.com/office/drawing/2014/main" id="{946B5E36-6C3C-4E1A-A0EF-E2CA9074C262}"/>
              </a:ext>
            </a:extLst>
          </p:cNvPr>
          <p:cNvSpPr>
            <a:spLocks noGrp="1"/>
          </p:cNvSpPr>
          <p:nvPr>
            <p:ph sz="half" idx="1"/>
          </p:nvPr>
        </p:nvSpPr>
        <p:spPr/>
        <p:txBody>
          <a:bodyPr>
            <a:normAutofit/>
          </a:bodyPr>
          <a:lstStyle/>
          <a:p>
            <a:pPr marL="0" lvl="0" indent="0">
              <a:buNone/>
            </a:pPr>
            <a:r>
              <a:rPr lang="en-US" sz="3200" b="1" u="sng" dirty="0"/>
              <a:t>ACUTE EFFECTS</a:t>
            </a:r>
          </a:p>
          <a:p>
            <a:pPr lvl="0"/>
            <a:r>
              <a:rPr lang="en-US" sz="3200" dirty="0"/>
              <a:t>"Acute biological effects have been </a:t>
            </a:r>
            <a:r>
              <a:rPr lang="en-US" sz="3200" dirty="0">
                <a:solidFill>
                  <a:srgbClr val="FF0000"/>
                </a:solidFill>
              </a:rPr>
              <a:t>established</a:t>
            </a:r>
            <a:r>
              <a:rPr lang="en-US" sz="3200" dirty="0"/>
              <a:t>….” </a:t>
            </a:r>
          </a:p>
          <a:p>
            <a:pPr lvl="0"/>
            <a:r>
              <a:rPr lang="en-US" sz="3200" dirty="0"/>
              <a:t>"Compliance with these guidelines [</a:t>
            </a:r>
            <a:r>
              <a:rPr lang="en-US" sz="3200" dirty="0">
                <a:solidFill>
                  <a:srgbClr val="FF0000"/>
                </a:solidFill>
              </a:rPr>
              <a:t>ICNIRP 1998</a:t>
            </a:r>
            <a:r>
              <a:rPr lang="en-US" sz="3200" dirty="0"/>
              <a:t>; IEEE 2002] provides </a:t>
            </a:r>
            <a:r>
              <a:rPr lang="en-US" sz="3200" dirty="0">
                <a:solidFill>
                  <a:srgbClr val="FF0000"/>
                </a:solidFill>
              </a:rPr>
              <a:t>adequate protection </a:t>
            </a:r>
            <a:r>
              <a:rPr lang="en-US" sz="3200" dirty="0"/>
              <a:t>for acute effects."</a:t>
            </a:r>
          </a:p>
          <a:p>
            <a:pPr marL="0" indent="0">
              <a:buNone/>
            </a:pPr>
            <a:endParaRPr lang="en-US" dirty="0"/>
          </a:p>
        </p:txBody>
      </p:sp>
      <p:sp>
        <p:nvSpPr>
          <p:cNvPr id="5" name="Content Placeholder 4">
            <a:extLst>
              <a:ext uri="{FF2B5EF4-FFF2-40B4-BE49-F238E27FC236}">
                <a16:creationId xmlns:a16="http://schemas.microsoft.com/office/drawing/2014/main" id="{CAB486BE-F683-898C-D163-4D9587518393}"/>
              </a:ext>
            </a:extLst>
          </p:cNvPr>
          <p:cNvSpPr>
            <a:spLocks noGrp="1"/>
          </p:cNvSpPr>
          <p:nvPr>
            <p:ph sz="half" idx="2"/>
          </p:nvPr>
        </p:nvSpPr>
        <p:spPr/>
        <p:txBody>
          <a:bodyPr>
            <a:normAutofit/>
          </a:bodyPr>
          <a:lstStyle/>
          <a:p>
            <a:pPr marL="0" lvl="0" indent="0">
              <a:buNone/>
            </a:pPr>
            <a:r>
              <a:rPr lang="en-US" sz="3200" b="1" u="sng" dirty="0"/>
              <a:t>CHRONIC EFFECTS</a:t>
            </a:r>
          </a:p>
          <a:p>
            <a:pPr marL="0" lvl="0" indent="0">
              <a:buNone/>
            </a:pPr>
            <a:r>
              <a:rPr lang="en-US" sz="3200" dirty="0"/>
              <a:t>Magnetic fields: </a:t>
            </a:r>
          </a:p>
          <a:p>
            <a:pPr lvl="0"/>
            <a:r>
              <a:rPr lang="en-US" sz="3200" dirty="0"/>
              <a:t>"There is </a:t>
            </a:r>
            <a:r>
              <a:rPr lang="en-US" sz="3200" dirty="0">
                <a:solidFill>
                  <a:srgbClr val="FF0000"/>
                </a:solidFill>
              </a:rPr>
              <a:t>limited evidence </a:t>
            </a:r>
            <a:r>
              <a:rPr lang="en-US" sz="3200" dirty="0"/>
              <a:t>for childhood </a:t>
            </a:r>
            <a:r>
              <a:rPr lang="en-US" sz="3200" dirty="0" err="1"/>
              <a:t>leukaemia</a:t>
            </a:r>
            <a:r>
              <a:rPr lang="en-US" sz="3200" dirty="0"/>
              <a:t>; inadequate evidence for other outcomes." </a:t>
            </a:r>
          </a:p>
        </p:txBody>
      </p:sp>
      <p:pic>
        <p:nvPicPr>
          <p:cNvPr id="4" name="Picture 3">
            <a:extLst>
              <a:ext uri="{FF2B5EF4-FFF2-40B4-BE49-F238E27FC236}">
                <a16:creationId xmlns:a16="http://schemas.microsoft.com/office/drawing/2014/main" id="{1FC0937C-6C1B-E122-C3A2-8245FEA8CD55}"/>
              </a:ext>
            </a:extLst>
          </p:cNvPr>
          <p:cNvPicPr>
            <a:picLocks noChangeAspect="1"/>
          </p:cNvPicPr>
          <p:nvPr/>
        </p:nvPicPr>
        <p:blipFill>
          <a:blip r:embed="rId3"/>
          <a:srcRect l="16463" r="18519"/>
          <a:stretch>
            <a:fillRect/>
          </a:stretch>
        </p:blipFill>
        <p:spPr>
          <a:xfrm>
            <a:off x="10607040" y="46701"/>
            <a:ext cx="1584960" cy="1371225"/>
          </a:xfrm>
          <a:prstGeom prst="rect">
            <a:avLst/>
          </a:prstGeom>
        </p:spPr>
      </p:pic>
    </p:spTree>
    <p:extLst>
      <p:ext uri="{BB962C8B-B14F-4D97-AF65-F5344CB8AC3E}">
        <p14:creationId xmlns:p14="http://schemas.microsoft.com/office/powerpoint/2010/main" val="235684686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5BC3B0-0C84-88DF-5C2F-937A025B7C5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A996F5C-8419-F5C9-B29E-265F016181D9}"/>
              </a:ext>
            </a:extLst>
          </p:cNvPr>
          <p:cNvSpPr>
            <a:spLocks noGrp="1"/>
          </p:cNvSpPr>
          <p:nvPr>
            <p:ph type="title"/>
          </p:nvPr>
        </p:nvSpPr>
        <p:spPr/>
        <p:txBody>
          <a:bodyPr/>
          <a:lstStyle/>
          <a:p>
            <a:r>
              <a:rPr lang="en-US" b="1" dirty="0"/>
              <a:t>WHO (EHC 238) – Chronic Effects</a:t>
            </a:r>
            <a:endParaRPr lang="en-US" dirty="0"/>
          </a:p>
        </p:txBody>
      </p:sp>
      <p:sp>
        <p:nvSpPr>
          <p:cNvPr id="3" name="Content Placeholder 2">
            <a:extLst>
              <a:ext uri="{FF2B5EF4-FFF2-40B4-BE49-F238E27FC236}">
                <a16:creationId xmlns:a16="http://schemas.microsoft.com/office/drawing/2014/main" id="{ECF601EF-E6BE-509C-A6A4-ABE396A14E3A}"/>
              </a:ext>
            </a:extLst>
          </p:cNvPr>
          <p:cNvSpPr>
            <a:spLocks noGrp="1"/>
          </p:cNvSpPr>
          <p:nvPr>
            <p:ph idx="1"/>
          </p:nvPr>
        </p:nvSpPr>
        <p:spPr/>
        <p:txBody>
          <a:bodyPr>
            <a:normAutofit/>
          </a:bodyPr>
          <a:lstStyle/>
          <a:p>
            <a:r>
              <a:rPr lang="en-US" sz="3600" dirty="0"/>
              <a:t>“…</a:t>
            </a:r>
            <a:r>
              <a:rPr lang="en-US" sz="3600" dirty="0">
                <a:solidFill>
                  <a:srgbClr val="FF0000"/>
                </a:solidFill>
              </a:rPr>
              <a:t>exposure limits based upon epidemiological evidence are not recommended</a:t>
            </a:r>
            <a:r>
              <a:rPr lang="en-US" sz="3600" dirty="0"/>
              <a:t>.” </a:t>
            </a:r>
          </a:p>
          <a:p>
            <a:endParaRPr lang="en-US" sz="3600" dirty="0"/>
          </a:p>
          <a:p>
            <a:r>
              <a:rPr lang="en-US" sz="3600" dirty="0"/>
              <a:t>…Such practice </a:t>
            </a:r>
            <a:r>
              <a:rPr lang="en-US" sz="3600" dirty="0">
                <a:solidFill>
                  <a:srgbClr val="FF0000"/>
                </a:solidFill>
              </a:rPr>
              <a:t>undermines the scientific foundation </a:t>
            </a:r>
            <a:r>
              <a:rPr lang="en-US" sz="3600" dirty="0"/>
              <a:t>on which the limits are based and is likely to be an expensive and not necessarily effective way of providing protection.”</a:t>
            </a:r>
          </a:p>
          <a:p>
            <a:endParaRPr lang="en-US" sz="3200" dirty="0"/>
          </a:p>
          <a:p>
            <a:pPr lvl="0"/>
            <a:endParaRPr lang="en-US" dirty="0"/>
          </a:p>
          <a:p>
            <a:pPr marL="0" indent="0">
              <a:buNone/>
            </a:pPr>
            <a:endParaRPr lang="en-US" dirty="0"/>
          </a:p>
        </p:txBody>
      </p:sp>
      <p:pic>
        <p:nvPicPr>
          <p:cNvPr id="4" name="Picture 3">
            <a:extLst>
              <a:ext uri="{FF2B5EF4-FFF2-40B4-BE49-F238E27FC236}">
                <a16:creationId xmlns:a16="http://schemas.microsoft.com/office/drawing/2014/main" id="{01FBA58F-1180-97B7-C15E-8BE7EC26158D}"/>
              </a:ext>
            </a:extLst>
          </p:cNvPr>
          <p:cNvPicPr>
            <a:picLocks noChangeAspect="1"/>
          </p:cNvPicPr>
          <p:nvPr/>
        </p:nvPicPr>
        <p:blipFill>
          <a:blip r:embed="rId3"/>
          <a:srcRect l="16463" r="18519"/>
          <a:stretch>
            <a:fillRect/>
          </a:stretch>
        </p:blipFill>
        <p:spPr>
          <a:xfrm>
            <a:off x="10607040" y="46701"/>
            <a:ext cx="1584960" cy="1371225"/>
          </a:xfrm>
          <a:prstGeom prst="rect">
            <a:avLst/>
          </a:prstGeom>
        </p:spPr>
      </p:pic>
    </p:spTree>
    <p:extLst>
      <p:ext uri="{BB962C8B-B14F-4D97-AF65-F5344CB8AC3E}">
        <p14:creationId xmlns:p14="http://schemas.microsoft.com/office/powerpoint/2010/main" val="219257277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3DC9C9-32C3-9FB6-58BD-D8A63AA7A499}"/>
              </a:ext>
            </a:extLst>
          </p:cNvPr>
          <p:cNvSpPr>
            <a:spLocks noGrp="1"/>
          </p:cNvSpPr>
          <p:nvPr>
            <p:ph type="title"/>
          </p:nvPr>
        </p:nvSpPr>
        <p:spPr>
          <a:xfrm>
            <a:off x="838200" y="379052"/>
            <a:ext cx="10515600" cy="1325563"/>
          </a:xfrm>
        </p:spPr>
        <p:txBody>
          <a:bodyPr>
            <a:normAutofit/>
          </a:bodyPr>
          <a:lstStyle/>
          <a:p>
            <a:r>
              <a:rPr lang="en-US" b="1" dirty="0"/>
              <a:t>WHO “</a:t>
            </a:r>
            <a:r>
              <a:rPr lang="en-US" dirty="0"/>
              <a:t>Exposure Backgrounder”</a:t>
            </a:r>
          </a:p>
        </p:txBody>
      </p:sp>
      <p:sp>
        <p:nvSpPr>
          <p:cNvPr id="3" name="Content Placeholder 2">
            <a:extLst>
              <a:ext uri="{FF2B5EF4-FFF2-40B4-BE49-F238E27FC236}">
                <a16:creationId xmlns:a16="http://schemas.microsoft.com/office/drawing/2014/main" id="{6A7A155E-E4E2-84CF-33D9-4B555DFA479A}"/>
              </a:ext>
            </a:extLst>
          </p:cNvPr>
          <p:cNvSpPr>
            <a:spLocks noGrp="1"/>
          </p:cNvSpPr>
          <p:nvPr>
            <p:ph idx="1"/>
          </p:nvPr>
        </p:nvSpPr>
        <p:spPr/>
        <p:txBody>
          <a:bodyPr>
            <a:normAutofit/>
          </a:bodyPr>
          <a:lstStyle/>
          <a:p>
            <a:r>
              <a:rPr lang="en-US" sz="3600" dirty="0"/>
              <a:t>"Given the weakness of the evidence for a link between exposure to ELF magnetic fields and childhood </a:t>
            </a:r>
            <a:r>
              <a:rPr lang="en-US" sz="3600" dirty="0" err="1"/>
              <a:t>leukaemia</a:t>
            </a:r>
            <a:r>
              <a:rPr lang="en-US" sz="3600" dirty="0"/>
              <a:t>, the </a:t>
            </a:r>
            <a:r>
              <a:rPr lang="en-US" sz="3600" dirty="0">
                <a:solidFill>
                  <a:srgbClr val="FF0000"/>
                </a:solidFill>
              </a:rPr>
              <a:t>benefits of exposure reduction on health are unclear</a:t>
            </a:r>
            <a:r>
              <a:rPr lang="en-US" sz="3600" dirty="0"/>
              <a:t>.”</a:t>
            </a:r>
          </a:p>
          <a:p>
            <a:pPr marL="0" indent="0">
              <a:buNone/>
            </a:pPr>
            <a:endParaRPr lang="en-US" dirty="0"/>
          </a:p>
        </p:txBody>
      </p:sp>
      <p:pic>
        <p:nvPicPr>
          <p:cNvPr id="4" name="Picture 3">
            <a:extLst>
              <a:ext uri="{FF2B5EF4-FFF2-40B4-BE49-F238E27FC236}">
                <a16:creationId xmlns:a16="http://schemas.microsoft.com/office/drawing/2014/main" id="{78B5BE86-49C7-C35F-0ACD-4144D9A77D77}"/>
              </a:ext>
            </a:extLst>
          </p:cNvPr>
          <p:cNvPicPr>
            <a:picLocks noChangeAspect="1"/>
          </p:cNvPicPr>
          <p:nvPr/>
        </p:nvPicPr>
        <p:blipFill>
          <a:blip r:embed="rId3"/>
          <a:srcRect l="16463" r="18519"/>
          <a:stretch>
            <a:fillRect/>
          </a:stretch>
        </p:blipFill>
        <p:spPr>
          <a:xfrm>
            <a:off x="10607040" y="46701"/>
            <a:ext cx="1584960" cy="1371225"/>
          </a:xfrm>
          <a:prstGeom prst="rect">
            <a:avLst/>
          </a:prstGeom>
        </p:spPr>
      </p:pic>
      <p:sp>
        <p:nvSpPr>
          <p:cNvPr id="6" name="TextBox 5">
            <a:extLst>
              <a:ext uri="{FF2B5EF4-FFF2-40B4-BE49-F238E27FC236}">
                <a16:creationId xmlns:a16="http://schemas.microsoft.com/office/drawing/2014/main" id="{93D675C6-F4E9-DF58-065C-FD5826677FD1}"/>
              </a:ext>
            </a:extLst>
          </p:cNvPr>
          <p:cNvSpPr txBox="1"/>
          <p:nvPr/>
        </p:nvSpPr>
        <p:spPr>
          <a:xfrm>
            <a:off x="0" y="5988734"/>
            <a:ext cx="12191999" cy="707886"/>
          </a:xfrm>
          <a:prstGeom prst="rect">
            <a:avLst/>
          </a:prstGeom>
          <a:noFill/>
        </p:spPr>
        <p:txBody>
          <a:bodyPr wrap="square">
            <a:spAutoFit/>
          </a:bodyPr>
          <a:lstStyle/>
          <a:p>
            <a:pPr lvl="0"/>
            <a:r>
              <a:rPr lang="en-US" sz="2000" kern="1200" dirty="0">
                <a:solidFill>
                  <a:schemeClr val="tx1"/>
                </a:solidFill>
                <a:effectLst/>
                <a:latin typeface="+mn-lt"/>
                <a:ea typeface="+mn-ea"/>
                <a:cs typeface="+mn-cs"/>
              </a:rPr>
              <a:t>WHO ELF Exposure Backgrounder (2007, accessed October 2025): </a:t>
            </a:r>
          </a:p>
          <a:p>
            <a:pPr lvl="0"/>
            <a:r>
              <a:rPr lang="en-US" sz="2000" u="sng" kern="1200" dirty="0">
                <a:solidFill>
                  <a:schemeClr val="tx1"/>
                </a:solidFill>
                <a:effectLst/>
                <a:latin typeface="+mn-lt"/>
                <a:ea typeface="+mn-ea"/>
                <a:cs typeface="+mn-cs"/>
                <a:hlinkClick r:id="rId4"/>
              </a:rPr>
              <a:t>https://www.who.int/teams/environment-climate-change-and-health/radiation-and-health/non-ionizing/exposure</a:t>
            </a:r>
            <a:r>
              <a:rPr lang="en-US" sz="2000" kern="1200" dirty="0">
                <a:solidFill>
                  <a:schemeClr val="tx1"/>
                </a:solidFill>
                <a:effectLst/>
                <a:latin typeface="+mn-lt"/>
                <a:ea typeface="+mn-ea"/>
                <a:cs typeface="+mn-cs"/>
              </a:rPr>
              <a:t> </a:t>
            </a:r>
          </a:p>
        </p:txBody>
      </p:sp>
    </p:spTree>
    <p:extLst>
      <p:ext uri="{BB962C8B-B14F-4D97-AF65-F5344CB8AC3E}">
        <p14:creationId xmlns:p14="http://schemas.microsoft.com/office/powerpoint/2010/main" val="154913953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88B099-C11D-B903-CBEA-64A8BAA2872C}"/>
              </a:ext>
            </a:extLst>
          </p:cNvPr>
          <p:cNvSpPr>
            <a:spLocks noGrp="1"/>
          </p:cNvSpPr>
          <p:nvPr>
            <p:ph type="title"/>
          </p:nvPr>
        </p:nvSpPr>
        <p:spPr/>
        <p:txBody>
          <a:bodyPr/>
          <a:lstStyle/>
          <a:p>
            <a:r>
              <a:rPr lang="en-US" dirty="0"/>
              <a:t>Case-Control Study</a:t>
            </a:r>
          </a:p>
        </p:txBody>
      </p:sp>
      <p:graphicFrame>
        <p:nvGraphicFramePr>
          <p:cNvPr id="4" name="Content Placeholder 3">
            <a:extLst>
              <a:ext uri="{FF2B5EF4-FFF2-40B4-BE49-F238E27FC236}">
                <a16:creationId xmlns:a16="http://schemas.microsoft.com/office/drawing/2014/main" id="{4DB4F461-00B3-FD96-4C86-056AA643B39F}"/>
              </a:ext>
            </a:extLst>
          </p:cNvPr>
          <p:cNvGraphicFramePr>
            <a:graphicFrameLocks noGrp="1"/>
          </p:cNvGraphicFramePr>
          <p:nvPr>
            <p:ph idx="1"/>
            <p:extLst>
              <p:ext uri="{D42A27DB-BD31-4B8C-83A1-F6EECF244321}">
                <p14:modId xmlns:p14="http://schemas.microsoft.com/office/powerpoint/2010/main" val="3630496954"/>
              </p:ext>
            </p:extLst>
          </p:nvPr>
        </p:nvGraphicFramePr>
        <p:xfrm>
          <a:off x="813196" y="3413052"/>
          <a:ext cx="5268240" cy="3079823"/>
        </p:xfrm>
        <a:graphic>
          <a:graphicData uri="http://schemas.openxmlformats.org/drawingml/2006/table">
            <a:tbl>
              <a:tblPr firstRow="1" firstCol="1" bandRow="1">
                <a:tableStyleId>{5C22544A-7EE6-4342-B048-85BDC9FD1C3A}</a:tableStyleId>
              </a:tblPr>
              <a:tblGrid>
                <a:gridCol w="1756080">
                  <a:extLst>
                    <a:ext uri="{9D8B030D-6E8A-4147-A177-3AD203B41FA5}">
                      <a16:colId xmlns:a16="http://schemas.microsoft.com/office/drawing/2014/main" val="3237325206"/>
                    </a:ext>
                  </a:extLst>
                </a:gridCol>
                <a:gridCol w="1756080">
                  <a:extLst>
                    <a:ext uri="{9D8B030D-6E8A-4147-A177-3AD203B41FA5}">
                      <a16:colId xmlns:a16="http://schemas.microsoft.com/office/drawing/2014/main" val="3572945772"/>
                    </a:ext>
                  </a:extLst>
                </a:gridCol>
                <a:gridCol w="1756080">
                  <a:extLst>
                    <a:ext uri="{9D8B030D-6E8A-4147-A177-3AD203B41FA5}">
                      <a16:colId xmlns:a16="http://schemas.microsoft.com/office/drawing/2014/main" val="3849218909"/>
                    </a:ext>
                  </a:extLst>
                </a:gridCol>
              </a:tblGrid>
              <a:tr h="1205285">
                <a:tc>
                  <a:txBody>
                    <a:bodyPr/>
                    <a:lstStyle/>
                    <a:p>
                      <a:pPr algn="ctr">
                        <a:lnSpc>
                          <a:spcPct val="115000"/>
                        </a:lnSpc>
                        <a:buNone/>
                      </a:pPr>
                      <a:endParaRPr lang="en-US" sz="2800" kern="100" dirty="0">
                        <a:effectLst/>
                        <a:latin typeface="Calibri" panose="020F0502020204030204" pitchFamily="34" charset="0"/>
                        <a:cs typeface="Times New Roman" panose="02020603050405020304" pitchFamily="18" charset="0"/>
                      </a:endParaRPr>
                    </a:p>
                  </a:txBody>
                  <a:tcPr marL="9525" marR="9525" marT="9525" marB="9525"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0" marR="0" algn="ctr">
                        <a:lnSpc>
                          <a:spcPct val="115000"/>
                        </a:lnSpc>
                        <a:spcAft>
                          <a:spcPts val="800"/>
                        </a:spcAft>
                        <a:buNone/>
                      </a:pPr>
                      <a:r>
                        <a:rPr lang="en-US" sz="2800" kern="0" dirty="0">
                          <a:effectLst/>
                        </a:rPr>
                        <a:t>Exposed</a:t>
                      </a:r>
                      <a:endParaRPr lang="en-US" sz="28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lnL w="12700" cmpd="sng">
                      <a:noFill/>
                    </a:lnL>
                  </a:tcPr>
                </a:tc>
                <a:tc>
                  <a:txBody>
                    <a:bodyPr/>
                    <a:lstStyle/>
                    <a:p>
                      <a:pPr marL="0" marR="0" algn="ctr">
                        <a:lnSpc>
                          <a:spcPct val="115000"/>
                        </a:lnSpc>
                        <a:spcAft>
                          <a:spcPts val="800"/>
                        </a:spcAft>
                        <a:buNone/>
                      </a:pPr>
                      <a:r>
                        <a:rPr lang="en-US" sz="2800" kern="0" dirty="0">
                          <a:effectLst/>
                        </a:rPr>
                        <a:t>Not Exposed</a:t>
                      </a:r>
                      <a:endParaRPr lang="en-US" sz="28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tc>
                <a:extLst>
                  <a:ext uri="{0D108BD9-81ED-4DB2-BD59-A6C34878D82A}">
                    <a16:rowId xmlns:a16="http://schemas.microsoft.com/office/drawing/2014/main" val="1257888435"/>
                  </a:ext>
                </a:extLst>
              </a:tr>
              <a:tr h="937269">
                <a:tc>
                  <a:txBody>
                    <a:bodyPr/>
                    <a:lstStyle/>
                    <a:p>
                      <a:pPr marL="0" marR="0" algn="ctr">
                        <a:lnSpc>
                          <a:spcPct val="115000"/>
                        </a:lnSpc>
                        <a:spcAft>
                          <a:spcPts val="800"/>
                        </a:spcAft>
                        <a:buNone/>
                      </a:pPr>
                      <a:r>
                        <a:rPr lang="en-US" sz="2800" kern="0">
                          <a:effectLst/>
                        </a:rPr>
                        <a:t>Cases</a:t>
                      </a:r>
                      <a:endParaRPr lang="en-US" sz="2800" kern="1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lnT w="38100" cmpd="sng">
                      <a:noFill/>
                    </a:lnT>
                  </a:tcPr>
                </a:tc>
                <a:tc>
                  <a:txBody>
                    <a:bodyPr/>
                    <a:lstStyle/>
                    <a:p>
                      <a:pPr marL="0" marR="0" algn="ctr">
                        <a:lnSpc>
                          <a:spcPct val="115000"/>
                        </a:lnSpc>
                        <a:spcAft>
                          <a:spcPts val="800"/>
                        </a:spcAft>
                        <a:buNone/>
                      </a:pPr>
                      <a:r>
                        <a:rPr lang="en-US" sz="4000" kern="0" dirty="0">
                          <a:effectLst/>
                        </a:rPr>
                        <a:t>a</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tc>
                <a:tc>
                  <a:txBody>
                    <a:bodyPr/>
                    <a:lstStyle/>
                    <a:p>
                      <a:pPr marL="0" marR="0" algn="ctr">
                        <a:lnSpc>
                          <a:spcPct val="115000"/>
                        </a:lnSpc>
                        <a:spcAft>
                          <a:spcPts val="800"/>
                        </a:spcAft>
                        <a:buNone/>
                      </a:pPr>
                      <a:r>
                        <a:rPr lang="en-US" sz="4000" kern="0" dirty="0">
                          <a:effectLst/>
                        </a:rPr>
                        <a:t>b</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tc>
                <a:extLst>
                  <a:ext uri="{0D108BD9-81ED-4DB2-BD59-A6C34878D82A}">
                    <a16:rowId xmlns:a16="http://schemas.microsoft.com/office/drawing/2014/main" val="3567635268"/>
                  </a:ext>
                </a:extLst>
              </a:tr>
              <a:tr h="937269">
                <a:tc>
                  <a:txBody>
                    <a:bodyPr/>
                    <a:lstStyle/>
                    <a:p>
                      <a:pPr marL="0" marR="0" algn="ctr">
                        <a:lnSpc>
                          <a:spcPct val="115000"/>
                        </a:lnSpc>
                        <a:spcAft>
                          <a:spcPts val="800"/>
                        </a:spcAft>
                        <a:buNone/>
                      </a:pPr>
                      <a:r>
                        <a:rPr lang="en-US" sz="2800" kern="0">
                          <a:effectLst/>
                        </a:rPr>
                        <a:t>Controls</a:t>
                      </a:r>
                      <a:endParaRPr lang="en-US" sz="2800" kern="1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tc>
                <a:tc>
                  <a:txBody>
                    <a:bodyPr/>
                    <a:lstStyle/>
                    <a:p>
                      <a:pPr marL="0" marR="0" algn="ctr">
                        <a:lnSpc>
                          <a:spcPct val="115000"/>
                        </a:lnSpc>
                        <a:spcAft>
                          <a:spcPts val="800"/>
                        </a:spcAft>
                        <a:buNone/>
                      </a:pPr>
                      <a:r>
                        <a:rPr lang="en-US" sz="4000" kern="0" dirty="0">
                          <a:effectLst/>
                        </a:rPr>
                        <a:t>c</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tc>
                <a:tc>
                  <a:txBody>
                    <a:bodyPr/>
                    <a:lstStyle/>
                    <a:p>
                      <a:pPr marL="0" marR="0" algn="ctr">
                        <a:lnSpc>
                          <a:spcPct val="115000"/>
                        </a:lnSpc>
                        <a:spcAft>
                          <a:spcPts val="800"/>
                        </a:spcAft>
                        <a:buNone/>
                      </a:pPr>
                      <a:r>
                        <a:rPr lang="en-US" sz="4000" kern="0" dirty="0">
                          <a:effectLst/>
                        </a:rPr>
                        <a:t>d</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tc>
                <a:extLst>
                  <a:ext uri="{0D108BD9-81ED-4DB2-BD59-A6C34878D82A}">
                    <a16:rowId xmlns:a16="http://schemas.microsoft.com/office/drawing/2014/main" val="2407225656"/>
                  </a:ext>
                </a:extLst>
              </a:tr>
            </a:tbl>
          </a:graphicData>
        </a:graphic>
      </p:graphicFrame>
      <p:sp>
        <p:nvSpPr>
          <p:cNvPr id="5" name="Rectangle 1">
            <a:extLst>
              <a:ext uri="{FF2B5EF4-FFF2-40B4-BE49-F238E27FC236}">
                <a16:creationId xmlns:a16="http://schemas.microsoft.com/office/drawing/2014/main" id="{90C13283-9527-0701-588C-9FC6420FBC96}"/>
              </a:ext>
            </a:extLst>
          </p:cNvPr>
          <p:cNvSpPr>
            <a:spLocks noChangeArrowheads="1"/>
          </p:cNvSpPr>
          <p:nvPr/>
        </p:nvSpPr>
        <p:spPr bwMode="auto">
          <a:xfrm>
            <a:off x="1729409" y="-2127261"/>
            <a:ext cx="7740037" cy="12926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1" i="0" u="none" strike="noStrike" cap="none" normalizeH="0" baseline="0">
                <a:ln>
                  <a:noFill/>
                </a:ln>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Odds Ratio = (a/b) ÷ (c/d) = (a × d) / (b × c)</a:t>
            </a:r>
            <a:endParaRPr kumimoji="0" lang="en-US" altLang="en-US" sz="12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a:ln>
                  <a:noFill/>
                </a:ln>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Breaking it down:</a:t>
            </a:r>
            <a:endParaRPr kumimoji="0" lang="en-US" altLang="en-US" sz="12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200" b="1" i="0" u="none" strike="noStrike" cap="none" normalizeH="0" baseline="0">
                <a:ln>
                  <a:noFill/>
                </a:ln>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a/b</a:t>
            </a:r>
            <a:r>
              <a:rPr kumimoji="0" lang="en-US" altLang="en-US" sz="1200" b="0" i="0" u="none" strike="noStrike" cap="none" normalizeH="0" baseline="0">
                <a:ln>
                  <a:noFill/>
                </a:ln>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 odds of exposure among cases</a:t>
            </a:r>
            <a:endParaRPr kumimoji="0" lang="en-US" altLang="en-US" sz="1200" b="0" i="0" u="none" strike="noStrike" cap="none" normalizeH="0" baseline="0">
              <a:ln>
                <a:noFill/>
              </a:ln>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200" b="1" i="0" u="none" strike="noStrike" cap="none" normalizeH="0" baseline="0">
                <a:ln>
                  <a:noFill/>
                </a:ln>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c/d</a:t>
            </a:r>
            <a:r>
              <a:rPr kumimoji="0" lang="en-US" altLang="en-US" sz="1200" b="0" i="0" u="none" strike="noStrike" cap="none" normalizeH="0" baseline="0">
                <a:ln>
                  <a:noFill/>
                </a:ln>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 odds of exposure among controls</a:t>
            </a:r>
            <a:endParaRPr kumimoji="0" lang="en-US" altLang="en-US" sz="1200" b="0" i="0" u="none" strike="noStrike" cap="none" normalizeH="0" baseline="0">
              <a:ln>
                <a:noFill/>
              </a:ln>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200" b="0" i="0" u="none" strike="noStrike" cap="none" normalizeH="0" baseline="0">
                <a:ln>
                  <a:noFill/>
                </a:ln>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You're comparing these two odds</a:t>
            </a:r>
            <a:endParaRPr kumimoji="0" lang="en-US" altLang="en-US" sz="12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8" name="TextBox 7">
            <a:extLst>
              <a:ext uri="{FF2B5EF4-FFF2-40B4-BE49-F238E27FC236}">
                <a16:creationId xmlns:a16="http://schemas.microsoft.com/office/drawing/2014/main" id="{FC1ED6B2-89BF-3C6F-9641-44A854306E89}"/>
              </a:ext>
            </a:extLst>
          </p:cNvPr>
          <p:cNvSpPr txBox="1"/>
          <p:nvPr/>
        </p:nvSpPr>
        <p:spPr>
          <a:xfrm>
            <a:off x="6417902" y="4674745"/>
            <a:ext cx="6103088" cy="689035"/>
          </a:xfrm>
          <a:prstGeom prst="rect">
            <a:avLst/>
          </a:prstGeom>
          <a:noFill/>
        </p:spPr>
        <p:txBody>
          <a:bodyPr wrap="square">
            <a:spAutoFit/>
          </a:bodyPr>
          <a:lstStyle/>
          <a:p>
            <a:pPr marL="0" marR="0">
              <a:lnSpc>
                <a:spcPct val="115000"/>
              </a:lnSpc>
              <a:spcAft>
                <a:spcPts val="800"/>
              </a:spcAft>
              <a:buNone/>
            </a:pPr>
            <a:r>
              <a:rPr lang="en-US" sz="3600" b="1" kern="0" dirty="0">
                <a:solidFill>
                  <a:srgbClr val="FF0000"/>
                </a:solidFill>
                <a:effectLst/>
                <a:ea typeface="Times New Roman" panose="02020603050405020304" pitchFamily="18" charset="0"/>
                <a:cs typeface="Times New Roman" panose="02020603050405020304" pitchFamily="18" charset="0"/>
              </a:rPr>
              <a:t>Odds Ratio </a:t>
            </a:r>
            <a:r>
              <a:rPr lang="en-US" sz="3600" b="1" kern="0" dirty="0">
                <a:solidFill>
                  <a:srgbClr val="000000"/>
                </a:solidFill>
                <a:effectLst/>
                <a:ea typeface="Times New Roman" panose="02020603050405020304" pitchFamily="18" charset="0"/>
                <a:cs typeface="Times New Roman" panose="02020603050405020304" pitchFamily="18" charset="0"/>
              </a:rPr>
              <a:t>= (a/b) ÷ (c/d)</a:t>
            </a:r>
            <a:endParaRPr lang="en-US" sz="3600" kern="100" dirty="0">
              <a:effectLst/>
              <a:ea typeface="Calibri" panose="020F0502020204030204" pitchFamily="34" charset="0"/>
              <a:cs typeface="Times New Roman" panose="02020603050405020304" pitchFamily="18" charset="0"/>
            </a:endParaRPr>
          </a:p>
        </p:txBody>
      </p:sp>
      <p:sp>
        <p:nvSpPr>
          <p:cNvPr id="10" name="TextBox 9">
            <a:extLst>
              <a:ext uri="{FF2B5EF4-FFF2-40B4-BE49-F238E27FC236}">
                <a16:creationId xmlns:a16="http://schemas.microsoft.com/office/drawing/2014/main" id="{82597D13-0519-308D-F5EF-4AC5C9B6C567}"/>
              </a:ext>
            </a:extLst>
          </p:cNvPr>
          <p:cNvSpPr txBox="1"/>
          <p:nvPr/>
        </p:nvSpPr>
        <p:spPr>
          <a:xfrm>
            <a:off x="324487" y="1936305"/>
            <a:ext cx="11543026" cy="954107"/>
          </a:xfrm>
          <a:prstGeom prst="rect">
            <a:avLst/>
          </a:prstGeom>
          <a:noFill/>
        </p:spPr>
        <p:txBody>
          <a:bodyPr wrap="square">
            <a:spAutoFit/>
          </a:bodyPr>
          <a:lstStyle/>
          <a:p>
            <a:r>
              <a:rPr lang="en-US" sz="2800" dirty="0"/>
              <a:t>Given cases of kids with leukemia [compared to healthy], what are the </a:t>
            </a:r>
            <a:r>
              <a:rPr lang="en-US" sz="2800" i="1" dirty="0"/>
              <a:t>odds</a:t>
            </a:r>
            <a:r>
              <a:rPr lang="en-US" sz="2800" dirty="0"/>
              <a:t> that they were exposed to magnetic fields?</a:t>
            </a:r>
          </a:p>
        </p:txBody>
      </p:sp>
    </p:spTree>
    <p:extLst>
      <p:ext uri="{BB962C8B-B14F-4D97-AF65-F5344CB8AC3E}">
        <p14:creationId xmlns:p14="http://schemas.microsoft.com/office/powerpoint/2010/main" val="312927051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EEAE54-E631-C39B-00A6-B5D7FCBC32A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95E3AAE-64C6-5F3A-891E-C276E193FA85}"/>
              </a:ext>
            </a:extLst>
          </p:cNvPr>
          <p:cNvSpPr>
            <a:spLocks noGrp="1"/>
          </p:cNvSpPr>
          <p:nvPr>
            <p:ph type="title"/>
          </p:nvPr>
        </p:nvSpPr>
        <p:spPr/>
        <p:txBody>
          <a:bodyPr/>
          <a:lstStyle/>
          <a:p>
            <a:r>
              <a:rPr lang="en-US" dirty="0"/>
              <a:t>WHO “Protection Norms and Standards”</a:t>
            </a:r>
          </a:p>
        </p:txBody>
      </p:sp>
      <p:sp>
        <p:nvSpPr>
          <p:cNvPr id="7" name="TextBox 6">
            <a:extLst>
              <a:ext uri="{FF2B5EF4-FFF2-40B4-BE49-F238E27FC236}">
                <a16:creationId xmlns:a16="http://schemas.microsoft.com/office/drawing/2014/main" id="{E79340A4-ADD5-2984-BE30-C031C4EA3B54}"/>
              </a:ext>
            </a:extLst>
          </p:cNvPr>
          <p:cNvSpPr txBox="1"/>
          <p:nvPr/>
        </p:nvSpPr>
        <p:spPr>
          <a:xfrm>
            <a:off x="0" y="5961889"/>
            <a:ext cx="12192000" cy="92333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Source: </a:t>
            </a:r>
            <a:r>
              <a:rPr lang="en-US" b="1" u="sng" dirty="0">
                <a:hlinkClick r:id="rId3"/>
              </a:rPr>
              <a:t> </a:t>
            </a:r>
            <a:r>
              <a:rPr lang="en-US" u="sng" dirty="0">
                <a:hlinkClick r:id="rId3"/>
              </a:rPr>
              <a:t>https://www.who.int/teams/environment-climate-change-and-health/radiation-and-health/protection-norms</a:t>
            </a:r>
            <a:r>
              <a:rPr lang="en-US" dirty="0"/>
              <a:t>  </a:t>
            </a:r>
          </a:p>
          <a:p>
            <a:r>
              <a:rPr lang="en-US" sz="3600" dirty="0"/>
              <a:t>accessed Oct 2025</a:t>
            </a:r>
          </a:p>
        </p:txBody>
      </p:sp>
      <p:pic>
        <p:nvPicPr>
          <p:cNvPr id="3" name="Picture 2">
            <a:extLst>
              <a:ext uri="{FF2B5EF4-FFF2-40B4-BE49-F238E27FC236}">
                <a16:creationId xmlns:a16="http://schemas.microsoft.com/office/drawing/2014/main" id="{13EDB101-199C-6B1C-E175-298CBF2FB67F}"/>
              </a:ext>
            </a:extLst>
          </p:cNvPr>
          <p:cNvPicPr>
            <a:picLocks noChangeAspect="1"/>
          </p:cNvPicPr>
          <p:nvPr/>
        </p:nvPicPr>
        <p:blipFill>
          <a:blip r:embed="rId4"/>
          <a:srcRect l="16463" r="18519"/>
          <a:stretch>
            <a:fillRect/>
          </a:stretch>
        </p:blipFill>
        <p:spPr>
          <a:xfrm>
            <a:off x="10607040" y="46701"/>
            <a:ext cx="1584960" cy="1371225"/>
          </a:xfrm>
          <a:prstGeom prst="rect">
            <a:avLst/>
          </a:prstGeom>
        </p:spPr>
      </p:pic>
      <p:pic>
        <p:nvPicPr>
          <p:cNvPr id="9" name="Graphic 8" descr="Glasses with solid fill">
            <a:extLst>
              <a:ext uri="{FF2B5EF4-FFF2-40B4-BE49-F238E27FC236}">
                <a16:creationId xmlns:a16="http://schemas.microsoft.com/office/drawing/2014/main" id="{A189506F-0590-0A1F-2E47-BC1CDE4B2BE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886575" y="5167311"/>
            <a:ext cx="710911" cy="710911"/>
          </a:xfrm>
          <a:prstGeom prst="rect">
            <a:avLst/>
          </a:prstGeom>
        </p:spPr>
      </p:pic>
      <p:pic>
        <p:nvPicPr>
          <p:cNvPr id="11" name="Picture 10">
            <a:extLst>
              <a:ext uri="{FF2B5EF4-FFF2-40B4-BE49-F238E27FC236}">
                <a16:creationId xmlns:a16="http://schemas.microsoft.com/office/drawing/2014/main" id="{857C172D-1F27-32B1-DAED-5904F4BE12F6}"/>
              </a:ext>
            </a:extLst>
          </p:cNvPr>
          <p:cNvPicPr>
            <a:picLocks noChangeAspect="1"/>
          </p:cNvPicPr>
          <p:nvPr/>
        </p:nvPicPr>
        <p:blipFill>
          <a:blip r:embed="rId7"/>
          <a:stretch>
            <a:fillRect/>
          </a:stretch>
        </p:blipFill>
        <p:spPr>
          <a:xfrm>
            <a:off x="3706600" y="1584179"/>
            <a:ext cx="3890886" cy="3583132"/>
          </a:xfrm>
          <a:prstGeom prst="rect">
            <a:avLst/>
          </a:prstGeom>
        </p:spPr>
      </p:pic>
    </p:spTree>
    <p:extLst>
      <p:ext uri="{BB962C8B-B14F-4D97-AF65-F5344CB8AC3E}">
        <p14:creationId xmlns:p14="http://schemas.microsoft.com/office/powerpoint/2010/main" val="6795492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C16C85-7DDD-20FD-65EC-6791DDE3C61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C27373A-C558-12E9-2C02-02D23D05196A}"/>
              </a:ext>
            </a:extLst>
          </p:cNvPr>
          <p:cNvSpPr>
            <a:spLocks noGrp="1"/>
          </p:cNvSpPr>
          <p:nvPr>
            <p:ph type="title"/>
          </p:nvPr>
        </p:nvSpPr>
        <p:spPr/>
        <p:txBody>
          <a:bodyPr/>
          <a:lstStyle/>
          <a:p>
            <a:r>
              <a:rPr lang="en-US" dirty="0"/>
              <a:t>WHO “Protection Norms and Standards”</a:t>
            </a:r>
          </a:p>
        </p:txBody>
      </p:sp>
      <p:sp>
        <p:nvSpPr>
          <p:cNvPr id="7" name="TextBox 6">
            <a:extLst>
              <a:ext uri="{FF2B5EF4-FFF2-40B4-BE49-F238E27FC236}">
                <a16:creationId xmlns:a16="http://schemas.microsoft.com/office/drawing/2014/main" id="{18F953E4-253D-627D-8B2D-D458F1683A78}"/>
              </a:ext>
            </a:extLst>
          </p:cNvPr>
          <p:cNvSpPr txBox="1"/>
          <p:nvPr/>
        </p:nvSpPr>
        <p:spPr>
          <a:xfrm>
            <a:off x="0" y="5961889"/>
            <a:ext cx="12192000" cy="92333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Source: </a:t>
            </a:r>
            <a:r>
              <a:rPr lang="en-US" b="1" u="sng" dirty="0">
                <a:hlinkClick r:id="rId3"/>
              </a:rPr>
              <a:t> </a:t>
            </a:r>
            <a:r>
              <a:rPr lang="en-US" u="sng" dirty="0">
                <a:hlinkClick r:id="rId3"/>
              </a:rPr>
              <a:t>https://www.who.int/teams/environment-climate-change-and-health/radiation-and-health/protection-norms</a:t>
            </a:r>
            <a:r>
              <a:rPr lang="en-US" dirty="0"/>
              <a:t>  </a:t>
            </a:r>
          </a:p>
          <a:p>
            <a:r>
              <a:rPr lang="en-US" sz="3600" dirty="0"/>
              <a:t>accessed Oct 2025</a:t>
            </a:r>
          </a:p>
        </p:txBody>
      </p:sp>
      <p:pic>
        <p:nvPicPr>
          <p:cNvPr id="3" name="Picture 2">
            <a:extLst>
              <a:ext uri="{FF2B5EF4-FFF2-40B4-BE49-F238E27FC236}">
                <a16:creationId xmlns:a16="http://schemas.microsoft.com/office/drawing/2014/main" id="{50421344-0BBC-3C3A-5C25-E90DEE4F22F0}"/>
              </a:ext>
            </a:extLst>
          </p:cNvPr>
          <p:cNvPicPr>
            <a:picLocks noChangeAspect="1"/>
          </p:cNvPicPr>
          <p:nvPr/>
        </p:nvPicPr>
        <p:blipFill>
          <a:blip r:embed="rId4"/>
          <a:srcRect l="16463" r="18519"/>
          <a:stretch>
            <a:fillRect/>
          </a:stretch>
        </p:blipFill>
        <p:spPr>
          <a:xfrm>
            <a:off x="10607040" y="46701"/>
            <a:ext cx="1584960" cy="1371225"/>
          </a:xfrm>
          <a:prstGeom prst="rect">
            <a:avLst/>
          </a:prstGeom>
        </p:spPr>
      </p:pic>
      <p:pic>
        <p:nvPicPr>
          <p:cNvPr id="8" name="Graphic 7" descr="Internet with solid fill">
            <a:extLst>
              <a:ext uri="{FF2B5EF4-FFF2-40B4-BE49-F238E27FC236}">
                <a16:creationId xmlns:a16="http://schemas.microsoft.com/office/drawing/2014/main" id="{B328F55E-FF91-82DA-4617-98AFBDBE400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0" y="0"/>
            <a:ext cx="914400" cy="914400"/>
          </a:xfrm>
          <a:prstGeom prst="rect">
            <a:avLst/>
          </a:prstGeom>
        </p:spPr>
      </p:pic>
      <p:pic>
        <p:nvPicPr>
          <p:cNvPr id="11" name="Picture 10">
            <a:extLst>
              <a:ext uri="{FF2B5EF4-FFF2-40B4-BE49-F238E27FC236}">
                <a16:creationId xmlns:a16="http://schemas.microsoft.com/office/drawing/2014/main" id="{D05D1DAE-4DBC-67EB-5CCF-314FF05438E5}"/>
              </a:ext>
            </a:extLst>
          </p:cNvPr>
          <p:cNvPicPr>
            <a:picLocks noChangeAspect="1"/>
          </p:cNvPicPr>
          <p:nvPr/>
        </p:nvPicPr>
        <p:blipFill>
          <a:blip r:embed="rId7"/>
          <a:stretch>
            <a:fillRect/>
          </a:stretch>
        </p:blipFill>
        <p:spPr>
          <a:xfrm>
            <a:off x="-62348" y="-7005035"/>
            <a:ext cx="12611402" cy="11613890"/>
          </a:xfrm>
          <a:prstGeom prst="rect">
            <a:avLst/>
          </a:prstGeom>
        </p:spPr>
      </p:pic>
    </p:spTree>
    <p:extLst>
      <p:ext uri="{BB962C8B-B14F-4D97-AF65-F5344CB8AC3E}">
        <p14:creationId xmlns:p14="http://schemas.microsoft.com/office/powerpoint/2010/main" val="406388940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23E5EF-4080-1AE8-F7CD-5122EDBEB5B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F30425A-D635-4D82-A9A4-1125C4BB8FF9}"/>
              </a:ext>
            </a:extLst>
          </p:cNvPr>
          <p:cNvSpPr>
            <a:spLocks noGrp="1"/>
          </p:cNvSpPr>
          <p:nvPr>
            <p:ph type="title"/>
          </p:nvPr>
        </p:nvSpPr>
        <p:spPr>
          <a:xfrm>
            <a:off x="838200" y="629557"/>
            <a:ext cx="10515600" cy="1325563"/>
          </a:xfrm>
        </p:spPr>
        <p:txBody>
          <a:bodyPr/>
          <a:lstStyle/>
          <a:p>
            <a:pPr algn="ctr"/>
            <a:r>
              <a:rPr lang="en-US" dirty="0"/>
              <a:t>WHO – Model Legislation</a:t>
            </a:r>
          </a:p>
        </p:txBody>
      </p:sp>
      <p:pic>
        <p:nvPicPr>
          <p:cNvPr id="4" name="Picture 3">
            <a:extLst>
              <a:ext uri="{FF2B5EF4-FFF2-40B4-BE49-F238E27FC236}">
                <a16:creationId xmlns:a16="http://schemas.microsoft.com/office/drawing/2014/main" id="{C2F47080-86FA-0511-D96D-C80C3C87CB4B}"/>
              </a:ext>
            </a:extLst>
          </p:cNvPr>
          <p:cNvPicPr>
            <a:picLocks noChangeAspect="1"/>
          </p:cNvPicPr>
          <p:nvPr/>
        </p:nvPicPr>
        <p:blipFill>
          <a:blip r:embed="rId3"/>
          <a:stretch>
            <a:fillRect/>
          </a:stretch>
        </p:blipFill>
        <p:spPr>
          <a:xfrm>
            <a:off x="9708445" y="436562"/>
            <a:ext cx="2483555" cy="1397000"/>
          </a:xfrm>
          <a:prstGeom prst="rect">
            <a:avLst/>
          </a:prstGeom>
        </p:spPr>
      </p:pic>
      <p:pic>
        <p:nvPicPr>
          <p:cNvPr id="7" name="Picture 6">
            <a:extLst>
              <a:ext uri="{FF2B5EF4-FFF2-40B4-BE49-F238E27FC236}">
                <a16:creationId xmlns:a16="http://schemas.microsoft.com/office/drawing/2014/main" id="{3D555800-ED1E-5636-CC62-20F2D9EFAC09}"/>
              </a:ext>
            </a:extLst>
          </p:cNvPr>
          <p:cNvPicPr>
            <a:picLocks noChangeAspect="1"/>
          </p:cNvPicPr>
          <p:nvPr/>
        </p:nvPicPr>
        <p:blipFill>
          <a:blip r:embed="rId4"/>
          <a:stretch>
            <a:fillRect/>
          </a:stretch>
        </p:blipFill>
        <p:spPr>
          <a:xfrm>
            <a:off x="6248455" y="2528885"/>
            <a:ext cx="4886073" cy="2022381"/>
          </a:xfrm>
          <a:prstGeom prst="rect">
            <a:avLst/>
          </a:prstGeom>
        </p:spPr>
      </p:pic>
      <p:sp>
        <p:nvSpPr>
          <p:cNvPr id="3" name="TextBox 2">
            <a:extLst>
              <a:ext uri="{FF2B5EF4-FFF2-40B4-BE49-F238E27FC236}">
                <a16:creationId xmlns:a16="http://schemas.microsoft.com/office/drawing/2014/main" id="{B0312985-4D78-16C0-94B4-1B68AF5C9CC4}"/>
              </a:ext>
            </a:extLst>
          </p:cNvPr>
          <p:cNvSpPr txBox="1"/>
          <p:nvPr/>
        </p:nvSpPr>
        <p:spPr>
          <a:xfrm>
            <a:off x="6248455" y="4624035"/>
            <a:ext cx="4886073" cy="461665"/>
          </a:xfrm>
          <a:prstGeom prst="rect">
            <a:avLst/>
          </a:prstGeom>
          <a:noFill/>
        </p:spPr>
        <p:txBody>
          <a:bodyPr wrap="square" rtlCol="0">
            <a:spAutoFit/>
          </a:bodyPr>
          <a:lstStyle/>
          <a:p>
            <a:pPr algn="ctr"/>
            <a:r>
              <a:rPr lang="en-US" sz="2400" dirty="0"/>
              <a:t>2006, last accessed October 2025</a:t>
            </a:r>
          </a:p>
        </p:txBody>
      </p:sp>
      <p:pic>
        <p:nvPicPr>
          <p:cNvPr id="13" name="Picture 12">
            <a:extLst>
              <a:ext uri="{FF2B5EF4-FFF2-40B4-BE49-F238E27FC236}">
                <a16:creationId xmlns:a16="http://schemas.microsoft.com/office/drawing/2014/main" id="{09884C15-8EF0-BE40-91A2-B2B83A23F660}"/>
              </a:ext>
            </a:extLst>
          </p:cNvPr>
          <p:cNvPicPr>
            <a:picLocks noChangeAspect="1"/>
          </p:cNvPicPr>
          <p:nvPr/>
        </p:nvPicPr>
        <p:blipFill>
          <a:blip r:embed="rId5"/>
          <a:stretch>
            <a:fillRect/>
          </a:stretch>
        </p:blipFill>
        <p:spPr>
          <a:xfrm>
            <a:off x="1620981" y="2528885"/>
            <a:ext cx="3595253" cy="2325983"/>
          </a:xfrm>
          <a:prstGeom prst="rect">
            <a:avLst/>
          </a:prstGeom>
        </p:spPr>
      </p:pic>
      <p:pic>
        <p:nvPicPr>
          <p:cNvPr id="6" name="Graphic 5" descr="Glasses with solid fill">
            <a:extLst>
              <a:ext uri="{FF2B5EF4-FFF2-40B4-BE49-F238E27FC236}">
                <a16:creationId xmlns:a16="http://schemas.microsoft.com/office/drawing/2014/main" id="{FC111CFD-FEF3-0699-6D6E-029722827A53}"/>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505323" y="5085700"/>
            <a:ext cx="710911" cy="710911"/>
          </a:xfrm>
          <a:prstGeom prst="rect">
            <a:avLst/>
          </a:prstGeom>
        </p:spPr>
      </p:pic>
    </p:spTree>
    <p:extLst>
      <p:ext uri="{BB962C8B-B14F-4D97-AF65-F5344CB8AC3E}">
        <p14:creationId xmlns:p14="http://schemas.microsoft.com/office/powerpoint/2010/main" val="205605503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867882D-9A4E-FCE0-A2D2-5C462463BC85}"/>
              </a:ext>
            </a:extLst>
          </p:cNvPr>
          <p:cNvPicPr>
            <a:picLocks noChangeAspect="1"/>
          </p:cNvPicPr>
          <p:nvPr/>
        </p:nvPicPr>
        <p:blipFill>
          <a:blip r:embed="rId2"/>
          <a:stretch>
            <a:fillRect/>
          </a:stretch>
        </p:blipFill>
        <p:spPr>
          <a:xfrm>
            <a:off x="-54841" y="-204048"/>
            <a:ext cx="12301681" cy="7958689"/>
          </a:xfrm>
          <a:prstGeom prst="rect">
            <a:avLst/>
          </a:prstGeom>
        </p:spPr>
      </p:pic>
    </p:spTree>
    <p:extLst>
      <p:ext uri="{BB962C8B-B14F-4D97-AF65-F5344CB8AC3E}">
        <p14:creationId xmlns:p14="http://schemas.microsoft.com/office/powerpoint/2010/main" val="181736760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1A66DC-83A1-DDD3-ADB7-39BDD146B005}"/>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CD36B878-B90B-3421-D3D3-DEF369AF3B80}"/>
              </a:ext>
            </a:extLst>
          </p:cNvPr>
          <p:cNvPicPr>
            <a:picLocks noChangeAspect="1"/>
          </p:cNvPicPr>
          <p:nvPr/>
        </p:nvPicPr>
        <p:blipFill>
          <a:blip r:embed="rId2"/>
          <a:stretch>
            <a:fillRect/>
          </a:stretch>
        </p:blipFill>
        <p:spPr>
          <a:xfrm>
            <a:off x="1350743" y="0"/>
            <a:ext cx="10387625" cy="6857999"/>
          </a:xfrm>
          <a:prstGeom prst="rect">
            <a:avLst/>
          </a:prstGeom>
        </p:spPr>
      </p:pic>
      <p:pic>
        <p:nvPicPr>
          <p:cNvPr id="5" name="Picture 4">
            <a:extLst>
              <a:ext uri="{FF2B5EF4-FFF2-40B4-BE49-F238E27FC236}">
                <a16:creationId xmlns:a16="http://schemas.microsoft.com/office/drawing/2014/main" id="{8A5B8F85-E5E1-A796-BDCC-EAD787C3DBD9}"/>
              </a:ext>
            </a:extLst>
          </p:cNvPr>
          <p:cNvPicPr>
            <a:picLocks noChangeAspect="1"/>
          </p:cNvPicPr>
          <p:nvPr/>
        </p:nvPicPr>
        <p:blipFill>
          <a:blip r:embed="rId3"/>
          <a:stretch>
            <a:fillRect/>
          </a:stretch>
        </p:blipFill>
        <p:spPr>
          <a:xfrm>
            <a:off x="3528573" y="2259544"/>
            <a:ext cx="616461" cy="613995"/>
          </a:xfrm>
          <a:prstGeom prst="rect">
            <a:avLst/>
          </a:prstGeom>
        </p:spPr>
      </p:pic>
      <p:pic>
        <p:nvPicPr>
          <p:cNvPr id="6" name="Picture 5">
            <a:extLst>
              <a:ext uri="{FF2B5EF4-FFF2-40B4-BE49-F238E27FC236}">
                <a16:creationId xmlns:a16="http://schemas.microsoft.com/office/drawing/2014/main" id="{AAE4168D-76C2-5F95-4C95-CC16B7964065}"/>
              </a:ext>
            </a:extLst>
          </p:cNvPr>
          <p:cNvPicPr>
            <a:picLocks noChangeAspect="1"/>
          </p:cNvPicPr>
          <p:nvPr/>
        </p:nvPicPr>
        <p:blipFill>
          <a:blip r:embed="rId4"/>
          <a:stretch>
            <a:fillRect/>
          </a:stretch>
        </p:blipFill>
        <p:spPr>
          <a:xfrm>
            <a:off x="4783015" y="2391505"/>
            <a:ext cx="629839" cy="552372"/>
          </a:xfrm>
          <a:prstGeom prst="rect">
            <a:avLst/>
          </a:prstGeom>
        </p:spPr>
      </p:pic>
      <p:pic>
        <p:nvPicPr>
          <p:cNvPr id="9" name="Picture 8">
            <a:extLst>
              <a:ext uri="{FF2B5EF4-FFF2-40B4-BE49-F238E27FC236}">
                <a16:creationId xmlns:a16="http://schemas.microsoft.com/office/drawing/2014/main" id="{20A65D1B-F03B-087C-4F1E-E359F9AD87BC}"/>
              </a:ext>
            </a:extLst>
          </p:cNvPr>
          <p:cNvPicPr>
            <a:picLocks noChangeAspect="1"/>
          </p:cNvPicPr>
          <p:nvPr/>
        </p:nvPicPr>
        <p:blipFill>
          <a:blip r:embed="rId5"/>
          <a:stretch>
            <a:fillRect/>
          </a:stretch>
        </p:blipFill>
        <p:spPr>
          <a:xfrm>
            <a:off x="4022467" y="3868616"/>
            <a:ext cx="846889" cy="552372"/>
          </a:xfrm>
          <a:prstGeom prst="rect">
            <a:avLst/>
          </a:prstGeom>
        </p:spPr>
      </p:pic>
      <p:pic>
        <p:nvPicPr>
          <p:cNvPr id="10" name="Picture 9">
            <a:extLst>
              <a:ext uri="{FF2B5EF4-FFF2-40B4-BE49-F238E27FC236}">
                <a16:creationId xmlns:a16="http://schemas.microsoft.com/office/drawing/2014/main" id="{ED915606-9BF1-7BD3-5441-A596564F3FFA}"/>
              </a:ext>
            </a:extLst>
          </p:cNvPr>
          <p:cNvPicPr>
            <a:picLocks noChangeAspect="1"/>
          </p:cNvPicPr>
          <p:nvPr/>
        </p:nvPicPr>
        <p:blipFill>
          <a:blip r:embed="rId5"/>
          <a:stretch>
            <a:fillRect/>
          </a:stretch>
        </p:blipFill>
        <p:spPr>
          <a:xfrm>
            <a:off x="7164601" y="2344613"/>
            <a:ext cx="846889" cy="552372"/>
          </a:xfrm>
          <a:prstGeom prst="rect">
            <a:avLst/>
          </a:prstGeom>
        </p:spPr>
      </p:pic>
      <p:pic>
        <p:nvPicPr>
          <p:cNvPr id="11" name="Picture 10">
            <a:extLst>
              <a:ext uri="{FF2B5EF4-FFF2-40B4-BE49-F238E27FC236}">
                <a16:creationId xmlns:a16="http://schemas.microsoft.com/office/drawing/2014/main" id="{E5E9D111-8881-64C7-3F3F-07C7E9183931}"/>
              </a:ext>
            </a:extLst>
          </p:cNvPr>
          <p:cNvPicPr>
            <a:picLocks noChangeAspect="1"/>
          </p:cNvPicPr>
          <p:nvPr/>
        </p:nvPicPr>
        <p:blipFill>
          <a:blip r:embed="rId6"/>
          <a:stretch>
            <a:fillRect/>
          </a:stretch>
        </p:blipFill>
        <p:spPr>
          <a:xfrm>
            <a:off x="6096000" y="2344613"/>
            <a:ext cx="552372" cy="552372"/>
          </a:xfrm>
          <a:prstGeom prst="rect">
            <a:avLst/>
          </a:prstGeom>
        </p:spPr>
      </p:pic>
      <p:pic>
        <p:nvPicPr>
          <p:cNvPr id="12" name="Picture 11">
            <a:extLst>
              <a:ext uri="{FF2B5EF4-FFF2-40B4-BE49-F238E27FC236}">
                <a16:creationId xmlns:a16="http://schemas.microsoft.com/office/drawing/2014/main" id="{5DD7F803-8013-BF92-9F51-9A63AB6CD016}"/>
              </a:ext>
            </a:extLst>
          </p:cNvPr>
          <p:cNvPicPr>
            <a:picLocks noChangeAspect="1"/>
          </p:cNvPicPr>
          <p:nvPr/>
        </p:nvPicPr>
        <p:blipFill>
          <a:blip r:embed="rId6"/>
          <a:stretch>
            <a:fillRect/>
          </a:stretch>
        </p:blipFill>
        <p:spPr>
          <a:xfrm>
            <a:off x="9859108" y="2344613"/>
            <a:ext cx="552372" cy="552372"/>
          </a:xfrm>
          <a:prstGeom prst="rect">
            <a:avLst/>
          </a:prstGeom>
        </p:spPr>
      </p:pic>
      <p:sp>
        <p:nvSpPr>
          <p:cNvPr id="4" name="Oval 3">
            <a:extLst>
              <a:ext uri="{FF2B5EF4-FFF2-40B4-BE49-F238E27FC236}">
                <a16:creationId xmlns:a16="http://schemas.microsoft.com/office/drawing/2014/main" id="{A5C1FEE3-FDCB-CE26-A935-4B92652545B2}"/>
              </a:ext>
            </a:extLst>
          </p:cNvPr>
          <p:cNvSpPr>
            <a:spLocks noChangeAspect="1"/>
          </p:cNvSpPr>
          <p:nvPr/>
        </p:nvSpPr>
        <p:spPr>
          <a:xfrm>
            <a:off x="7198467" y="3281941"/>
            <a:ext cx="182880" cy="182880"/>
          </a:xfrm>
          <a:prstGeom prst="ellipse">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7" name="Straight Connector 6">
            <a:extLst>
              <a:ext uri="{FF2B5EF4-FFF2-40B4-BE49-F238E27FC236}">
                <a16:creationId xmlns:a16="http://schemas.microsoft.com/office/drawing/2014/main" id="{69BCC9A1-C032-B9FE-FEA7-91F9B186E42C}"/>
              </a:ext>
            </a:extLst>
          </p:cNvPr>
          <p:cNvCxnSpPr>
            <a:cxnSpLocks/>
          </p:cNvCxnSpPr>
          <p:nvPr/>
        </p:nvCxnSpPr>
        <p:spPr>
          <a:xfrm>
            <a:off x="7277792" y="3474458"/>
            <a:ext cx="0" cy="36029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E91D8602-70C4-188D-80F5-F65F3AD93CB4}"/>
              </a:ext>
            </a:extLst>
          </p:cNvPr>
          <p:cNvPicPr>
            <a:picLocks noChangeAspect="1"/>
          </p:cNvPicPr>
          <p:nvPr/>
        </p:nvPicPr>
        <p:blipFill>
          <a:blip r:embed="rId7"/>
          <a:srcRect l="16463" r="18519"/>
          <a:stretch>
            <a:fillRect/>
          </a:stretch>
        </p:blipFill>
        <p:spPr>
          <a:xfrm>
            <a:off x="6881253" y="3851683"/>
            <a:ext cx="826943" cy="715428"/>
          </a:xfrm>
          <a:prstGeom prst="rect">
            <a:avLst/>
          </a:prstGeom>
        </p:spPr>
      </p:pic>
      <p:pic>
        <p:nvPicPr>
          <p:cNvPr id="13" name="Picture 12">
            <a:extLst>
              <a:ext uri="{FF2B5EF4-FFF2-40B4-BE49-F238E27FC236}">
                <a16:creationId xmlns:a16="http://schemas.microsoft.com/office/drawing/2014/main" id="{4CF60338-63B2-1B5D-7D04-38FDA3DC9713}"/>
              </a:ext>
            </a:extLst>
          </p:cNvPr>
          <p:cNvPicPr>
            <a:picLocks noChangeAspect="1"/>
          </p:cNvPicPr>
          <p:nvPr/>
        </p:nvPicPr>
        <p:blipFill>
          <a:blip r:embed="rId8"/>
          <a:srcRect l="5557" t="22655" r="10210" b="26591"/>
          <a:stretch>
            <a:fillRect/>
          </a:stretch>
        </p:blipFill>
        <p:spPr>
          <a:xfrm>
            <a:off x="3995259" y="4565723"/>
            <a:ext cx="941621" cy="567360"/>
          </a:xfrm>
          <a:prstGeom prst="rect">
            <a:avLst/>
          </a:prstGeom>
        </p:spPr>
      </p:pic>
      <p:sp>
        <p:nvSpPr>
          <p:cNvPr id="2" name="Rectangle 1">
            <a:extLst>
              <a:ext uri="{FF2B5EF4-FFF2-40B4-BE49-F238E27FC236}">
                <a16:creationId xmlns:a16="http://schemas.microsoft.com/office/drawing/2014/main" id="{13D77095-7A33-DE24-7F11-14DB07BAF2F8}"/>
              </a:ext>
            </a:extLst>
          </p:cNvPr>
          <p:cNvSpPr/>
          <p:nvPr/>
        </p:nvSpPr>
        <p:spPr>
          <a:xfrm>
            <a:off x="9727324" y="5133083"/>
            <a:ext cx="567559" cy="38484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noFill/>
            </a:endParaRPr>
          </a:p>
        </p:txBody>
      </p:sp>
    </p:spTree>
    <p:extLst>
      <p:ext uri="{BB962C8B-B14F-4D97-AF65-F5344CB8AC3E}">
        <p14:creationId xmlns:p14="http://schemas.microsoft.com/office/powerpoint/2010/main" val="12040477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F530D0-2DF6-A771-6838-5DD83CCDC8CB}"/>
              </a:ext>
            </a:extLst>
          </p:cNvPr>
          <p:cNvSpPr>
            <a:spLocks noGrp="1"/>
          </p:cNvSpPr>
          <p:nvPr>
            <p:ph type="title"/>
          </p:nvPr>
        </p:nvSpPr>
        <p:spPr/>
        <p:txBody>
          <a:bodyPr/>
          <a:lstStyle/>
          <a:p>
            <a:r>
              <a:rPr lang="en-US" dirty="0"/>
              <a:t>Summarize</a:t>
            </a:r>
          </a:p>
        </p:txBody>
      </p:sp>
      <p:sp>
        <p:nvSpPr>
          <p:cNvPr id="3" name="Content Placeholder 2">
            <a:extLst>
              <a:ext uri="{FF2B5EF4-FFF2-40B4-BE49-F238E27FC236}">
                <a16:creationId xmlns:a16="http://schemas.microsoft.com/office/drawing/2014/main" id="{88A2261C-76A7-AEEE-3BE2-418C7537D83B}"/>
              </a:ext>
            </a:extLst>
          </p:cNvPr>
          <p:cNvSpPr>
            <a:spLocks noGrp="1"/>
          </p:cNvSpPr>
          <p:nvPr>
            <p:ph idx="1"/>
          </p:nvPr>
        </p:nvSpPr>
        <p:spPr>
          <a:xfrm>
            <a:off x="314325" y="1825625"/>
            <a:ext cx="11877675" cy="4667250"/>
          </a:xfrm>
        </p:spPr>
        <p:txBody>
          <a:bodyPr>
            <a:noAutofit/>
          </a:bodyPr>
          <a:lstStyle/>
          <a:p>
            <a:r>
              <a:rPr lang="en-US" sz="3600" dirty="0"/>
              <a:t>IARC (WHO) – Group 2B carcinogen</a:t>
            </a:r>
          </a:p>
          <a:p>
            <a:endParaRPr lang="en-US" sz="3600" dirty="0"/>
          </a:p>
          <a:p>
            <a:r>
              <a:rPr lang="en-US" sz="3600" dirty="0"/>
              <a:t>WHO &amp; Most of EU – Follow ICNIRP guidelines</a:t>
            </a:r>
          </a:p>
          <a:p>
            <a:endParaRPr lang="en-US" sz="3600" dirty="0"/>
          </a:p>
          <a:p>
            <a:r>
              <a:rPr lang="en-US" sz="3600" dirty="0"/>
              <a:t>NIH – weak findings; no mechanism </a:t>
            </a:r>
          </a:p>
          <a:p>
            <a:endParaRPr lang="en-US" sz="3600" dirty="0"/>
          </a:p>
          <a:p>
            <a:r>
              <a:rPr lang="en-US" sz="3600" dirty="0"/>
              <a:t>Research – null results for decades; chance, bias, confounding</a:t>
            </a:r>
          </a:p>
        </p:txBody>
      </p:sp>
    </p:spTree>
    <p:extLst>
      <p:ext uri="{BB962C8B-B14F-4D97-AF65-F5344CB8AC3E}">
        <p14:creationId xmlns:p14="http://schemas.microsoft.com/office/powerpoint/2010/main" val="337348205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AF2B4A-3082-89D8-5179-599431344A1D}"/>
              </a:ext>
            </a:extLst>
          </p:cNvPr>
          <p:cNvSpPr>
            <a:spLocks noGrp="1"/>
          </p:cNvSpPr>
          <p:nvPr>
            <p:ph type="title"/>
          </p:nvPr>
        </p:nvSpPr>
        <p:spPr/>
        <p:txBody>
          <a:bodyPr/>
          <a:lstStyle/>
          <a:p>
            <a:r>
              <a:rPr lang="en-US" dirty="0"/>
              <a:t>Do transmission lines cause cancer?</a:t>
            </a:r>
          </a:p>
        </p:txBody>
      </p:sp>
      <p:graphicFrame>
        <p:nvGraphicFramePr>
          <p:cNvPr id="3" name="Content Placeholder 3">
            <a:extLst>
              <a:ext uri="{FF2B5EF4-FFF2-40B4-BE49-F238E27FC236}">
                <a16:creationId xmlns:a16="http://schemas.microsoft.com/office/drawing/2014/main" id="{A59AB98A-F2D5-8310-7419-F3C67045034E}"/>
              </a:ext>
            </a:extLst>
          </p:cNvPr>
          <p:cNvGraphicFramePr>
            <a:graphicFrameLocks/>
          </p:cNvGraphicFramePr>
          <p:nvPr>
            <p:extLst>
              <p:ext uri="{D42A27DB-BD31-4B8C-83A1-F6EECF244321}">
                <p14:modId xmlns:p14="http://schemas.microsoft.com/office/powerpoint/2010/main" val="735573983"/>
              </p:ext>
            </p:extLst>
          </p:nvPr>
        </p:nvGraphicFramePr>
        <p:xfrm>
          <a:off x="2706762" y="1525006"/>
          <a:ext cx="6262688" cy="3807988"/>
        </p:xfrm>
        <a:graphic>
          <a:graphicData uri="http://schemas.openxmlformats.org/drawingml/2006/chart">
            <c:chart xmlns:c="http://schemas.openxmlformats.org/drawingml/2006/chart" xmlns:r="http://schemas.openxmlformats.org/officeDocument/2006/relationships" r:id="rId2"/>
          </a:graphicData>
        </a:graphic>
      </p:graphicFrame>
      <p:sp>
        <p:nvSpPr>
          <p:cNvPr id="4" name="Rectangle 3">
            <a:extLst>
              <a:ext uri="{FF2B5EF4-FFF2-40B4-BE49-F238E27FC236}">
                <a16:creationId xmlns:a16="http://schemas.microsoft.com/office/drawing/2014/main" id="{70A6B9C9-002E-F408-A7E8-1512D8CE3E07}"/>
              </a:ext>
            </a:extLst>
          </p:cNvPr>
          <p:cNvSpPr/>
          <p:nvPr/>
        </p:nvSpPr>
        <p:spPr>
          <a:xfrm>
            <a:off x="7726211" y="3930173"/>
            <a:ext cx="359335" cy="380799"/>
          </a:xfrm>
          <a:prstGeom prst="rect">
            <a:avLst/>
          </a:prstGeom>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665D7D64-8F6C-5648-2005-57F814DCE78D}"/>
              </a:ext>
            </a:extLst>
          </p:cNvPr>
          <p:cNvSpPr txBox="1"/>
          <p:nvPr/>
        </p:nvSpPr>
        <p:spPr>
          <a:xfrm>
            <a:off x="8268115" y="3812943"/>
            <a:ext cx="984590" cy="646331"/>
          </a:xfrm>
          <a:prstGeom prst="rect">
            <a:avLst/>
          </a:prstGeom>
          <a:noFill/>
        </p:spPr>
        <p:txBody>
          <a:bodyPr wrap="square" rtlCol="0">
            <a:spAutoFit/>
          </a:bodyPr>
          <a:lstStyle/>
          <a:p>
            <a:r>
              <a:rPr lang="en-US" sz="3600" dirty="0"/>
              <a:t>No</a:t>
            </a:r>
          </a:p>
        </p:txBody>
      </p:sp>
      <p:sp>
        <p:nvSpPr>
          <p:cNvPr id="6" name="TextBox 5">
            <a:extLst>
              <a:ext uri="{FF2B5EF4-FFF2-40B4-BE49-F238E27FC236}">
                <a16:creationId xmlns:a16="http://schemas.microsoft.com/office/drawing/2014/main" id="{CD0C838D-AA68-BBC9-1FEE-1D459A922D48}"/>
              </a:ext>
            </a:extLst>
          </p:cNvPr>
          <p:cNvSpPr txBox="1"/>
          <p:nvPr/>
        </p:nvSpPr>
        <p:spPr>
          <a:xfrm>
            <a:off x="8259610" y="4627697"/>
            <a:ext cx="3369682" cy="646331"/>
          </a:xfrm>
          <a:prstGeom prst="rect">
            <a:avLst/>
          </a:prstGeom>
          <a:noFill/>
        </p:spPr>
        <p:txBody>
          <a:bodyPr wrap="square" rtlCol="0">
            <a:spAutoFit/>
          </a:bodyPr>
          <a:lstStyle/>
          <a:p>
            <a:r>
              <a:rPr lang="en-US" sz="3600" dirty="0"/>
              <a:t>No, but in yellow</a:t>
            </a:r>
          </a:p>
        </p:txBody>
      </p:sp>
      <p:sp>
        <p:nvSpPr>
          <p:cNvPr id="7" name="Rectangle 6">
            <a:extLst>
              <a:ext uri="{FF2B5EF4-FFF2-40B4-BE49-F238E27FC236}">
                <a16:creationId xmlns:a16="http://schemas.microsoft.com/office/drawing/2014/main" id="{5D87860B-B741-7FE2-FE11-703DEB12C61C}"/>
              </a:ext>
            </a:extLst>
          </p:cNvPr>
          <p:cNvSpPr/>
          <p:nvPr/>
        </p:nvSpPr>
        <p:spPr>
          <a:xfrm>
            <a:off x="7726211" y="4768373"/>
            <a:ext cx="359335" cy="380799"/>
          </a:xfrm>
          <a:prstGeom prst="rect">
            <a:avLst/>
          </a:prstGeom>
          <a:solidFill>
            <a:srgbClr val="FFFF00"/>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733126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8A4F2F-E556-0C18-477B-9F0596DBEF7A}"/>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A161E21-77F9-092A-23CE-F7F9674A667E}"/>
              </a:ext>
            </a:extLst>
          </p:cNvPr>
          <p:cNvSpPr>
            <a:spLocks noGrp="1"/>
          </p:cNvSpPr>
          <p:nvPr>
            <p:ph idx="1"/>
          </p:nvPr>
        </p:nvSpPr>
        <p:spPr>
          <a:xfrm>
            <a:off x="238539" y="1429647"/>
            <a:ext cx="11714922" cy="3998705"/>
          </a:xfrm>
        </p:spPr>
        <p:txBody>
          <a:bodyPr/>
          <a:lstStyle/>
          <a:p>
            <a:pPr marL="0" indent="0" algn="just">
              <a:buNone/>
            </a:pPr>
            <a:r>
              <a:rPr lang="en-US" sz="4000" dirty="0"/>
              <a:t>“It is sad that hundreds of millions of dollars have gone into studies that never had much promise of finding a way to prevent the tragedy of cancer in children”</a:t>
            </a:r>
          </a:p>
          <a:p>
            <a:pPr marL="0" indent="0">
              <a:buNone/>
            </a:pPr>
            <a:endParaRPr lang="en-US" dirty="0"/>
          </a:p>
          <a:p>
            <a:pPr marL="0" indent="0" algn="ctr">
              <a:buNone/>
            </a:pPr>
            <a:r>
              <a:rPr lang="en-US" sz="2400" dirty="0"/>
              <a:t>Edward Campion, MD. </a:t>
            </a:r>
          </a:p>
          <a:p>
            <a:pPr marL="0" indent="0" algn="ctr">
              <a:buNone/>
            </a:pPr>
            <a:r>
              <a:rPr lang="en-US" sz="2400" dirty="0"/>
              <a:t>Editorial: Power lines, cancer, and fear. The New England Journal of Medicine. 1997</a:t>
            </a:r>
            <a:r>
              <a:rPr lang="en-US" dirty="0"/>
              <a:t>. </a:t>
            </a:r>
          </a:p>
        </p:txBody>
      </p:sp>
      <p:pic>
        <p:nvPicPr>
          <p:cNvPr id="7" name="Graphic 6">
            <a:extLst>
              <a:ext uri="{FF2B5EF4-FFF2-40B4-BE49-F238E27FC236}">
                <a16:creationId xmlns:a16="http://schemas.microsoft.com/office/drawing/2014/main" id="{720B136A-E143-A770-3DAD-ADAFD507BDA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057128" y="5188226"/>
            <a:ext cx="6077744" cy="963872"/>
          </a:xfrm>
          <a:prstGeom prst="rect">
            <a:avLst/>
          </a:prstGeom>
        </p:spPr>
      </p:pic>
    </p:spTree>
    <p:extLst>
      <p:ext uri="{BB962C8B-B14F-4D97-AF65-F5344CB8AC3E}">
        <p14:creationId xmlns:p14="http://schemas.microsoft.com/office/powerpoint/2010/main" val="34714711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85AC70-926D-C8CD-30E3-435C6E5A6AB0}"/>
              </a:ext>
            </a:extLst>
          </p:cNvPr>
          <p:cNvSpPr>
            <a:spLocks noGrp="1"/>
          </p:cNvSpPr>
          <p:nvPr>
            <p:ph type="title"/>
          </p:nvPr>
        </p:nvSpPr>
        <p:spPr/>
        <p:txBody>
          <a:bodyPr/>
          <a:lstStyle/>
          <a:p>
            <a:r>
              <a:rPr lang="en-US" dirty="0"/>
              <a:t>Bio Break</a:t>
            </a:r>
          </a:p>
        </p:txBody>
      </p:sp>
      <p:sp>
        <p:nvSpPr>
          <p:cNvPr id="3" name="Content Placeholder 2">
            <a:extLst>
              <a:ext uri="{FF2B5EF4-FFF2-40B4-BE49-F238E27FC236}">
                <a16:creationId xmlns:a16="http://schemas.microsoft.com/office/drawing/2014/main" id="{4900DBF0-56BE-4495-4ACD-F4BF276AF4CD}"/>
              </a:ext>
            </a:extLst>
          </p:cNvPr>
          <p:cNvSpPr>
            <a:spLocks noGrp="1"/>
          </p:cNvSpPr>
          <p:nvPr>
            <p:ph idx="1"/>
          </p:nvPr>
        </p:nvSpPr>
        <p:spPr/>
        <p:txBody>
          <a:bodyPr/>
          <a:lstStyle/>
          <a:p>
            <a:endParaRPr lang="en-US" dirty="0"/>
          </a:p>
        </p:txBody>
      </p:sp>
    </p:spTree>
    <p:extLst>
      <p:ext uri="{BB962C8B-B14F-4D97-AF65-F5344CB8AC3E}">
        <p14:creationId xmlns:p14="http://schemas.microsoft.com/office/powerpoint/2010/main" val="163828162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9792672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324423-0056-2F3E-F9A6-64A5C5958930}"/>
              </a:ext>
            </a:extLst>
          </p:cNvPr>
          <p:cNvSpPr>
            <a:spLocks noGrp="1"/>
          </p:cNvSpPr>
          <p:nvPr>
            <p:ph type="title"/>
          </p:nvPr>
        </p:nvSpPr>
        <p:spPr/>
        <p:txBody>
          <a:bodyPr/>
          <a:lstStyle/>
          <a:p>
            <a:r>
              <a:rPr lang="en-US" dirty="0"/>
              <a:t>Confidence Interval (CI)</a:t>
            </a:r>
            <a:endParaRPr lang="en-US" sz="2400" dirty="0"/>
          </a:p>
        </p:txBody>
      </p:sp>
      <p:sp>
        <p:nvSpPr>
          <p:cNvPr id="3" name="Content Placeholder 2">
            <a:extLst>
              <a:ext uri="{FF2B5EF4-FFF2-40B4-BE49-F238E27FC236}">
                <a16:creationId xmlns:a16="http://schemas.microsoft.com/office/drawing/2014/main" id="{AE93D0DD-8700-3356-CA6B-C868F615C441}"/>
              </a:ext>
            </a:extLst>
          </p:cNvPr>
          <p:cNvSpPr>
            <a:spLocks noGrp="1"/>
          </p:cNvSpPr>
          <p:nvPr>
            <p:ph idx="1"/>
          </p:nvPr>
        </p:nvSpPr>
        <p:spPr/>
        <p:txBody>
          <a:bodyPr>
            <a:normAutofit/>
          </a:bodyPr>
          <a:lstStyle/>
          <a:p>
            <a:pPr lvl="0"/>
            <a:endParaRPr lang="en-US" sz="3600" dirty="0"/>
          </a:p>
          <a:p>
            <a:pPr marL="0" lvl="0" indent="0">
              <a:buNone/>
            </a:pPr>
            <a:r>
              <a:rPr lang="en-US" sz="3600" dirty="0"/>
              <a:t>The Odds Ratio is somewhere in this range. </a:t>
            </a:r>
          </a:p>
          <a:p>
            <a:pPr marL="0" lvl="0" indent="0">
              <a:buNone/>
            </a:pPr>
            <a:endParaRPr lang="en-US" sz="3600" dirty="0">
              <a:solidFill>
                <a:srgbClr val="FF0000"/>
              </a:solidFill>
            </a:endParaRPr>
          </a:p>
          <a:p>
            <a:pPr marL="0" lvl="0" indent="0">
              <a:buNone/>
            </a:pPr>
            <a:r>
              <a:rPr lang="en-US" sz="3600" dirty="0">
                <a:solidFill>
                  <a:srgbClr val="FF0000"/>
                </a:solidFill>
              </a:rPr>
              <a:t>If it spans 1, than the study is not significant (“NS”)</a:t>
            </a:r>
          </a:p>
        </p:txBody>
      </p:sp>
    </p:spTree>
    <p:extLst>
      <p:ext uri="{BB962C8B-B14F-4D97-AF65-F5344CB8AC3E}">
        <p14:creationId xmlns:p14="http://schemas.microsoft.com/office/powerpoint/2010/main" val="173201170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9FEA11-9DB3-F155-636E-3B00F5F2569B}"/>
              </a:ext>
            </a:extLst>
          </p:cNvPr>
          <p:cNvSpPr>
            <a:spLocks noGrp="1"/>
          </p:cNvSpPr>
          <p:nvPr>
            <p:ph type="title"/>
          </p:nvPr>
        </p:nvSpPr>
        <p:spPr/>
        <p:txBody>
          <a:bodyPr/>
          <a:lstStyle/>
          <a:p>
            <a:br>
              <a:rPr lang="en-US" dirty="0"/>
            </a:br>
            <a:r>
              <a:rPr lang="en-US" sz="5400" dirty="0"/>
              <a:t>Electromagnetic Interference (EMI)</a:t>
            </a:r>
          </a:p>
        </p:txBody>
      </p:sp>
      <p:sp>
        <p:nvSpPr>
          <p:cNvPr id="4" name="Text Placeholder 3">
            <a:extLst>
              <a:ext uri="{FF2B5EF4-FFF2-40B4-BE49-F238E27FC236}">
                <a16:creationId xmlns:a16="http://schemas.microsoft.com/office/drawing/2014/main" id="{4F59D6F4-C536-A5A5-CA37-F971FE8CDC50}"/>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10464979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1AE080-C3C1-F9F5-684E-A9083F25A137}"/>
              </a:ext>
            </a:extLst>
          </p:cNvPr>
          <p:cNvSpPr>
            <a:spLocks noGrp="1"/>
          </p:cNvSpPr>
          <p:nvPr>
            <p:ph type="title"/>
          </p:nvPr>
        </p:nvSpPr>
        <p:spPr/>
        <p:txBody>
          <a:bodyPr>
            <a:normAutofit/>
          </a:bodyPr>
          <a:lstStyle/>
          <a:p>
            <a:r>
              <a:rPr lang="en-US" sz="4000" dirty="0"/>
              <a:t>Non-Cardiac Devices EMI from Transmission Line</a:t>
            </a:r>
          </a:p>
        </p:txBody>
      </p:sp>
      <p:sp>
        <p:nvSpPr>
          <p:cNvPr id="3" name="Content Placeholder 2">
            <a:extLst>
              <a:ext uri="{FF2B5EF4-FFF2-40B4-BE49-F238E27FC236}">
                <a16:creationId xmlns:a16="http://schemas.microsoft.com/office/drawing/2014/main" id="{A3681E9E-7C65-71FB-19E4-DC342549A20A}"/>
              </a:ext>
            </a:extLst>
          </p:cNvPr>
          <p:cNvSpPr>
            <a:spLocks noGrp="1"/>
          </p:cNvSpPr>
          <p:nvPr>
            <p:ph sz="half" idx="1"/>
          </p:nvPr>
        </p:nvSpPr>
        <p:spPr>
          <a:xfrm>
            <a:off x="838200" y="1825624"/>
            <a:ext cx="5181600" cy="5032375"/>
          </a:xfrm>
        </p:spPr>
        <p:txBody>
          <a:bodyPr>
            <a:normAutofit fontScale="92500" lnSpcReduction="20000"/>
          </a:bodyPr>
          <a:lstStyle/>
          <a:p>
            <a:pPr marL="0" indent="0">
              <a:buNone/>
            </a:pPr>
            <a:r>
              <a:rPr lang="en-US" b="1" u="sng" dirty="0"/>
              <a:t>Drug Delivery Devices</a:t>
            </a:r>
          </a:p>
          <a:p>
            <a:pPr marL="0" indent="0">
              <a:buNone/>
            </a:pPr>
            <a:r>
              <a:rPr lang="en-US" b="1" dirty="0"/>
              <a:t>e.g., Insulin Pumps</a:t>
            </a:r>
          </a:p>
          <a:p>
            <a:pPr lvl="0"/>
            <a:r>
              <a:rPr lang="en-US" dirty="0"/>
              <a:t>Sense chemical signals</a:t>
            </a:r>
          </a:p>
          <a:p>
            <a:pPr lvl="0"/>
            <a:r>
              <a:rPr lang="en-US" dirty="0"/>
              <a:t>Shielded electronics</a:t>
            </a:r>
          </a:p>
          <a:p>
            <a:pPr lvl="0"/>
            <a:r>
              <a:rPr lang="en-US" dirty="0">
                <a:solidFill>
                  <a:srgbClr val="FF0000"/>
                </a:solidFill>
              </a:rPr>
              <a:t>not a concern</a:t>
            </a:r>
          </a:p>
          <a:p>
            <a:pPr lvl="0"/>
            <a:endParaRPr lang="en-US" dirty="0">
              <a:solidFill>
                <a:srgbClr val="FF0000"/>
              </a:solidFill>
            </a:endParaRPr>
          </a:p>
          <a:p>
            <a:pPr marL="0" indent="0">
              <a:buNone/>
            </a:pPr>
            <a:r>
              <a:rPr lang="en-US" b="1" u="sng" dirty="0"/>
              <a:t>Neurostimulators </a:t>
            </a:r>
          </a:p>
          <a:p>
            <a:pPr marL="0" indent="0">
              <a:buNone/>
            </a:pPr>
            <a:r>
              <a:rPr lang="en-US" b="1" dirty="0"/>
              <a:t>e.g., Deep Brain Stimulators (DBS)</a:t>
            </a:r>
          </a:p>
          <a:p>
            <a:pPr lvl="0"/>
            <a:r>
              <a:rPr lang="en-US" dirty="0"/>
              <a:t>Stimulation leads, not sensing leads</a:t>
            </a:r>
          </a:p>
          <a:p>
            <a:pPr lvl="0"/>
            <a:r>
              <a:rPr lang="en-US" dirty="0"/>
              <a:t>Shielded electronics</a:t>
            </a:r>
          </a:p>
          <a:p>
            <a:pPr lvl="0"/>
            <a:r>
              <a:rPr lang="en-US" dirty="0">
                <a:solidFill>
                  <a:srgbClr val="FF0000"/>
                </a:solidFill>
              </a:rPr>
              <a:t>not a concern</a:t>
            </a:r>
          </a:p>
          <a:p>
            <a:endParaRPr lang="en-US" dirty="0"/>
          </a:p>
        </p:txBody>
      </p:sp>
      <p:sp>
        <p:nvSpPr>
          <p:cNvPr id="4" name="Content Placeholder 3">
            <a:extLst>
              <a:ext uri="{FF2B5EF4-FFF2-40B4-BE49-F238E27FC236}">
                <a16:creationId xmlns:a16="http://schemas.microsoft.com/office/drawing/2014/main" id="{C7DD5E45-EEAF-0731-8310-A2745FF27E77}"/>
              </a:ext>
            </a:extLst>
          </p:cNvPr>
          <p:cNvSpPr>
            <a:spLocks noGrp="1"/>
          </p:cNvSpPr>
          <p:nvPr>
            <p:ph sz="half" idx="2"/>
          </p:nvPr>
        </p:nvSpPr>
        <p:spPr>
          <a:xfrm>
            <a:off x="6172200" y="1825625"/>
            <a:ext cx="5181600" cy="5032374"/>
          </a:xfrm>
        </p:spPr>
        <p:txBody>
          <a:bodyPr>
            <a:normAutofit fontScale="92500" lnSpcReduction="20000"/>
          </a:bodyPr>
          <a:lstStyle/>
          <a:p>
            <a:pPr marL="0" indent="0">
              <a:buNone/>
            </a:pPr>
            <a:r>
              <a:rPr lang="en-US" b="1" u="sng" dirty="0"/>
              <a:t>Cochlear Implants</a:t>
            </a:r>
          </a:p>
          <a:p>
            <a:pPr lvl="0"/>
            <a:r>
              <a:rPr lang="en-US" dirty="0"/>
              <a:t>Receive RF signals from external processor</a:t>
            </a:r>
          </a:p>
          <a:p>
            <a:pPr lvl="0"/>
            <a:r>
              <a:rPr lang="en-US" dirty="0"/>
              <a:t>Sense mechanical signals</a:t>
            </a:r>
          </a:p>
          <a:p>
            <a:pPr lvl="0"/>
            <a:r>
              <a:rPr lang="en-US" dirty="0"/>
              <a:t>No recorded cases of </a:t>
            </a:r>
            <a:r>
              <a:rPr lang="en-US" i="1" dirty="0"/>
              <a:t>harm</a:t>
            </a:r>
            <a:r>
              <a:rPr lang="en-US" dirty="0"/>
              <a:t> from power system fields</a:t>
            </a:r>
          </a:p>
          <a:p>
            <a:pPr lvl="0"/>
            <a:r>
              <a:rPr lang="en-US" dirty="0">
                <a:solidFill>
                  <a:srgbClr val="FF0000"/>
                </a:solidFill>
              </a:rPr>
              <a:t>not a concern</a:t>
            </a:r>
          </a:p>
          <a:p>
            <a:endParaRPr lang="en-US" dirty="0"/>
          </a:p>
        </p:txBody>
      </p:sp>
    </p:spTree>
    <p:extLst>
      <p:ext uri="{BB962C8B-B14F-4D97-AF65-F5344CB8AC3E}">
        <p14:creationId xmlns:p14="http://schemas.microsoft.com/office/powerpoint/2010/main" val="375179984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473944-2BE3-4829-F3B6-1CA487F10C8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A4C9F0C-AB4B-7922-8FDB-F11E98E6AD28}"/>
              </a:ext>
            </a:extLst>
          </p:cNvPr>
          <p:cNvSpPr>
            <a:spLocks noGrp="1"/>
          </p:cNvSpPr>
          <p:nvPr>
            <p:ph type="title"/>
          </p:nvPr>
        </p:nvSpPr>
        <p:spPr/>
        <p:txBody>
          <a:bodyPr/>
          <a:lstStyle/>
          <a:p>
            <a:pPr algn="ctr"/>
            <a:r>
              <a:rPr lang="en-US" dirty="0"/>
              <a:t>Pacemaker Lead Configuration</a:t>
            </a:r>
          </a:p>
        </p:txBody>
      </p:sp>
      <p:sp>
        <p:nvSpPr>
          <p:cNvPr id="4" name="Content Placeholder 3">
            <a:extLst>
              <a:ext uri="{FF2B5EF4-FFF2-40B4-BE49-F238E27FC236}">
                <a16:creationId xmlns:a16="http://schemas.microsoft.com/office/drawing/2014/main" id="{63C211BB-D0B1-CC1D-5FC0-7B032E0E9D41}"/>
              </a:ext>
            </a:extLst>
          </p:cNvPr>
          <p:cNvSpPr>
            <a:spLocks noGrp="1"/>
          </p:cNvSpPr>
          <p:nvPr>
            <p:ph sz="half" idx="1"/>
          </p:nvPr>
        </p:nvSpPr>
        <p:spPr/>
        <p:txBody>
          <a:bodyPr>
            <a:normAutofit/>
          </a:bodyPr>
          <a:lstStyle/>
          <a:p>
            <a:r>
              <a:rPr lang="en-US" b="1" u="sng" dirty="0"/>
              <a:t>Unipolar Leads </a:t>
            </a:r>
          </a:p>
          <a:p>
            <a:r>
              <a:rPr lang="en-US" dirty="0"/>
              <a:t>One electrode in heart, one on device case</a:t>
            </a:r>
          </a:p>
          <a:p>
            <a:pPr lvl="0"/>
            <a:r>
              <a:rPr lang="en-US" dirty="0"/>
              <a:t>Large sensing loop </a:t>
            </a:r>
          </a:p>
          <a:p>
            <a:pPr lvl="0"/>
            <a:r>
              <a:rPr lang="en-US" dirty="0"/>
              <a:t>10 x more susceptible to electromagnetic interference</a:t>
            </a:r>
          </a:p>
          <a:p>
            <a:pPr lvl="0"/>
            <a:r>
              <a:rPr lang="en-US" dirty="0"/>
              <a:t>Rarely implanted since 1990s</a:t>
            </a:r>
          </a:p>
          <a:p>
            <a:pPr lvl="0"/>
            <a:r>
              <a:rPr lang="en-US" dirty="0"/>
              <a:t>Obsolete</a:t>
            </a:r>
          </a:p>
          <a:p>
            <a:endParaRPr lang="en-US" dirty="0"/>
          </a:p>
        </p:txBody>
      </p:sp>
      <p:sp>
        <p:nvSpPr>
          <p:cNvPr id="5" name="Content Placeholder 4">
            <a:extLst>
              <a:ext uri="{FF2B5EF4-FFF2-40B4-BE49-F238E27FC236}">
                <a16:creationId xmlns:a16="http://schemas.microsoft.com/office/drawing/2014/main" id="{C7E269F8-278D-4F87-BB8C-67B264A74B03}"/>
              </a:ext>
            </a:extLst>
          </p:cNvPr>
          <p:cNvSpPr>
            <a:spLocks noGrp="1"/>
          </p:cNvSpPr>
          <p:nvPr>
            <p:ph sz="half" idx="2"/>
          </p:nvPr>
        </p:nvSpPr>
        <p:spPr/>
        <p:txBody>
          <a:bodyPr>
            <a:normAutofit/>
          </a:bodyPr>
          <a:lstStyle/>
          <a:p>
            <a:r>
              <a:rPr lang="en-US" b="1" u="sng" dirty="0"/>
              <a:t>Bipolar Leads </a:t>
            </a:r>
          </a:p>
          <a:p>
            <a:r>
              <a:rPr lang="en-US" dirty="0"/>
              <a:t>Both electrodes close together near heart (2 cm apart)</a:t>
            </a:r>
          </a:p>
          <a:p>
            <a:pPr lvl="0"/>
            <a:r>
              <a:rPr lang="en-US" dirty="0"/>
              <a:t>Small sensing loop</a:t>
            </a:r>
          </a:p>
          <a:p>
            <a:pPr lvl="0"/>
            <a:r>
              <a:rPr lang="en-US" dirty="0"/>
              <a:t>Highly resistant to electromagnetic interference</a:t>
            </a:r>
          </a:p>
          <a:p>
            <a:pPr lvl="0"/>
            <a:r>
              <a:rPr lang="en-US" dirty="0">
                <a:solidFill>
                  <a:srgbClr val="FF0000"/>
                </a:solidFill>
              </a:rPr>
              <a:t>Standard practice since 1990s</a:t>
            </a:r>
          </a:p>
          <a:p>
            <a:endParaRPr lang="en-US" dirty="0"/>
          </a:p>
        </p:txBody>
      </p:sp>
    </p:spTree>
    <p:extLst>
      <p:ext uri="{BB962C8B-B14F-4D97-AF65-F5344CB8AC3E}">
        <p14:creationId xmlns:p14="http://schemas.microsoft.com/office/powerpoint/2010/main" val="138044458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DE2918-BC42-9EEB-048F-AA2EF0A78765}"/>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2636338B-3129-D9D7-DA54-DE952F85E220}"/>
              </a:ext>
            </a:extLst>
          </p:cNvPr>
          <p:cNvPicPr>
            <a:picLocks noChangeAspect="1"/>
          </p:cNvPicPr>
          <p:nvPr/>
        </p:nvPicPr>
        <p:blipFill>
          <a:blip r:embed="rId3"/>
          <a:srcRect t="8592"/>
          <a:stretch>
            <a:fillRect/>
          </a:stretch>
        </p:blipFill>
        <p:spPr>
          <a:xfrm>
            <a:off x="1897306" y="553555"/>
            <a:ext cx="8397387" cy="5750890"/>
          </a:xfrm>
          <a:prstGeom prst="rect">
            <a:avLst/>
          </a:prstGeom>
        </p:spPr>
      </p:pic>
      <p:pic>
        <p:nvPicPr>
          <p:cNvPr id="3" name="Graphic 2" descr="Glasses with solid fill">
            <a:extLst>
              <a:ext uri="{FF2B5EF4-FFF2-40B4-BE49-F238E27FC236}">
                <a16:creationId xmlns:a16="http://schemas.microsoft.com/office/drawing/2014/main" id="{D29DEFDA-985D-14F0-F853-80784EE379D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601089" y="5778738"/>
            <a:ext cx="693604" cy="693604"/>
          </a:xfrm>
          <a:prstGeom prst="rect">
            <a:avLst/>
          </a:prstGeom>
        </p:spPr>
      </p:pic>
    </p:spTree>
    <p:extLst>
      <p:ext uri="{BB962C8B-B14F-4D97-AF65-F5344CB8AC3E}">
        <p14:creationId xmlns:p14="http://schemas.microsoft.com/office/powerpoint/2010/main" val="231124445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C83B6A-9BDF-1F27-74E2-B2FCA5400FDB}"/>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01DA921A-C7BF-999F-27E8-0D00B71E432B}"/>
              </a:ext>
            </a:extLst>
          </p:cNvPr>
          <p:cNvPicPr>
            <a:picLocks noChangeAspect="1"/>
          </p:cNvPicPr>
          <p:nvPr/>
        </p:nvPicPr>
        <p:blipFill>
          <a:blip r:embed="rId3"/>
          <a:srcRect t="8592"/>
          <a:stretch>
            <a:fillRect/>
          </a:stretch>
        </p:blipFill>
        <p:spPr>
          <a:xfrm>
            <a:off x="-9295102" y="-5686197"/>
            <a:ext cx="17744674" cy="12152312"/>
          </a:xfrm>
          <a:prstGeom prst="rect">
            <a:avLst/>
          </a:prstGeom>
        </p:spPr>
      </p:pic>
    </p:spTree>
    <p:extLst>
      <p:ext uri="{BB962C8B-B14F-4D97-AF65-F5344CB8AC3E}">
        <p14:creationId xmlns:p14="http://schemas.microsoft.com/office/powerpoint/2010/main" val="134641879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0CCDDC-8E29-EB39-F5C2-7D3625CE977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CC294CB-D53B-C9B8-1A6B-C64F440BE0D5}"/>
              </a:ext>
            </a:extLst>
          </p:cNvPr>
          <p:cNvSpPr>
            <a:spLocks noGrp="1"/>
          </p:cNvSpPr>
          <p:nvPr>
            <p:ph type="title"/>
          </p:nvPr>
        </p:nvSpPr>
        <p:spPr/>
        <p:txBody>
          <a:bodyPr>
            <a:normAutofit fontScale="90000"/>
          </a:bodyPr>
          <a:lstStyle/>
          <a:p>
            <a:pPr algn="ctr"/>
            <a:r>
              <a:rPr lang="en-US" dirty="0"/>
              <a:t>EMI Real-World Study</a:t>
            </a:r>
            <a:r>
              <a:rPr lang="en-US" dirty="0">
                <a:effectLst/>
              </a:rPr>
              <a:t> </a:t>
            </a:r>
            <a:br>
              <a:rPr lang="en-US" dirty="0">
                <a:effectLst/>
              </a:rPr>
            </a:br>
            <a:r>
              <a:rPr lang="en-US" sz="2700" dirty="0" err="1"/>
              <a:t>Tiikkaja</a:t>
            </a:r>
            <a:r>
              <a:rPr lang="en-US" sz="2700" dirty="0"/>
              <a:t> M, et al. Safety &amp; Health at Work. 2013.</a:t>
            </a:r>
            <a:br>
              <a:rPr lang="en-US" sz="2700" dirty="0"/>
            </a:br>
            <a:endParaRPr lang="en-US" sz="2700" dirty="0"/>
          </a:p>
        </p:txBody>
      </p:sp>
      <p:sp>
        <p:nvSpPr>
          <p:cNvPr id="3" name="Content Placeholder 2">
            <a:extLst>
              <a:ext uri="{FF2B5EF4-FFF2-40B4-BE49-F238E27FC236}">
                <a16:creationId xmlns:a16="http://schemas.microsoft.com/office/drawing/2014/main" id="{EF71AC7D-77F1-D8FA-85C4-57726874C38D}"/>
              </a:ext>
            </a:extLst>
          </p:cNvPr>
          <p:cNvSpPr>
            <a:spLocks noGrp="1"/>
          </p:cNvSpPr>
          <p:nvPr>
            <p:ph sz="half" idx="1"/>
          </p:nvPr>
        </p:nvSpPr>
        <p:spPr/>
        <p:txBody>
          <a:bodyPr>
            <a:normAutofit/>
          </a:bodyPr>
          <a:lstStyle/>
          <a:p>
            <a:pPr marL="0" indent="0">
              <a:buNone/>
            </a:pPr>
            <a:r>
              <a:rPr lang="en-US" b="1" dirty="0"/>
              <a:t>Method:</a:t>
            </a:r>
          </a:p>
          <a:p>
            <a:pPr lvl="0"/>
            <a:r>
              <a:rPr lang="en-US" dirty="0"/>
              <a:t>11 </a:t>
            </a:r>
            <a:r>
              <a:rPr lang="en-US" dirty="0">
                <a:solidFill>
                  <a:srgbClr val="FF0000"/>
                </a:solidFill>
              </a:rPr>
              <a:t>bipolar</a:t>
            </a:r>
            <a:r>
              <a:rPr lang="en-US" dirty="0"/>
              <a:t> pacemakers </a:t>
            </a:r>
          </a:p>
          <a:p>
            <a:pPr lvl="0"/>
            <a:r>
              <a:rPr lang="en-US" dirty="0">
                <a:solidFill>
                  <a:srgbClr val="FF0000"/>
                </a:solidFill>
              </a:rPr>
              <a:t>walked 10 minutes under 400 kV </a:t>
            </a:r>
            <a:r>
              <a:rPr lang="en-US" dirty="0"/>
              <a:t>transmission line</a:t>
            </a:r>
          </a:p>
          <a:p>
            <a:pPr lvl="0"/>
            <a:r>
              <a:rPr lang="en-US" dirty="0"/>
              <a:t>*Field levels: &lt;3 µT (&lt;30 </a:t>
            </a:r>
            <a:r>
              <a:rPr lang="en-US" dirty="0" err="1"/>
              <a:t>mG</a:t>
            </a:r>
            <a:r>
              <a:rPr lang="en-US" dirty="0"/>
              <a:t>) magnetic field, &lt;4 kV/m electric field</a:t>
            </a:r>
          </a:p>
          <a:p>
            <a:pPr lvl="0"/>
            <a:r>
              <a:rPr lang="en-US" dirty="0"/>
              <a:t>ECG real time to evaluate</a:t>
            </a:r>
          </a:p>
          <a:p>
            <a:endParaRPr lang="en-US" dirty="0"/>
          </a:p>
        </p:txBody>
      </p:sp>
      <p:sp>
        <p:nvSpPr>
          <p:cNvPr id="6" name="Content Placeholder 5">
            <a:extLst>
              <a:ext uri="{FF2B5EF4-FFF2-40B4-BE49-F238E27FC236}">
                <a16:creationId xmlns:a16="http://schemas.microsoft.com/office/drawing/2014/main" id="{95A17CA9-2F50-3802-CE4B-EA7048312F80}"/>
              </a:ext>
            </a:extLst>
          </p:cNvPr>
          <p:cNvSpPr>
            <a:spLocks noGrp="1"/>
          </p:cNvSpPr>
          <p:nvPr>
            <p:ph sz="half" idx="2"/>
          </p:nvPr>
        </p:nvSpPr>
        <p:spPr/>
        <p:txBody>
          <a:bodyPr>
            <a:normAutofit/>
          </a:bodyPr>
          <a:lstStyle/>
          <a:p>
            <a:pPr marL="0" lvl="0" indent="0">
              <a:buNone/>
            </a:pPr>
            <a:r>
              <a:rPr lang="en-US" b="1" dirty="0"/>
              <a:t>Findings:</a:t>
            </a:r>
          </a:p>
          <a:p>
            <a:pPr lvl="0"/>
            <a:r>
              <a:rPr lang="en-US" dirty="0">
                <a:solidFill>
                  <a:srgbClr val="FF0000"/>
                </a:solidFill>
              </a:rPr>
              <a:t>No EMI</a:t>
            </a:r>
          </a:p>
          <a:p>
            <a:pPr marL="0" indent="0">
              <a:buNone/>
            </a:pPr>
            <a:endParaRPr lang="en-US" dirty="0"/>
          </a:p>
        </p:txBody>
      </p:sp>
      <p:sp>
        <p:nvSpPr>
          <p:cNvPr id="8" name="TextBox 7">
            <a:extLst>
              <a:ext uri="{FF2B5EF4-FFF2-40B4-BE49-F238E27FC236}">
                <a16:creationId xmlns:a16="http://schemas.microsoft.com/office/drawing/2014/main" id="{2683874A-7F88-749F-6C20-E08D199B3D72}"/>
              </a:ext>
            </a:extLst>
          </p:cNvPr>
          <p:cNvSpPr txBox="1"/>
          <p:nvPr/>
        </p:nvSpPr>
        <p:spPr>
          <a:xfrm>
            <a:off x="266700" y="5988734"/>
            <a:ext cx="11811000" cy="707886"/>
          </a:xfrm>
          <a:prstGeom prst="rect">
            <a:avLst/>
          </a:prstGeom>
          <a:noFill/>
        </p:spPr>
        <p:txBody>
          <a:bodyPr wrap="square">
            <a:spAutoFit/>
          </a:bodyPr>
          <a:lstStyle/>
          <a:p>
            <a:r>
              <a:rPr lang="en-US" sz="2000" i="1" kern="1200" dirty="0">
                <a:solidFill>
                  <a:schemeClr val="tx1"/>
                </a:solidFill>
                <a:effectLst/>
                <a:latin typeface="+mn-lt"/>
                <a:ea typeface="+mn-ea"/>
                <a:cs typeface="+mn-cs"/>
              </a:rPr>
              <a:t>*“We were unable to measure the field intensities under the transmission lines because of the freezing weather of the day with </a:t>
            </a:r>
            <a:r>
              <a:rPr lang="en-US" sz="2000" i="1" kern="1200" dirty="0">
                <a:solidFill>
                  <a:srgbClr val="FF0000"/>
                </a:solidFill>
                <a:effectLst/>
                <a:latin typeface="+mn-lt"/>
                <a:ea typeface="+mn-ea"/>
                <a:cs typeface="+mn-cs"/>
              </a:rPr>
              <a:t>temperature below the operation temperature of the meters</a:t>
            </a:r>
            <a:r>
              <a:rPr lang="en-US" sz="2000" i="1" kern="1200" dirty="0">
                <a:solidFill>
                  <a:schemeClr val="tx1"/>
                </a:solidFill>
                <a:effectLst/>
                <a:latin typeface="+mn-lt"/>
                <a:ea typeface="+mn-ea"/>
                <a:cs typeface="+mn-cs"/>
              </a:rPr>
              <a:t>.”</a:t>
            </a:r>
          </a:p>
        </p:txBody>
      </p:sp>
      <p:pic>
        <p:nvPicPr>
          <p:cNvPr id="4" name="Picture 3">
            <a:extLst>
              <a:ext uri="{FF2B5EF4-FFF2-40B4-BE49-F238E27FC236}">
                <a16:creationId xmlns:a16="http://schemas.microsoft.com/office/drawing/2014/main" id="{58A52C98-68FD-848E-D74C-BC692D5B4C4E}"/>
              </a:ext>
            </a:extLst>
          </p:cNvPr>
          <p:cNvPicPr>
            <a:picLocks noChangeAspect="1"/>
          </p:cNvPicPr>
          <p:nvPr/>
        </p:nvPicPr>
        <p:blipFill>
          <a:blip r:embed="rId3"/>
          <a:stretch>
            <a:fillRect/>
          </a:stretch>
        </p:blipFill>
        <p:spPr>
          <a:xfrm>
            <a:off x="6371598" y="3027502"/>
            <a:ext cx="4379570" cy="2472267"/>
          </a:xfrm>
          <a:prstGeom prst="rect">
            <a:avLst/>
          </a:prstGeom>
        </p:spPr>
      </p:pic>
    </p:spTree>
    <p:extLst>
      <p:ext uri="{BB962C8B-B14F-4D97-AF65-F5344CB8AC3E}">
        <p14:creationId xmlns:p14="http://schemas.microsoft.com/office/powerpoint/2010/main" val="15336407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315DD2-FED6-51C9-252C-9121D101C08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9312B32-0FBB-8FBF-031A-9BDF2F0739CD}"/>
              </a:ext>
            </a:extLst>
          </p:cNvPr>
          <p:cNvSpPr>
            <a:spLocks noGrp="1"/>
          </p:cNvSpPr>
          <p:nvPr>
            <p:ph type="title"/>
          </p:nvPr>
        </p:nvSpPr>
        <p:spPr/>
        <p:txBody>
          <a:bodyPr>
            <a:normAutofit/>
          </a:bodyPr>
          <a:lstStyle/>
          <a:p>
            <a:pPr algn="ctr"/>
            <a:r>
              <a:rPr lang="en-US" b="1" dirty="0"/>
              <a:t>EMI: Laboratory Study</a:t>
            </a:r>
            <a:br>
              <a:rPr lang="en-US" dirty="0">
                <a:effectLst/>
              </a:rPr>
            </a:br>
            <a:r>
              <a:rPr lang="en-US" sz="2200" dirty="0" err="1"/>
              <a:t>Tiikkaja</a:t>
            </a:r>
            <a:r>
              <a:rPr lang="en-US" sz="2200" dirty="0"/>
              <a:t> M, et al. </a:t>
            </a:r>
            <a:r>
              <a:rPr lang="en-US" sz="2200" dirty="0" err="1"/>
              <a:t>Europace</a:t>
            </a:r>
            <a:r>
              <a:rPr lang="en-US" sz="2200" dirty="0"/>
              <a:t>. 2013</a:t>
            </a:r>
          </a:p>
        </p:txBody>
      </p:sp>
      <p:sp>
        <p:nvSpPr>
          <p:cNvPr id="3" name="Content Placeholder 2">
            <a:extLst>
              <a:ext uri="{FF2B5EF4-FFF2-40B4-BE49-F238E27FC236}">
                <a16:creationId xmlns:a16="http://schemas.microsoft.com/office/drawing/2014/main" id="{24447E8B-D3A5-5BFA-05F9-BF0E836C3D55}"/>
              </a:ext>
            </a:extLst>
          </p:cNvPr>
          <p:cNvSpPr>
            <a:spLocks noGrp="1"/>
          </p:cNvSpPr>
          <p:nvPr>
            <p:ph idx="1"/>
          </p:nvPr>
        </p:nvSpPr>
        <p:spPr>
          <a:xfrm>
            <a:off x="838200" y="1825624"/>
            <a:ext cx="10515600" cy="5032375"/>
          </a:xfrm>
        </p:spPr>
        <p:txBody>
          <a:bodyPr>
            <a:normAutofit/>
          </a:bodyPr>
          <a:lstStyle/>
          <a:p>
            <a:pPr marL="0" indent="0">
              <a:buNone/>
            </a:pPr>
            <a:r>
              <a:rPr lang="en-US" b="1" dirty="0"/>
              <a:t>Method</a:t>
            </a:r>
            <a:r>
              <a:rPr lang="en-US" dirty="0"/>
              <a:t>:</a:t>
            </a:r>
          </a:p>
          <a:p>
            <a:pPr lvl="0"/>
            <a:r>
              <a:rPr lang="en-US" dirty="0"/>
              <a:t>11 people with bipolar pacemakers; 13 with ICDs</a:t>
            </a:r>
          </a:p>
          <a:p>
            <a:pPr lvl="0"/>
            <a:r>
              <a:rPr lang="en-US" dirty="0"/>
              <a:t>60 Hz sine wave @ 95 µT, 170, then 220 (</a:t>
            </a:r>
            <a:r>
              <a:rPr lang="en-US" dirty="0">
                <a:solidFill>
                  <a:srgbClr val="FF0000"/>
                </a:solidFill>
              </a:rPr>
              <a:t>2,200 </a:t>
            </a:r>
            <a:r>
              <a:rPr lang="en-US" dirty="0" err="1">
                <a:solidFill>
                  <a:srgbClr val="FF0000"/>
                </a:solidFill>
              </a:rPr>
              <a:t>mG</a:t>
            </a:r>
            <a:r>
              <a:rPr lang="en-US" dirty="0"/>
              <a:t>)</a:t>
            </a:r>
          </a:p>
          <a:p>
            <a:pPr marL="0" indent="0">
              <a:buNone/>
            </a:pPr>
            <a:r>
              <a:rPr lang="en-US" b="1" dirty="0"/>
              <a:t>Findings:</a:t>
            </a:r>
          </a:p>
          <a:p>
            <a:pPr lvl="0"/>
            <a:r>
              <a:rPr lang="en-US" dirty="0"/>
              <a:t>None of the bipolar pacemakers or ICDs experienced interference </a:t>
            </a:r>
          </a:p>
          <a:p>
            <a:pPr lvl="0"/>
            <a:r>
              <a:rPr lang="en-US" dirty="0"/>
              <a:t>Three unipolar pacemakers showed interference at highest exposures</a:t>
            </a:r>
          </a:p>
          <a:p>
            <a:pPr marL="0" indent="0">
              <a:buNone/>
            </a:pPr>
            <a:r>
              <a:rPr lang="en-US" b="1" dirty="0"/>
              <a:t>Conclusion:</a:t>
            </a:r>
          </a:p>
          <a:p>
            <a:pPr lvl="0"/>
            <a:r>
              <a:rPr lang="en-US" dirty="0">
                <a:solidFill>
                  <a:srgbClr val="FF0000"/>
                </a:solidFill>
              </a:rPr>
              <a:t>Modern bipolar pacemakers -- no interference</a:t>
            </a:r>
          </a:p>
          <a:p>
            <a:pPr lvl="0"/>
            <a:r>
              <a:rPr lang="en-US" dirty="0"/>
              <a:t>Unipolar devices (obsolete technology) are susceptible at high field levels</a:t>
            </a:r>
          </a:p>
          <a:p>
            <a:endParaRPr lang="en-US" dirty="0"/>
          </a:p>
        </p:txBody>
      </p:sp>
    </p:spTree>
    <p:extLst>
      <p:ext uri="{BB962C8B-B14F-4D97-AF65-F5344CB8AC3E}">
        <p14:creationId xmlns:p14="http://schemas.microsoft.com/office/powerpoint/2010/main" val="125958075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47650B2E-2E87-04DE-4FFD-B610A9E44D62}"/>
              </a:ext>
            </a:extLst>
          </p:cNvPr>
          <p:cNvGraphicFramePr>
            <a:graphicFrameLocks noGrp="1"/>
          </p:cNvGraphicFramePr>
          <p:nvPr/>
        </p:nvGraphicFramePr>
        <p:xfrm>
          <a:off x="274864" y="519687"/>
          <a:ext cx="11642271" cy="5034833"/>
        </p:xfrm>
        <a:graphic>
          <a:graphicData uri="http://schemas.openxmlformats.org/drawingml/2006/table">
            <a:tbl>
              <a:tblPr firstRow="1" firstCol="1" bandRow="1">
                <a:tableStyleId>{5C22544A-7EE6-4342-B048-85BDC9FD1C3A}</a:tableStyleId>
              </a:tblPr>
              <a:tblGrid>
                <a:gridCol w="3880757">
                  <a:extLst>
                    <a:ext uri="{9D8B030D-6E8A-4147-A177-3AD203B41FA5}">
                      <a16:colId xmlns:a16="http://schemas.microsoft.com/office/drawing/2014/main" val="1834594282"/>
                    </a:ext>
                  </a:extLst>
                </a:gridCol>
                <a:gridCol w="3880757">
                  <a:extLst>
                    <a:ext uri="{9D8B030D-6E8A-4147-A177-3AD203B41FA5}">
                      <a16:colId xmlns:a16="http://schemas.microsoft.com/office/drawing/2014/main" val="2448823337"/>
                    </a:ext>
                  </a:extLst>
                </a:gridCol>
                <a:gridCol w="3880757">
                  <a:extLst>
                    <a:ext uri="{9D8B030D-6E8A-4147-A177-3AD203B41FA5}">
                      <a16:colId xmlns:a16="http://schemas.microsoft.com/office/drawing/2014/main" val="1420948852"/>
                    </a:ext>
                  </a:extLst>
                </a:gridCol>
              </a:tblGrid>
              <a:tr h="1053353">
                <a:tc>
                  <a:txBody>
                    <a:bodyPr/>
                    <a:lstStyle/>
                    <a:p>
                      <a:pPr marL="0" marR="0" algn="ctr">
                        <a:lnSpc>
                          <a:spcPct val="115000"/>
                        </a:lnSpc>
                        <a:spcAft>
                          <a:spcPts val="800"/>
                        </a:spcAft>
                        <a:buNone/>
                      </a:pPr>
                      <a:r>
                        <a:rPr lang="en-US" sz="3600" kern="0" dirty="0">
                          <a:effectLst/>
                        </a:rPr>
                        <a:t>Guideline / Standard</a:t>
                      </a:r>
                      <a:endParaRPr lang="en-US" sz="36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tc>
                <a:tc>
                  <a:txBody>
                    <a:bodyPr/>
                    <a:lstStyle/>
                    <a:p>
                      <a:pPr marL="0" marR="0" algn="ctr">
                        <a:lnSpc>
                          <a:spcPct val="115000"/>
                        </a:lnSpc>
                        <a:spcAft>
                          <a:spcPts val="800"/>
                        </a:spcAft>
                        <a:buNone/>
                      </a:pPr>
                      <a:r>
                        <a:rPr lang="en-US" sz="3600" kern="0" dirty="0">
                          <a:effectLst/>
                        </a:rPr>
                        <a:t>Population</a:t>
                      </a:r>
                      <a:endParaRPr lang="en-US" sz="36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tc>
                <a:tc>
                  <a:txBody>
                    <a:bodyPr/>
                    <a:lstStyle/>
                    <a:p>
                      <a:pPr marL="0" marR="0" algn="ctr">
                        <a:lnSpc>
                          <a:spcPct val="115000"/>
                        </a:lnSpc>
                        <a:spcAft>
                          <a:spcPts val="800"/>
                        </a:spcAft>
                        <a:buNone/>
                      </a:pPr>
                      <a:r>
                        <a:rPr lang="en-US" sz="3600" kern="0" dirty="0">
                          <a:effectLst/>
                        </a:rPr>
                        <a:t>Magnetic Flux Density @60 Hz (B Field)</a:t>
                      </a:r>
                      <a:endParaRPr lang="en-US" sz="36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tc>
                <a:extLst>
                  <a:ext uri="{0D108BD9-81ED-4DB2-BD59-A6C34878D82A}">
                    <a16:rowId xmlns:a16="http://schemas.microsoft.com/office/drawing/2014/main" val="3142283688"/>
                  </a:ext>
                </a:extLst>
              </a:tr>
              <a:tr h="1053353">
                <a:tc>
                  <a:txBody>
                    <a:bodyPr/>
                    <a:lstStyle/>
                    <a:p>
                      <a:pPr marL="0" marR="0" algn="ctr">
                        <a:lnSpc>
                          <a:spcPct val="115000"/>
                        </a:lnSpc>
                        <a:spcAft>
                          <a:spcPts val="800"/>
                        </a:spcAft>
                        <a:buNone/>
                      </a:pPr>
                      <a:r>
                        <a:rPr lang="en-US" sz="3600" kern="0" dirty="0">
                          <a:effectLst/>
                        </a:rPr>
                        <a:t>ICNIRP 1998</a:t>
                      </a:r>
                      <a:endParaRPr lang="en-US" sz="36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tc>
                <a:tc>
                  <a:txBody>
                    <a:bodyPr/>
                    <a:lstStyle/>
                    <a:p>
                      <a:pPr marL="0" marR="0" algn="ctr">
                        <a:lnSpc>
                          <a:spcPct val="115000"/>
                        </a:lnSpc>
                        <a:spcAft>
                          <a:spcPts val="800"/>
                        </a:spcAft>
                        <a:buNone/>
                      </a:pPr>
                      <a:r>
                        <a:rPr lang="en-US" sz="3600" kern="0" dirty="0">
                          <a:effectLst/>
                        </a:rPr>
                        <a:t>General Public</a:t>
                      </a:r>
                      <a:endParaRPr lang="en-US" sz="36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tc>
                <a:tc>
                  <a:txBody>
                    <a:bodyPr/>
                    <a:lstStyle/>
                    <a:p>
                      <a:pPr marL="0" marR="0" algn="ctr">
                        <a:lnSpc>
                          <a:spcPct val="115000"/>
                        </a:lnSpc>
                        <a:spcAft>
                          <a:spcPts val="800"/>
                        </a:spcAft>
                        <a:buNone/>
                      </a:pPr>
                      <a:r>
                        <a:rPr lang="en-US" sz="3600" kern="0" dirty="0">
                          <a:effectLst/>
                        </a:rPr>
                        <a:t>83 µT (830 </a:t>
                      </a:r>
                      <a:r>
                        <a:rPr lang="en-US" sz="3600" kern="0" dirty="0" err="1">
                          <a:effectLst/>
                        </a:rPr>
                        <a:t>mG</a:t>
                      </a:r>
                      <a:r>
                        <a:rPr lang="en-US" sz="3600" kern="0" dirty="0">
                          <a:effectLst/>
                        </a:rPr>
                        <a:t>)*</a:t>
                      </a:r>
                      <a:endParaRPr lang="en-US" sz="36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tc>
                <a:extLst>
                  <a:ext uri="{0D108BD9-81ED-4DB2-BD59-A6C34878D82A}">
                    <a16:rowId xmlns:a16="http://schemas.microsoft.com/office/drawing/2014/main" val="3461521540"/>
                  </a:ext>
                </a:extLst>
              </a:tr>
              <a:tr h="1053353">
                <a:tc>
                  <a:txBody>
                    <a:bodyPr/>
                    <a:lstStyle/>
                    <a:p>
                      <a:pPr marL="0" marR="0" algn="ctr">
                        <a:lnSpc>
                          <a:spcPct val="115000"/>
                        </a:lnSpc>
                        <a:spcAft>
                          <a:spcPts val="800"/>
                        </a:spcAft>
                        <a:buNone/>
                      </a:pPr>
                      <a:r>
                        <a:rPr lang="en-US" sz="3600" kern="0" dirty="0">
                          <a:effectLst/>
                        </a:rPr>
                        <a:t>ICNIRP 2010</a:t>
                      </a:r>
                      <a:endParaRPr lang="en-US" sz="36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tc>
                <a:tc>
                  <a:txBody>
                    <a:bodyPr/>
                    <a:lstStyle/>
                    <a:p>
                      <a:pPr marL="0" marR="0" algn="ctr">
                        <a:lnSpc>
                          <a:spcPct val="115000"/>
                        </a:lnSpc>
                        <a:spcAft>
                          <a:spcPts val="800"/>
                        </a:spcAft>
                        <a:buNone/>
                      </a:pPr>
                      <a:r>
                        <a:rPr lang="en-US" sz="3600" kern="0" dirty="0">
                          <a:effectLst/>
                        </a:rPr>
                        <a:t>General Public</a:t>
                      </a:r>
                      <a:endParaRPr lang="en-US" sz="36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tc>
                <a:tc>
                  <a:txBody>
                    <a:bodyPr/>
                    <a:lstStyle/>
                    <a:p>
                      <a:pPr marL="0" marR="0" algn="ctr">
                        <a:lnSpc>
                          <a:spcPct val="115000"/>
                        </a:lnSpc>
                        <a:spcAft>
                          <a:spcPts val="800"/>
                        </a:spcAft>
                        <a:buNone/>
                      </a:pPr>
                      <a:r>
                        <a:rPr lang="en-US" sz="3600" kern="0" dirty="0">
                          <a:effectLst/>
                        </a:rPr>
                        <a:t>200 µT (2,000 </a:t>
                      </a:r>
                      <a:r>
                        <a:rPr lang="en-US" sz="3600" kern="0" dirty="0" err="1">
                          <a:effectLst/>
                        </a:rPr>
                        <a:t>mG</a:t>
                      </a:r>
                      <a:r>
                        <a:rPr lang="en-US" sz="3600" kern="0" dirty="0">
                          <a:effectLst/>
                        </a:rPr>
                        <a:t>)</a:t>
                      </a:r>
                      <a:endParaRPr lang="en-US" sz="36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tc>
                <a:extLst>
                  <a:ext uri="{0D108BD9-81ED-4DB2-BD59-A6C34878D82A}">
                    <a16:rowId xmlns:a16="http://schemas.microsoft.com/office/drawing/2014/main" val="118198455"/>
                  </a:ext>
                </a:extLst>
              </a:tr>
              <a:tr h="1053353">
                <a:tc>
                  <a:txBody>
                    <a:bodyPr/>
                    <a:lstStyle/>
                    <a:p>
                      <a:pPr marL="0" marR="0" algn="ctr">
                        <a:lnSpc>
                          <a:spcPct val="115000"/>
                        </a:lnSpc>
                        <a:spcAft>
                          <a:spcPts val="800"/>
                        </a:spcAft>
                        <a:buNone/>
                      </a:pPr>
                      <a:r>
                        <a:rPr lang="en-US" sz="3600" kern="0" dirty="0">
                          <a:effectLst/>
                        </a:rPr>
                        <a:t>EN 50527-1 (2010)</a:t>
                      </a:r>
                      <a:endParaRPr lang="en-US" sz="36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tc>
                <a:tc>
                  <a:txBody>
                    <a:bodyPr/>
                    <a:lstStyle/>
                    <a:p>
                      <a:pPr marL="0" marR="0" algn="ctr">
                        <a:lnSpc>
                          <a:spcPct val="115000"/>
                        </a:lnSpc>
                        <a:spcAft>
                          <a:spcPts val="800"/>
                        </a:spcAft>
                        <a:buNone/>
                      </a:pPr>
                      <a:r>
                        <a:rPr lang="en-US" sz="3600" kern="0" dirty="0">
                          <a:effectLst/>
                        </a:rPr>
                        <a:t>Workers with AIMDs</a:t>
                      </a:r>
                      <a:endParaRPr lang="en-US" sz="36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tc>
                <a:tc>
                  <a:txBody>
                    <a:bodyPr/>
                    <a:lstStyle/>
                    <a:p>
                      <a:pPr marL="0" marR="0" algn="ctr">
                        <a:lnSpc>
                          <a:spcPct val="115000"/>
                        </a:lnSpc>
                        <a:spcAft>
                          <a:spcPts val="800"/>
                        </a:spcAft>
                        <a:buNone/>
                      </a:pPr>
                      <a:r>
                        <a:rPr lang="en-US" sz="3600" kern="0" dirty="0">
                          <a:effectLst/>
                        </a:rPr>
                        <a:t>83 µT (830 </a:t>
                      </a:r>
                      <a:r>
                        <a:rPr lang="en-US" sz="3600" kern="0" dirty="0" err="1">
                          <a:effectLst/>
                        </a:rPr>
                        <a:t>mG</a:t>
                      </a:r>
                      <a:r>
                        <a:rPr lang="en-US" sz="3600" kern="0" dirty="0">
                          <a:effectLst/>
                        </a:rPr>
                        <a:t>)</a:t>
                      </a:r>
                      <a:endParaRPr lang="en-US" sz="36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tc>
                <a:extLst>
                  <a:ext uri="{0D108BD9-81ED-4DB2-BD59-A6C34878D82A}">
                    <a16:rowId xmlns:a16="http://schemas.microsoft.com/office/drawing/2014/main" val="2910681722"/>
                  </a:ext>
                </a:extLst>
              </a:tr>
            </a:tbl>
          </a:graphicData>
        </a:graphic>
      </p:graphicFrame>
      <p:sp>
        <p:nvSpPr>
          <p:cNvPr id="5" name="TextBox 4">
            <a:extLst>
              <a:ext uri="{FF2B5EF4-FFF2-40B4-BE49-F238E27FC236}">
                <a16:creationId xmlns:a16="http://schemas.microsoft.com/office/drawing/2014/main" id="{CC392510-09B0-275F-141C-36EF7E69C669}"/>
              </a:ext>
            </a:extLst>
          </p:cNvPr>
          <p:cNvSpPr txBox="1"/>
          <p:nvPr/>
        </p:nvSpPr>
        <p:spPr>
          <a:xfrm>
            <a:off x="0" y="5980836"/>
            <a:ext cx="12192000" cy="461665"/>
          </a:xfrm>
          <a:prstGeom prst="rect">
            <a:avLst/>
          </a:prstGeom>
          <a:noFill/>
        </p:spPr>
        <p:txBody>
          <a:bodyPr wrap="square">
            <a:spAutoFit/>
          </a:bodyPr>
          <a:lstStyle/>
          <a:p>
            <a:pPr algn="ctr"/>
            <a:r>
              <a:rPr lang="en-US" sz="2400" b="0" i="0" u="none" strike="noStrike" kern="1200" dirty="0">
                <a:solidFill>
                  <a:srgbClr val="FF0000"/>
                </a:solidFill>
                <a:effectLst/>
                <a:latin typeface="+mn-lt"/>
                <a:ea typeface="+mn-ea"/>
                <a:cs typeface="+mn-cs"/>
              </a:rPr>
              <a:t>Most European countries base their limits on ICNIRP’s guidelines (see EU 1999/519/EC). </a:t>
            </a:r>
          </a:p>
        </p:txBody>
      </p:sp>
    </p:spTree>
    <p:extLst>
      <p:ext uri="{BB962C8B-B14F-4D97-AF65-F5344CB8AC3E}">
        <p14:creationId xmlns:p14="http://schemas.microsoft.com/office/powerpoint/2010/main" val="181426729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FE6DD3-976B-555C-30A6-C5A004E39B15}"/>
              </a:ext>
            </a:extLst>
          </p:cNvPr>
          <p:cNvSpPr>
            <a:spLocks noGrp="1"/>
          </p:cNvSpPr>
          <p:nvPr>
            <p:ph type="title"/>
          </p:nvPr>
        </p:nvSpPr>
        <p:spPr>
          <a:xfrm>
            <a:off x="723901" y="4971667"/>
            <a:ext cx="10596850" cy="1362075"/>
          </a:xfrm>
        </p:spPr>
        <p:txBody>
          <a:bodyPr/>
          <a:lstStyle/>
          <a:p>
            <a:pPr algn="ctr"/>
            <a:r>
              <a:rPr lang="en-US" dirty="0"/>
              <a:t>Corona discharge</a:t>
            </a:r>
          </a:p>
        </p:txBody>
      </p:sp>
      <p:pic>
        <p:nvPicPr>
          <p:cNvPr id="4" name="Picture 3">
            <a:extLst>
              <a:ext uri="{FF2B5EF4-FFF2-40B4-BE49-F238E27FC236}">
                <a16:creationId xmlns:a16="http://schemas.microsoft.com/office/drawing/2014/main" id="{9F6098BB-7478-698A-1A16-1E878D6A48B2}"/>
              </a:ext>
            </a:extLst>
          </p:cNvPr>
          <p:cNvPicPr>
            <a:picLocks noChangeAspect="1"/>
          </p:cNvPicPr>
          <p:nvPr/>
        </p:nvPicPr>
        <p:blipFill>
          <a:blip r:embed="rId3"/>
          <a:stretch>
            <a:fillRect/>
          </a:stretch>
        </p:blipFill>
        <p:spPr>
          <a:xfrm>
            <a:off x="3110345" y="524260"/>
            <a:ext cx="5823961" cy="3882641"/>
          </a:xfrm>
          <a:prstGeom prst="rect">
            <a:avLst/>
          </a:prstGeom>
        </p:spPr>
      </p:pic>
    </p:spTree>
    <p:extLst>
      <p:ext uri="{BB962C8B-B14F-4D97-AF65-F5344CB8AC3E}">
        <p14:creationId xmlns:p14="http://schemas.microsoft.com/office/powerpoint/2010/main" val="410838062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87E7048-EC22-D406-9436-A2DDCCB3713F}"/>
              </a:ext>
            </a:extLst>
          </p:cNvPr>
          <p:cNvPicPr>
            <a:picLocks noChangeAspect="1"/>
          </p:cNvPicPr>
          <p:nvPr/>
        </p:nvPicPr>
        <p:blipFill>
          <a:blip r:embed="rId3"/>
          <a:stretch>
            <a:fillRect/>
          </a:stretch>
        </p:blipFill>
        <p:spPr>
          <a:xfrm>
            <a:off x="2844800" y="463550"/>
            <a:ext cx="6502400" cy="6502400"/>
          </a:xfrm>
          <a:prstGeom prst="rect">
            <a:avLst/>
          </a:prstGeom>
        </p:spPr>
      </p:pic>
      <p:pic>
        <p:nvPicPr>
          <p:cNvPr id="4" name="Picture 3">
            <a:extLst>
              <a:ext uri="{FF2B5EF4-FFF2-40B4-BE49-F238E27FC236}">
                <a16:creationId xmlns:a16="http://schemas.microsoft.com/office/drawing/2014/main" id="{8EB7B92B-5631-0155-2DFA-2E76556559E0}"/>
              </a:ext>
            </a:extLst>
          </p:cNvPr>
          <p:cNvPicPr>
            <a:picLocks noChangeAspect="1"/>
          </p:cNvPicPr>
          <p:nvPr/>
        </p:nvPicPr>
        <p:blipFill>
          <a:blip r:embed="rId4"/>
          <a:stretch>
            <a:fillRect/>
          </a:stretch>
        </p:blipFill>
        <p:spPr>
          <a:xfrm flipH="1">
            <a:off x="6246813" y="1445537"/>
            <a:ext cx="3243261" cy="3900401"/>
          </a:xfrm>
          <a:prstGeom prst="rect">
            <a:avLst/>
          </a:prstGeom>
        </p:spPr>
      </p:pic>
      <p:sp>
        <p:nvSpPr>
          <p:cNvPr id="5" name="TextBox 4">
            <a:extLst>
              <a:ext uri="{FF2B5EF4-FFF2-40B4-BE49-F238E27FC236}">
                <a16:creationId xmlns:a16="http://schemas.microsoft.com/office/drawing/2014/main" id="{7DDEF8EB-9DC1-0B04-F384-572497FD2A41}"/>
              </a:ext>
            </a:extLst>
          </p:cNvPr>
          <p:cNvSpPr txBox="1"/>
          <p:nvPr/>
        </p:nvSpPr>
        <p:spPr>
          <a:xfrm>
            <a:off x="4152900" y="5910759"/>
            <a:ext cx="1047750" cy="769441"/>
          </a:xfrm>
          <a:prstGeom prst="rect">
            <a:avLst/>
          </a:prstGeom>
          <a:noFill/>
        </p:spPr>
        <p:txBody>
          <a:bodyPr wrap="square" rtlCol="0">
            <a:spAutoFit/>
          </a:bodyPr>
          <a:lstStyle/>
          <a:p>
            <a:r>
              <a:rPr lang="en-US" sz="4400" dirty="0"/>
              <a:t>Ear</a:t>
            </a:r>
          </a:p>
        </p:txBody>
      </p:sp>
      <p:sp>
        <p:nvSpPr>
          <p:cNvPr id="6" name="TextBox 5">
            <a:extLst>
              <a:ext uri="{FF2B5EF4-FFF2-40B4-BE49-F238E27FC236}">
                <a16:creationId xmlns:a16="http://schemas.microsoft.com/office/drawing/2014/main" id="{DF767D72-B8FC-553C-760A-2C6B58D7E932}"/>
              </a:ext>
            </a:extLst>
          </p:cNvPr>
          <p:cNvSpPr txBox="1"/>
          <p:nvPr/>
        </p:nvSpPr>
        <p:spPr>
          <a:xfrm>
            <a:off x="7784395" y="5919738"/>
            <a:ext cx="1047750" cy="769441"/>
          </a:xfrm>
          <a:prstGeom prst="rect">
            <a:avLst/>
          </a:prstGeom>
          <a:noFill/>
        </p:spPr>
        <p:txBody>
          <a:bodyPr wrap="square" rtlCol="0">
            <a:spAutoFit/>
          </a:bodyPr>
          <a:lstStyle/>
          <a:p>
            <a:r>
              <a:rPr lang="en-US" sz="4400" dirty="0"/>
              <a:t>Eye</a:t>
            </a:r>
          </a:p>
        </p:txBody>
      </p:sp>
      <p:sp>
        <p:nvSpPr>
          <p:cNvPr id="7" name="Title 6">
            <a:extLst>
              <a:ext uri="{FF2B5EF4-FFF2-40B4-BE49-F238E27FC236}">
                <a16:creationId xmlns:a16="http://schemas.microsoft.com/office/drawing/2014/main" id="{681F64C5-76B0-37F1-85E7-EB47345FC2EC}"/>
              </a:ext>
            </a:extLst>
          </p:cNvPr>
          <p:cNvSpPr>
            <a:spLocks noGrp="1"/>
          </p:cNvSpPr>
          <p:nvPr>
            <p:ph type="title"/>
          </p:nvPr>
        </p:nvSpPr>
        <p:spPr/>
        <p:txBody>
          <a:bodyPr/>
          <a:lstStyle/>
          <a:p>
            <a:r>
              <a:rPr lang="en-US" dirty="0"/>
              <a:t>Shifting to Acoustics from EM</a:t>
            </a:r>
          </a:p>
        </p:txBody>
      </p:sp>
    </p:spTree>
    <p:extLst>
      <p:ext uri="{BB962C8B-B14F-4D97-AF65-F5344CB8AC3E}">
        <p14:creationId xmlns:p14="http://schemas.microsoft.com/office/powerpoint/2010/main" val="339538118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E1D51F-4983-C49A-26F6-0F2DA8F3BA01}"/>
              </a:ext>
            </a:extLst>
          </p:cNvPr>
          <p:cNvSpPr>
            <a:spLocks noGrp="1"/>
          </p:cNvSpPr>
          <p:nvPr>
            <p:ph type="title"/>
          </p:nvPr>
        </p:nvSpPr>
        <p:spPr/>
        <p:txBody>
          <a:bodyPr>
            <a:normAutofit/>
          </a:bodyPr>
          <a:lstStyle/>
          <a:p>
            <a:r>
              <a:rPr lang="en-US" b="1" dirty="0"/>
              <a:t>Example: Non-Significant Results</a:t>
            </a:r>
            <a:br>
              <a:rPr lang="en-US" b="1" dirty="0"/>
            </a:br>
            <a:r>
              <a:rPr lang="en-US" sz="2700" b="1" dirty="0"/>
              <a:t>Gervasi et al. 2019</a:t>
            </a:r>
            <a:endParaRPr lang="en-US" dirty="0"/>
          </a:p>
        </p:txBody>
      </p:sp>
      <p:sp>
        <p:nvSpPr>
          <p:cNvPr id="3" name="Content Placeholder 2">
            <a:extLst>
              <a:ext uri="{FF2B5EF4-FFF2-40B4-BE49-F238E27FC236}">
                <a16:creationId xmlns:a16="http://schemas.microsoft.com/office/drawing/2014/main" id="{7F62C9FB-D550-1AA3-61BF-EF6F0D0251CD}"/>
              </a:ext>
            </a:extLst>
          </p:cNvPr>
          <p:cNvSpPr>
            <a:spLocks noGrp="1"/>
          </p:cNvSpPr>
          <p:nvPr>
            <p:ph idx="1"/>
          </p:nvPr>
        </p:nvSpPr>
        <p:spPr/>
        <p:txBody>
          <a:bodyPr>
            <a:noAutofit/>
          </a:bodyPr>
          <a:lstStyle/>
          <a:p>
            <a:r>
              <a:rPr lang="en-US" sz="3600" b="1" dirty="0"/>
              <a:t>EMF exposure living near powerline </a:t>
            </a:r>
          </a:p>
          <a:p>
            <a:r>
              <a:rPr lang="en-US" sz="3600" dirty="0"/>
              <a:t>Alzheimer's dementia: </a:t>
            </a:r>
            <a:r>
              <a:rPr lang="en-US" sz="3600" dirty="0">
                <a:solidFill>
                  <a:srgbClr val="FF0000"/>
                </a:solidFill>
              </a:rPr>
              <a:t>OR = 1.11 </a:t>
            </a:r>
            <a:r>
              <a:rPr lang="en-US" sz="3600" dirty="0"/>
              <a:t>(95% </a:t>
            </a:r>
            <a:r>
              <a:rPr lang="en-US" sz="3600" dirty="0">
                <a:solidFill>
                  <a:srgbClr val="FF0000"/>
                </a:solidFill>
              </a:rPr>
              <a:t>CI: 0.95-1.30</a:t>
            </a:r>
            <a:r>
              <a:rPr lang="en-US" sz="3600" dirty="0"/>
              <a:t>)</a:t>
            </a:r>
          </a:p>
          <a:p>
            <a:pPr lvl="0"/>
            <a:r>
              <a:rPr lang="en-US" sz="3600" dirty="0"/>
              <a:t>Parkinson's disease: </a:t>
            </a:r>
            <a:r>
              <a:rPr lang="en-US" sz="3600" dirty="0">
                <a:solidFill>
                  <a:srgbClr val="FF0000"/>
                </a:solidFill>
              </a:rPr>
              <a:t>OR = 1.09 </a:t>
            </a:r>
            <a:r>
              <a:rPr lang="en-US" sz="3600" dirty="0"/>
              <a:t>(95% </a:t>
            </a:r>
            <a:r>
              <a:rPr lang="en-US" sz="3600" dirty="0">
                <a:solidFill>
                  <a:srgbClr val="FF0000"/>
                </a:solidFill>
              </a:rPr>
              <a:t>CI: 0.92-1.30</a:t>
            </a:r>
            <a:r>
              <a:rPr lang="en-US" sz="3600" dirty="0"/>
              <a:t>)</a:t>
            </a:r>
          </a:p>
          <a:p>
            <a:pPr lvl="0"/>
            <a:endParaRPr lang="en-US" sz="3600" dirty="0"/>
          </a:p>
          <a:p>
            <a:pPr marL="0" indent="0">
              <a:buNone/>
            </a:pPr>
            <a:r>
              <a:rPr lang="en-US" sz="3600" b="1" dirty="0"/>
              <a:t>Authors’ incorrect spin:</a:t>
            </a:r>
            <a:endParaRPr lang="en-US" sz="3600" dirty="0"/>
          </a:p>
          <a:p>
            <a:pPr marL="0" indent="0">
              <a:buNone/>
            </a:pPr>
            <a:r>
              <a:rPr lang="en-US" sz="3600" dirty="0"/>
              <a:t>	</a:t>
            </a:r>
          </a:p>
          <a:p>
            <a:pPr marL="0" indent="0">
              <a:buNone/>
            </a:pPr>
            <a:r>
              <a:rPr lang="en-US" sz="3600" dirty="0"/>
              <a:t>	"The finding of a </a:t>
            </a:r>
            <a:r>
              <a:rPr lang="en-US" sz="3600" b="1" dirty="0"/>
              <a:t>weak association..</a:t>
            </a:r>
            <a:r>
              <a:rPr lang="en-US" sz="3600" dirty="0"/>
              <a:t>."</a:t>
            </a:r>
          </a:p>
        </p:txBody>
      </p:sp>
    </p:spTree>
    <p:extLst>
      <p:ext uri="{BB962C8B-B14F-4D97-AF65-F5344CB8AC3E}">
        <p14:creationId xmlns:p14="http://schemas.microsoft.com/office/powerpoint/2010/main" val="186076437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C76D27B-FB45-C91C-E9A6-EBC547D210D2}"/>
              </a:ext>
            </a:extLst>
          </p:cNvPr>
          <p:cNvPicPr>
            <a:picLocks noChangeAspect="1"/>
          </p:cNvPicPr>
          <p:nvPr/>
        </p:nvPicPr>
        <p:blipFill>
          <a:blip r:embed="rId3"/>
          <a:srcRect t="2023" b="15347"/>
          <a:stretch>
            <a:fillRect/>
          </a:stretch>
        </p:blipFill>
        <p:spPr>
          <a:xfrm>
            <a:off x="3596059" y="213866"/>
            <a:ext cx="4999881" cy="6430267"/>
          </a:xfrm>
          <a:prstGeom prst="rect">
            <a:avLst/>
          </a:prstGeom>
        </p:spPr>
      </p:pic>
    </p:spTree>
    <p:extLst>
      <p:ext uri="{BB962C8B-B14F-4D97-AF65-F5344CB8AC3E}">
        <p14:creationId xmlns:p14="http://schemas.microsoft.com/office/powerpoint/2010/main" val="31893341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0ED953-BFFB-02F3-7858-DEDD49FFAB6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63F6751-E1D2-F8EE-2FDC-DEF654831825}"/>
              </a:ext>
            </a:extLst>
          </p:cNvPr>
          <p:cNvSpPr>
            <a:spLocks noGrp="1"/>
          </p:cNvSpPr>
          <p:nvPr>
            <p:ph type="title"/>
          </p:nvPr>
        </p:nvSpPr>
        <p:spPr/>
        <p:txBody>
          <a:bodyPr>
            <a:noAutofit/>
          </a:bodyPr>
          <a:lstStyle/>
          <a:p>
            <a:br>
              <a:rPr lang="en-US" dirty="0"/>
            </a:br>
            <a:r>
              <a:rPr lang="en-US" dirty="0"/>
              <a:t>Amplitude &amp; Frequency</a:t>
            </a:r>
          </a:p>
        </p:txBody>
      </p:sp>
      <p:pic>
        <p:nvPicPr>
          <p:cNvPr id="6" name="Picture 5">
            <a:extLst>
              <a:ext uri="{FF2B5EF4-FFF2-40B4-BE49-F238E27FC236}">
                <a16:creationId xmlns:a16="http://schemas.microsoft.com/office/drawing/2014/main" id="{82CC9958-195D-D72E-B629-709E3378D853}"/>
              </a:ext>
            </a:extLst>
          </p:cNvPr>
          <p:cNvPicPr>
            <a:picLocks noChangeAspect="1"/>
          </p:cNvPicPr>
          <p:nvPr/>
        </p:nvPicPr>
        <p:blipFill>
          <a:blip r:embed="rId3"/>
          <a:stretch>
            <a:fillRect/>
          </a:stretch>
        </p:blipFill>
        <p:spPr>
          <a:xfrm>
            <a:off x="2719754" y="2200310"/>
            <a:ext cx="6752492" cy="3798277"/>
          </a:xfrm>
          <a:prstGeom prst="rect">
            <a:avLst/>
          </a:prstGeom>
        </p:spPr>
      </p:pic>
      <p:sp>
        <p:nvSpPr>
          <p:cNvPr id="7" name="TextBox 6">
            <a:extLst>
              <a:ext uri="{FF2B5EF4-FFF2-40B4-BE49-F238E27FC236}">
                <a16:creationId xmlns:a16="http://schemas.microsoft.com/office/drawing/2014/main" id="{9147A9A3-DD5F-BB9A-4749-B245709D605B}"/>
              </a:ext>
            </a:extLst>
          </p:cNvPr>
          <p:cNvSpPr txBox="1"/>
          <p:nvPr/>
        </p:nvSpPr>
        <p:spPr>
          <a:xfrm>
            <a:off x="2428130" y="6066849"/>
            <a:ext cx="1858119" cy="584775"/>
          </a:xfrm>
          <a:prstGeom prst="rect">
            <a:avLst/>
          </a:prstGeom>
          <a:noFill/>
        </p:spPr>
        <p:txBody>
          <a:bodyPr wrap="square" rtlCol="0">
            <a:spAutoFit/>
          </a:bodyPr>
          <a:lstStyle/>
          <a:p>
            <a:r>
              <a:rPr lang="en-US" sz="3200" dirty="0"/>
              <a:t>27.5 Hz</a:t>
            </a:r>
          </a:p>
        </p:txBody>
      </p:sp>
      <p:sp>
        <p:nvSpPr>
          <p:cNvPr id="8" name="TextBox 7">
            <a:extLst>
              <a:ext uri="{FF2B5EF4-FFF2-40B4-BE49-F238E27FC236}">
                <a16:creationId xmlns:a16="http://schemas.microsoft.com/office/drawing/2014/main" id="{A1CD1E40-4DC0-A8CE-3611-C0005B11F580}"/>
              </a:ext>
            </a:extLst>
          </p:cNvPr>
          <p:cNvSpPr txBox="1"/>
          <p:nvPr/>
        </p:nvSpPr>
        <p:spPr>
          <a:xfrm>
            <a:off x="8793434" y="6066849"/>
            <a:ext cx="1858118" cy="584775"/>
          </a:xfrm>
          <a:prstGeom prst="rect">
            <a:avLst/>
          </a:prstGeom>
          <a:noFill/>
        </p:spPr>
        <p:txBody>
          <a:bodyPr wrap="square" rtlCol="0">
            <a:spAutoFit/>
          </a:bodyPr>
          <a:lstStyle/>
          <a:p>
            <a:r>
              <a:rPr lang="en-US" sz="3200" dirty="0"/>
              <a:t>4186 Hz</a:t>
            </a:r>
          </a:p>
        </p:txBody>
      </p:sp>
    </p:spTree>
    <p:extLst>
      <p:ext uri="{BB962C8B-B14F-4D97-AF65-F5344CB8AC3E}">
        <p14:creationId xmlns:p14="http://schemas.microsoft.com/office/powerpoint/2010/main" val="20090974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EA85F93-C6C3-1A66-601A-123E08139B12}"/>
              </a:ext>
            </a:extLst>
          </p:cNvPr>
          <p:cNvPicPr>
            <a:picLocks noChangeAspect="1"/>
          </p:cNvPicPr>
          <p:nvPr/>
        </p:nvPicPr>
        <p:blipFill>
          <a:blip r:embed="rId2"/>
          <a:stretch>
            <a:fillRect/>
          </a:stretch>
        </p:blipFill>
        <p:spPr>
          <a:xfrm>
            <a:off x="1645920" y="194939"/>
            <a:ext cx="8577897" cy="6468122"/>
          </a:xfrm>
          <a:prstGeom prst="rect">
            <a:avLst/>
          </a:prstGeom>
        </p:spPr>
      </p:pic>
    </p:spTree>
    <p:extLst>
      <p:ext uri="{BB962C8B-B14F-4D97-AF65-F5344CB8AC3E}">
        <p14:creationId xmlns:p14="http://schemas.microsoft.com/office/powerpoint/2010/main" val="194178092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539B67-F642-8F5E-E0DA-B4BDFBE1B0AB}"/>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5D45CF0F-0D77-C885-C04E-C19719092A26}"/>
              </a:ext>
            </a:extLst>
          </p:cNvPr>
          <p:cNvPicPr>
            <a:picLocks noChangeAspect="1"/>
          </p:cNvPicPr>
          <p:nvPr/>
        </p:nvPicPr>
        <p:blipFill>
          <a:blip r:embed="rId2"/>
          <a:stretch>
            <a:fillRect/>
          </a:stretch>
        </p:blipFill>
        <p:spPr>
          <a:xfrm>
            <a:off x="1645920" y="194939"/>
            <a:ext cx="8577897" cy="6468122"/>
          </a:xfrm>
          <a:prstGeom prst="rect">
            <a:avLst/>
          </a:prstGeom>
        </p:spPr>
      </p:pic>
      <p:pic>
        <p:nvPicPr>
          <p:cNvPr id="2" name="Picture 1">
            <a:extLst>
              <a:ext uri="{FF2B5EF4-FFF2-40B4-BE49-F238E27FC236}">
                <a16:creationId xmlns:a16="http://schemas.microsoft.com/office/drawing/2014/main" id="{6DE2F104-D393-82B1-CD34-35AD30AC34EA}"/>
              </a:ext>
            </a:extLst>
          </p:cNvPr>
          <p:cNvPicPr>
            <a:picLocks noChangeAspect="1"/>
          </p:cNvPicPr>
          <p:nvPr/>
        </p:nvPicPr>
        <p:blipFill>
          <a:blip r:embed="rId3"/>
          <a:stretch>
            <a:fillRect/>
          </a:stretch>
        </p:blipFill>
        <p:spPr>
          <a:xfrm>
            <a:off x="2932277" y="1907729"/>
            <a:ext cx="4260698" cy="2396642"/>
          </a:xfrm>
          <a:prstGeom prst="rect">
            <a:avLst/>
          </a:prstGeom>
        </p:spPr>
      </p:pic>
    </p:spTree>
    <p:extLst>
      <p:ext uri="{BB962C8B-B14F-4D97-AF65-F5344CB8AC3E}">
        <p14:creationId xmlns:p14="http://schemas.microsoft.com/office/powerpoint/2010/main" val="95685075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99A116-1BC3-ED6D-C758-C0BAA4AD611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338B4F5-F75C-44C1-561E-B9A4436C8FF9}"/>
              </a:ext>
            </a:extLst>
          </p:cNvPr>
          <p:cNvSpPr>
            <a:spLocks noGrp="1"/>
          </p:cNvSpPr>
          <p:nvPr>
            <p:ph type="title"/>
          </p:nvPr>
        </p:nvSpPr>
        <p:spPr/>
        <p:txBody>
          <a:bodyPr/>
          <a:lstStyle/>
          <a:p>
            <a:r>
              <a:rPr lang="en-US" dirty="0"/>
              <a:t>Corona Noise</a:t>
            </a:r>
          </a:p>
        </p:txBody>
      </p:sp>
      <p:sp>
        <p:nvSpPr>
          <p:cNvPr id="6" name="Content Placeholder 5">
            <a:extLst>
              <a:ext uri="{FF2B5EF4-FFF2-40B4-BE49-F238E27FC236}">
                <a16:creationId xmlns:a16="http://schemas.microsoft.com/office/drawing/2014/main" id="{7C33EAEC-A71F-3D78-8834-14047A986B90}"/>
              </a:ext>
            </a:extLst>
          </p:cNvPr>
          <p:cNvSpPr>
            <a:spLocks noGrp="1"/>
          </p:cNvSpPr>
          <p:nvPr>
            <p:ph sz="quarter" idx="4"/>
          </p:nvPr>
        </p:nvSpPr>
        <p:spPr>
          <a:xfrm>
            <a:off x="5117170" y="1417638"/>
            <a:ext cx="7877369" cy="5440362"/>
          </a:xfrm>
        </p:spPr>
        <p:txBody>
          <a:bodyPr/>
          <a:lstStyle/>
          <a:p>
            <a:r>
              <a:rPr lang="en-US" sz="4000" dirty="0">
                <a:solidFill>
                  <a:srgbClr val="FF0000"/>
                </a:solidFill>
              </a:rPr>
              <a:t>&lt;50 dBA at ROW edge</a:t>
            </a:r>
          </a:p>
          <a:p>
            <a:r>
              <a:rPr lang="en-US" sz="4000" dirty="0">
                <a:solidFill>
                  <a:srgbClr val="FF0000"/>
                </a:solidFill>
              </a:rPr>
              <a:t>Broadband &gt;&gt; tonal</a:t>
            </a:r>
          </a:p>
          <a:p>
            <a:r>
              <a:rPr lang="en-US" sz="4000" dirty="0">
                <a:solidFill>
                  <a:srgbClr val="FF0000"/>
                </a:solidFill>
              </a:rPr>
              <a:t>Continuous (not impulsive)</a:t>
            </a:r>
          </a:p>
          <a:p>
            <a:r>
              <a:rPr lang="en-US" sz="4000" dirty="0">
                <a:solidFill>
                  <a:srgbClr val="FF0000"/>
                </a:solidFill>
              </a:rPr>
              <a:t>Wet weather predominant</a:t>
            </a:r>
          </a:p>
          <a:p>
            <a:r>
              <a:rPr lang="en-US" sz="4000" dirty="0">
                <a:solidFill>
                  <a:srgbClr val="FF0000"/>
                </a:solidFill>
              </a:rPr>
              <a:t>a) Outside; b) Bedroom </a:t>
            </a:r>
          </a:p>
          <a:p>
            <a:endParaRPr lang="en-US" dirty="0"/>
          </a:p>
        </p:txBody>
      </p:sp>
      <p:sp>
        <p:nvSpPr>
          <p:cNvPr id="4" name="Content Placeholder 5">
            <a:extLst>
              <a:ext uri="{FF2B5EF4-FFF2-40B4-BE49-F238E27FC236}">
                <a16:creationId xmlns:a16="http://schemas.microsoft.com/office/drawing/2014/main" id="{70961BE4-BDC8-93DC-E5BF-AB2F77D87805}"/>
              </a:ext>
            </a:extLst>
          </p:cNvPr>
          <p:cNvSpPr txBox="1">
            <a:spLocks/>
          </p:cNvSpPr>
          <p:nvPr/>
        </p:nvSpPr>
        <p:spPr>
          <a:xfrm>
            <a:off x="315060" y="1417638"/>
            <a:ext cx="5654560" cy="5440362"/>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24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0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18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16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16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16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16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16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1600" kern="1200">
                <a:solidFill>
                  <a:schemeClr val="tx1"/>
                </a:solidFill>
                <a:latin typeface="+mn-lt"/>
                <a:ea typeface="+mn-ea"/>
                <a:cs typeface="+mn-cs"/>
              </a:defRPr>
            </a:lvl9pPr>
          </a:lstStyle>
          <a:p>
            <a:pPr marL="457200" indent="-457200">
              <a:buFont typeface="+mj-lt"/>
              <a:buAutoNum type="arabicPeriod"/>
            </a:pPr>
            <a:r>
              <a:rPr lang="en-US" sz="4000" b="1" dirty="0"/>
              <a:t>Level: </a:t>
            </a:r>
          </a:p>
          <a:p>
            <a:pPr marL="457200" indent="-457200">
              <a:buFont typeface="+mj-lt"/>
              <a:buAutoNum type="arabicPeriod"/>
            </a:pPr>
            <a:r>
              <a:rPr lang="en-US" sz="4000" b="1" dirty="0"/>
              <a:t>Spectrum: </a:t>
            </a:r>
          </a:p>
          <a:p>
            <a:pPr marL="457200" indent="-457200">
              <a:buFont typeface="+mj-lt"/>
              <a:buAutoNum type="arabicPeriod"/>
            </a:pPr>
            <a:r>
              <a:rPr lang="en-US" sz="4000" b="1" dirty="0"/>
              <a:t>Temporal Pattern: </a:t>
            </a:r>
          </a:p>
          <a:p>
            <a:pPr marL="457200" indent="-457200">
              <a:buFont typeface="+mj-lt"/>
              <a:buAutoNum type="arabicPeriod"/>
            </a:pPr>
            <a:r>
              <a:rPr lang="en-US" sz="4000" b="1" dirty="0"/>
              <a:t>When it occurs: </a:t>
            </a:r>
          </a:p>
          <a:p>
            <a:pPr marL="457200" indent="-457200">
              <a:buFont typeface="+mj-lt"/>
              <a:buAutoNum type="arabicPeriod"/>
            </a:pPr>
            <a:r>
              <a:rPr lang="en-US" sz="4000" b="1" dirty="0"/>
              <a:t>Receiver context: </a:t>
            </a:r>
          </a:p>
        </p:txBody>
      </p:sp>
    </p:spTree>
    <p:extLst>
      <p:ext uri="{BB962C8B-B14F-4D97-AF65-F5344CB8AC3E}">
        <p14:creationId xmlns:p14="http://schemas.microsoft.com/office/powerpoint/2010/main" val="130504387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DEDD0C-232C-A554-3389-D4E84E214BE6}"/>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21BB3080-6DFB-8459-8D0B-D09E4AFE5E0D}"/>
              </a:ext>
            </a:extLst>
          </p:cNvPr>
          <p:cNvSpPr>
            <a:spLocks noGrp="1"/>
          </p:cNvSpPr>
          <p:nvPr>
            <p:ph type="title"/>
          </p:nvPr>
        </p:nvSpPr>
        <p:spPr>
          <a:xfrm>
            <a:off x="457319" y="196133"/>
            <a:ext cx="11293241" cy="1143000"/>
          </a:xfrm>
        </p:spPr>
        <p:txBody>
          <a:bodyPr/>
          <a:lstStyle/>
          <a:p>
            <a:pPr algn="ctr"/>
            <a:r>
              <a:rPr lang="en-US" dirty="0"/>
              <a:t>Level</a:t>
            </a:r>
            <a:endParaRPr lang="en-US" dirty="0">
              <a:solidFill>
                <a:srgbClr val="FF0000"/>
              </a:solidFill>
            </a:endParaRPr>
          </a:p>
        </p:txBody>
      </p:sp>
      <p:sp>
        <p:nvSpPr>
          <p:cNvPr id="5" name="TextBox 4">
            <a:extLst>
              <a:ext uri="{FF2B5EF4-FFF2-40B4-BE49-F238E27FC236}">
                <a16:creationId xmlns:a16="http://schemas.microsoft.com/office/drawing/2014/main" id="{F31C1982-775D-E0B6-5EF0-B8771A30936B}"/>
              </a:ext>
            </a:extLst>
          </p:cNvPr>
          <p:cNvSpPr txBox="1"/>
          <p:nvPr/>
        </p:nvSpPr>
        <p:spPr>
          <a:xfrm>
            <a:off x="2787805" y="1099412"/>
            <a:ext cx="6616390" cy="523220"/>
          </a:xfrm>
          <a:prstGeom prst="rect">
            <a:avLst/>
          </a:prstGeom>
          <a:noFill/>
        </p:spPr>
        <p:txBody>
          <a:bodyPr wrap="square" rtlCol="0">
            <a:spAutoFit/>
          </a:bodyPr>
          <a:lstStyle/>
          <a:p>
            <a:pPr algn="ctr">
              <a:defRPr sz="2400" b="0" i="0" u="none" strike="noStrike" kern="1200" spc="0" baseline="0">
                <a:solidFill>
                  <a:sysClr val="windowText" lastClr="000000">
                    <a:lumMod val="65000"/>
                    <a:lumOff val="35000"/>
                  </a:sysClr>
                </a:solidFill>
                <a:latin typeface="+mn-lt"/>
                <a:ea typeface="+mn-ea"/>
                <a:cs typeface="+mn-cs"/>
              </a:defRPr>
            </a:pPr>
            <a:r>
              <a:rPr lang="en-US" sz="2800" dirty="0"/>
              <a:t>Noise Level dBA (@ 1.5m above ground) </a:t>
            </a:r>
          </a:p>
        </p:txBody>
      </p:sp>
      <p:sp>
        <p:nvSpPr>
          <p:cNvPr id="6" name="TextBox 5">
            <a:extLst>
              <a:ext uri="{FF2B5EF4-FFF2-40B4-BE49-F238E27FC236}">
                <a16:creationId xmlns:a16="http://schemas.microsoft.com/office/drawing/2014/main" id="{9C0B6AA4-BBB8-085C-DF6D-BDF507011C0A}"/>
              </a:ext>
            </a:extLst>
          </p:cNvPr>
          <p:cNvSpPr txBox="1"/>
          <p:nvPr/>
        </p:nvSpPr>
        <p:spPr>
          <a:xfrm>
            <a:off x="3623601" y="6200202"/>
            <a:ext cx="5798634" cy="461665"/>
          </a:xfrm>
          <a:prstGeom prst="rect">
            <a:avLst/>
          </a:prstGeom>
          <a:noFill/>
        </p:spPr>
        <p:txBody>
          <a:bodyPr wrap="square" rtlCol="0">
            <a:spAutoFit/>
          </a:bodyPr>
          <a:lstStyle/>
          <a:p>
            <a:pPr algn="ctr">
              <a:defRPr sz="2400" b="0" i="0" u="none" strike="noStrike" kern="1200" spc="0" baseline="0">
                <a:solidFill>
                  <a:sysClr val="windowText" lastClr="000000">
                    <a:lumMod val="65000"/>
                    <a:lumOff val="35000"/>
                  </a:sysClr>
                </a:solidFill>
                <a:latin typeface="+mn-lt"/>
                <a:ea typeface="+mn-ea"/>
                <a:cs typeface="+mn-cs"/>
              </a:defRPr>
            </a:pPr>
            <a:r>
              <a:rPr lang="en-US" dirty="0"/>
              <a:t>Offset Distance (feet)</a:t>
            </a:r>
          </a:p>
        </p:txBody>
      </p:sp>
      <p:pic>
        <p:nvPicPr>
          <p:cNvPr id="7" name="Picture 6">
            <a:extLst>
              <a:ext uri="{FF2B5EF4-FFF2-40B4-BE49-F238E27FC236}">
                <a16:creationId xmlns:a16="http://schemas.microsoft.com/office/drawing/2014/main" id="{17713BA0-2007-595B-1CFC-BFC8EB5464D0}"/>
              </a:ext>
            </a:extLst>
          </p:cNvPr>
          <p:cNvPicPr>
            <a:picLocks noChangeAspect="1"/>
          </p:cNvPicPr>
          <p:nvPr/>
        </p:nvPicPr>
        <p:blipFill>
          <a:blip r:embed="rId3"/>
          <a:stretch>
            <a:fillRect/>
          </a:stretch>
        </p:blipFill>
        <p:spPr>
          <a:xfrm>
            <a:off x="2493253" y="1633971"/>
            <a:ext cx="6745997" cy="4566231"/>
          </a:xfrm>
          <a:prstGeom prst="rect">
            <a:avLst/>
          </a:prstGeom>
        </p:spPr>
      </p:pic>
      <p:sp>
        <p:nvSpPr>
          <p:cNvPr id="2" name="TextBox 1">
            <a:extLst>
              <a:ext uri="{FF2B5EF4-FFF2-40B4-BE49-F238E27FC236}">
                <a16:creationId xmlns:a16="http://schemas.microsoft.com/office/drawing/2014/main" id="{B9257839-CEC8-201F-5E53-B250A3BBEBDC}"/>
              </a:ext>
            </a:extLst>
          </p:cNvPr>
          <p:cNvSpPr txBox="1"/>
          <p:nvPr/>
        </p:nvSpPr>
        <p:spPr>
          <a:xfrm>
            <a:off x="9239250" y="3905747"/>
            <a:ext cx="3028950" cy="523220"/>
          </a:xfrm>
          <a:prstGeom prst="rect">
            <a:avLst/>
          </a:prstGeom>
          <a:noFill/>
        </p:spPr>
        <p:txBody>
          <a:bodyPr wrap="square" rtlCol="0">
            <a:spAutoFit/>
          </a:bodyPr>
          <a:lstStyle/>
          <a:p>
            <a:r>
              <a:rPr lang="en-US" sz="2800" dirty="0"/>
              <a:t>Normal Operation</a:t>
            </a:r>
          </a:p>
        </p:txBody>
      </p:sp>
      <p:sp>
        <p:nvSpPr>
          <p:cNvPr id="3" name="TextBox 2">
            <a:extLst>
              <a:ext uri="{FF2B5EF4-FFF2-40B4-BE49-F238E27FC236}">
                <a16:creationId xmlns:a16="http://schemas.microsoft.com/office/drawing/2014/main" id="{1B51E9C1-7149-70B4-235C-98069AC07F16}"/>
              </a:ext>
            </a:extLst>
          </p:cNvPr>
          <p:cNvSpPr txBox="1"/>
          <p:nvPr/>
        </p:nvSpPr>
        <p:spPr>
          <a:xfrm>
            <a:off x="9239250" y="2235300"/>
            <a:ext cx="3028950" cy="523220"/>
          </a:xfrm>
          <a:prstGeom prst="rect">
            <a:avLst/>
          </a:prstGeom>
          <a:noFill/>
        </p:spPr>
        <p:txBody>
          <a:bodyPr wrap="square" rtlCol="0">
            <a:spAutoFit/>
          </a:bodyPr>
          <a:lstStyle/>
          <a:p>
            <a:r>
              <a:rPr lang="en-US" sz="2800" dirty="0"/>
              <a:t>Worst case</a:t>
            </a:r>
          </a:p>
        </p:txBody>
      </p:sp>
    </p:spTree>
    <p:extLst>
      <p:ext uri="{BB962C8B-B14F-4D97-AF65-F5344CB8AC3E}">
        <p14:creationId xmlns:p14="http://schemas.microsoft.com/office/powerpoint/2010/main" val="109372510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D6C825-8645-CA4E-A1AE-5890210640EF}"/>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1BD4A7FB-DDA9-B2D1-83CE-9BF5FA78C510}"/>
              </a:ext>
            </a:extLst>
          </p:cNvPr>
          <p:cNvSpPr txBox="1"/>
          <p:nvPr/>
        </p:nvSpPr>
        <p:spPr>
          <a:xfrm>
            <a:off x="4164013" y="6352530"/>
            <a:ext cx="8026400" cy="461665"/>
          </a:xfrm>
          <a:prstGeom prst="rect">
            <a:avLst/>
          </a:prstGeom>
          <a:noFill/>
        </p:spPr>
        <p:txBody>
          <a:bodyPr wrap="square" rtlCol="0">
            <a:spAutoFit/>
          </a:bodyPr>
          <a:lstStyle/>
          <a:p>
            <a:pPr algn="r"/>
            <a:r>
              <a:rPr lang="en-US" sz="2400" dirty="0"/>
              <a:t>Kaliski K et al. Noise-Con 2023</a:t>
            </a:r>
          </a:p>
        </p:txBody>
      </p:sp>
      <p:pic>
        <p:nvPicPr>
          <p:cNvPr id="10" name="Picture 9">
            <a:extLst>
              <a:ext uri="{FF2B5EF4-FFF2-40B4-BE49-F238E27FC236}">
                <a16:creationId xmlns:a16="http://schemas.microsoft.com/office/drawing/2014/main" id="{1489FFFC-1BE4-D653-984D-455A0FD16EFC}"/>
              </a:ext>
            </a:extLst>
          </p:cNvPr>
          <p:cNvPicPr>
            <a:picLocks noChangeAspect="1"/>
          </p:cNvPicPr>
          <p:nvPr/>
        </p:nvPicPr>
        <p:blipFill>
          <a:blip r:embed="rId3"/>
          <a:stretch>
            <a:fillRect/>
          </a:stretch>
        </p:blipFill>
        <p:spPr>
          <a:xfrm>
            <a:off x="2947072" y="1904125"/>
            <a:ext cx="6297856" cy="3049749"/>
          </a:xfrm>
          <a:prstGeom prst="rect">
            <a:avLst/>
          </a:prstGeom>
        </p:spPr>
      </p:pic>
      <p:sp>
        <p:nvSpPr>
          <p:cNvPr id="13" name="Title 1">
            <a:extLst>
              <a:ext uri="{FF2B5EF4-FFF2-40B4-BE49-F238E27FC236}">
                <a16:creationId xmlns:a16="http://schemas.microsoft.com/office/drawing/2014/main" id="{F643FEF1-A6A0-E0A7-AFBF-4BDB4360322D}"/>
              </a:ext>
            </a:extLst>
          </p:cNvPr>
          <p:cNvSpPr>
            <a:spLocks noGrp="1"/>
          </p:cNvSpPr>
          <p:nvPr>
            <p:ph type="title"/>
          </p:nvPr>
        </p:nvSpPr>
        <p:spPr>
          <a:xfrm>
            <a:off x="457319" y="274638"/>
            <a:ext cx="10950252" cy="1143000"/>
          </a:xfrm>
        </p:spPr>
        <p:txBody>
          <a:bodyPr/>
          <a:lstStyle/>
          <a:p>
            <a:r>
              <a:rPr lang="en-US" dirty="0"/>
              <a:t>Noise in Context (Rural Background)</a:t>
            </a:r>
            <a:endParaRPr dirty="0"/>
          </a:p>
        </p:txBody>
      </p:sp>
      <p:pic>
        <p:nvPicPr>
          <p:cNvPr id="2" name="Graphic 1" descr="Glasses with solid fill">
            <a:extLst>
              <a:ext uri="{FF2B5EF4-FFF2-40B4-BE49-F238E27FC236}">
                <a16:creationId xmlns:a16="http://schemas.microsoft.com/office/drawing/2014/main" id="{BD115E18-4869-0C0C-5FB8-B1484AC6A3E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432919" y="5196002"/>
            <a:ext cx="457200" cy="457200"/>
          </a:xfrm>
          <a:prstGeom prst="rect">
            <a:avLst/>
          </a:prstGeom>
        </p:spPr>
      </p:pic>
    </p:spTree>
    <p:extLst>
      <p:ext uri="{BB962C8B-B14F-4D97-AF65-F5344CB8AC3E}">
        <p14:creationId xmlns:p14="http://schemas.microsoft.com/office/powerpoint/2010/main" val="165278655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E88CAA-9FEB-0776-8934-737CE6CC8C55}"/>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6B2B1FD9-0CC8-2004-533A-E8183E23ACB1}"/>
              </a:ext>
            </a:extLst>
          </p:cNvPr>
          <p:cNvSpPr txBox="1"/>
          <p:nvPr/>
        </p:nvSpPr>
        <p:spPr>
          <a:xfrm>
            <a:off x="4164013" y="6352530"/>
            <a:ext cx="8026400" cy="461665"/>
          </a:xfrm>
          <a:prstGeom prst="rect">
            <a:avLst/>
          </a:prstGeom>
          <a:noFill/>
        </p:spPr>
        <p:txBody>
          <a:bodyPr wrap="square" rtlCol="0">
            <a:spAutoFit/>
          </a:bodyPr>
          <a:lstStyle/>
          <a:p>
            <a:pPr algn="r"/>
            <a:r>
              <a:rPr lang="en-US" sz="2400" dirty="0">
                <a:solidFill>
                  <a:schemeClr val="bg1">
                    <a:lumMod val="85000"/>
                  </a:schemeClr>
                </a:solidFill>
              </a:rPr>
              <a:t>Kaliski K et al. Noise-Con 2023</a:t>
            </a:r>
          </a:p>
        </p:txBody>
      </p:sp>
      <p:sp>
        <p:nvSpPr>
          <p:cNvPr id="5" name="Title 1">
            <a:extLst>
              <a:ext uri="{FF2B5EF4-FFF2-40B4-BE49-F238E27FC236}">
                <a16:creationId xmlns:a16="http://schemas.microsoft.com/office/drawing/2014/main" id="{701B80DD-9A51-11DC-6284-905A89AC95A6}"/>
              </a:ext>
            </a:extLst>
          </p:cNvPr>
          <p:cNvSpPr>
            <a:spLocks noGrp="1"/>
          </p:cNvSpPr>
          <p:nvPr>
            <p:ph type="title"/>
          </p:nvPr>
        </p:nvSpPr>
        <p:spPr>
          <a:xfrm>
            <a:off x="457319" y="274638"/>
            <a:ext cx="10950252" cy="1143000"/>
          </a:xfrm>
        </p:spPr>
        <p:txBody>
          <a:bodyPr/>
          <a:lstStyle/>
          <a:p>
            <a:r>
              <a:rPr lang="en-US" dirty="0">
                <a:solidFill>
                  <a:schemeClr val="bg1">
                    <a:lumMod val="85000"/>
                  </a:schemeClr>
                </a:solidFill>
              </a:rPr>
              <a:t>Noise in Context (Rural Background Sound)</a:t>
            </a:r>
            <a:endParaRPr dirty="0">
              <a:solidFill>
                <a:schemeClr val="bg1">
                  <a:lumMod val="85000"/>
                </a:schemeClr>
              </a:solidFill>
            </a:endParaRPr>
          </a:p>
        </p:txBody>
      </p:sp>
      <p:pic>
        <p:nvPicPr>
          <p:cNvPr id="10" name="Picture 9">
            <a:extLst>
              <a:ext uri="{FF2B5EF4-FFF2-40B4-BE49-F238E27FC236}">
                <a16:creationId xmlns:a16="http://schemas.microsoft.com/office/drawing/2014/main" id="{304F5A5D-0B7B-197B-8B52-0C7E75C790C8}"/>
              </a:ext>
            </a:extLst>
          </p:cNvPr>
          <p:cNvPicPr>
            <a:picLocks noChangeAspect="1"/>
          </p:cNvPicPr>
          <p:nvPr/>
        </p:nvPicPr>
        <p:blipFill>
          <a:blip r:embed="rId3"/>
          <a:stretch>
            <a:fillRect/>
          </a:stretch>
        </p:blipFill>
        <p:spPr>
          <a:xfrm>
            <a:off x="-72654" y="-5087847"/>
            <a:ext cx="22960450" cy="11118644"/>
          </a:xfrm>
          <a:prstGeom prst="rect">
            <a:avLst/>
          </a:prstGeom>
        </p:spPr>
      </p:pic>
    </p:spTree>
    <p:extLst>
      <p:ext uri="{BB962C8B-B14F-4D97-AF65-F5344CB8AC3E}">
        <p14:creationId xmlns:p14="http://schemas.microsoft.com/office/powerpoint/2010/main" val="202257897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dirty="0"/>
              <a:t>How Loud?</a:t>
            </a:r>
          </a:p>
        </p:txBody>
      </p:sp>
      <p:sp>
        <p:nvSpPr>
          <p:cNvPr id="3" name="Content Placeholder 2"/>
          <p:cNvSpPr>
            <a:spLocks noGrp="1"/>
          </p:cNvSpPr>
          <p:nvPr>
            <p:ph idx="1"/>
          </p:nvPr>
        </p:nvSpPr>
        <p:spPr/>
        <p:txBody>
          <a:bodyPr wrap="square">
            <a:normAutofit/>
          </a:bodyPr>
          <a:lstStyle/>
          <a:p>
            <a:pPr>
              <a:spcAft>
                <a:spcPts val="600"/>
              </a:spcAft>
            </a:pPr>
            <a:r>
              <a:rPr lang="en-US" dirty="0"/>
              <a:t>But is 50 dBA corona vs 30 dBA background the right comparison?</a:t>
            </a:r>
          </a:p>
          <a:p>
            <a:pPr>
              <a:spcAft>
                <a:spcPts val="600"/>
              </a:spcAft>
            </a:pPr>
            <a:endParaRPr lang="en-US" dirty="0"/>
          </a:p>
          <a:p>
            <a:pPr marL="971550" lvl="1" indent="-514350">
              <a:spcAft>
                <a:spcPts val="600"/>
              </a:spcAft>
              <a:buFont typeface="+mj-lt"/>
              <a:buAutoNum type="arabicPeriod"/>
            </a:pPr>
            <a:r>
              <a:rPr lang="en-US" sz="3200" u="sng" dirty="0"/>
              <a:t>Outdoors</a:t>
            </a:r>
            <a:r>
              <a:rPr lang="en-US" sz="3200" dirty="0"/>
              <a:t>: during foul weather (rain and wind are noisy)</a:t>
            </a:r>
          </a:p>
          <a:p>
            <a:pPr marL="971550" lvl="1" indent="-514350">
              <a:spcAft>
                <a:spcPts val="600"/>
              </a:spcAft>
              <a:buFont typeface="+mj-lt"/>
              <a:buAutoNum type="arabicPeriod"/>
            </a:pPr>
            <a:endParaRPr lang="en-US" sz="3200" dirty="0"/>
          </a:p>
          <a:p>
            <a:pPr marL="971550" lvl="1" indent="-514350">
              <a:spcAft>
                <a:spcPts val="600"/>
              </a:spcAft>
              <a:buFont typeface="+mj-lt"/>
              <a:buAutoNum type="arabicPeriod"/>
            </a:pPr>
            <a:r>
              <a:rPr lang="en-US" sz="3200" u="sng" dirty="0"/>
              <a:t>Indoors</a:t>
            </a:r>
            <a:r>
              <a:rPr lang="en-US" sz="3200" dirty="0"/>
              <a:t>: house blocks some of noise</a:t>
            </a:r>
            <a:endParaRPr sz="3200" dirty="0"/>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8EEC75-CEA5-E50B-0672-7131F2FC9F0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AAEF18A-D4BC-4C4E-619D-30639BF3CDDC}"/>
              </a:ext>
            </a:extLst>
          </p:cNvPr>
          <p:cNvSpPr>
            <a:spLocks noGrp="1"/>
          </p:cNvSpPr>
          <p:nvPr>
            <p:ph type="title"/>
          </p:nvPr>
        </p:nvSpPr>
        <p:spPr/>
        <p:txBody>
          <a:bodyPr/>
          <a:lstStyle/>
          <a:p>
            <a:r>
              <a:rPr dirty="0"/>
              <a:t>Outdoors to Indoors</a:t>
            </a:r>
            <a:r>
              <a:rPr lang="en-US" dirty="0"/>
              <a:t>, Noise Changes</a:t>
            </a:r>
            <a:endParaRPr dirty="0"/>
          </a:p>
        </p:txBody>
      </p:sp>
      <p:sp>
        <p:nvSpPr>
          <p:cNvPr id="3" name="Content Placeholder 2">
            <a:extLst>
              <a:ext uri="{FF2B5EF4-FFF2-40B4-BE49-F238E27FC236}">
                <a16:creationId xmlns:a16="http://schemas.microsoft.com/office/drawing/2014/main" id="{46E7789D-89C0-AD2C-9AF6-9E5A313C04B2}"/>
              </a:ext>
            </a:extLst>
          </p:cNvPr>
          <p:cNvSpPr>
            <a:spLocks noGrp="1"/>
          </p:cNvSpPr>
          <p:nvPr>
            <p:ph idx="1"/>
          </p:nvPr>
        </p:nvSpPr>
        <p:spPr/>
        <p:txBody>
          <a:bodyPr wrap="square">
            <a:noAutofit/>
          </a:bodyPr>
          <a:lstStyle/>
          <a:p>
            <a:pPr marL="0" indent="0">
              <a:spcAft>
                <a:spcPts val="600"/>
              </a:spcAft>
              <a:buNone/>
            </a:pPr>
            <a:r>
              <a:rPr dirty="0"/>
              <a:t>Typical façade attenuation:</a:t>
            </a:r>
          </a:p>
          <a:p>
            <a:pPr>
              <a:spcAft>
                <a:spcPts val="600"/>
              </a:spcAft>
            </a:pPr>
            <a:r>
              <a:rPr lang="en-US" dirty="0"/>
              <a:t>10 dB: Windows o</a:t>
            </a:r>
            <a:r>
              <a:rPr dirty="0"/>
              <a:t>pen</a:t>
            </a:r>
          </a:p>
          <a:p>
            <a:pPr>
              <a:spcAft>
                <a:spcPts val="600"/>
              </a:spcAft>
            </a:pPr>
            <a:r>
              <a:rPr lang="en-US" dirty="0"/>
              <a:t>15-20 dB: P</a:t>
            </a:r>
            <a:r>
              <a:rPr dirty="0"/>
              <a:t>ar</a:t>
            </a:r>
            <a:r>
              <a:rPr lang="en-US" dirty="0"/>
              <a:t>tly closed </a:t>
            </a:r>
            <a:endParaRPr dirty="0"/>
          </a:p>
          <a:p>
            <a:pPr>
              <a:spcAft>
                <a:spcPts val="600"/>
              </a:spcAft>
            </a:pPr>
            <a:r>
              <a:rPr dirty="0"/>
              <a:t>25–30 dB</a:t>
            </a:r>
            <a:r>
              <a:rPr lang="en-US" dirty="0"/>
              <a:t>: Closed</a:t>
            </a:r>
          </a:p>
          <a:p>
            <a:pPr>
              <a:spcAft>
                <a:spcPts val="600"/>
              </a:spcAft>
            </a:pPr>
            <a:endParaRPr lang="en-US" dirty="0"/>
          </a:p>
          <a:p>
            <a:pPr>
              <a:spcAft>
                <a:spcPts val="600"/>
              </a:spcAft>
            </a:pPr>
            <a:r>
              <a:rPr dirty="0"/>
              <a:t>Example: 50 dBA outside → 25–35 dBA insid</a:t>
            </a:r>
            <a:r>
              <a:rPr lang="en-US" dirty="0"/>
              <a:t>e</a:t>
            </a:r>
          </a:p>
        </p:txBody>
      </p:sp>
      <p:pic>
        <p:nvPicPr>
          <p:cNvPr id="5" name="Picture 4">
            <a:extLst>
              <a:ext uri="{FF2B5EF4-FFF2-40B4-BE49-F238E27FC236}">
                <a16:creationId xmlns:a16="http://schemas.microsoft.com/office/drawing/2014/main" id="{5A130B17-A19C-23D9-E40C-9EF96EC71A44}"/>
              </a:ext>
            </a:extLst>
          </p:cNvPr>
          <p:cNvPicPr>
            <a:picLocks noChangeAspect="1"/>
          </p:cNvPicPr>
          <p:nvPr/>
        </p:nvPicPr>
        <p:blipFill>
          <a:blip r:embed="rId3"/>
          <a:stretch>
            <a:fillRect/>
          </a:stretch>
        </p:blipFill>
        <p:spPr>
          <a:xfrm>
            <a:off x="6653533" y="1644004"/>
            <a:ext cx="3440746" cy="2768600"/>
          </a:xfrm>
          <a:prstGeom prst="rect">
            <a:avLst/>
          </a:prstGeom>
        </p:spPr>
      </p:pic>
      <p:sp>
        <p:nvSpPr>
          <p:cNvPr id="6" name="TextBox 5">
            <a:extLst>
              <a:ext uri="{FF2B5EF4-FFF2-40B4-BE49-F238E27FC236}">
                <a16:creationId xmlns:a16="http://schemas.microsoft.com/office/drawing/2014/main" id="{A18CF0E3-817F-D330-75DF-C040FD4ACCAF}"/>
              </a:ext>
            </a:extLst>
          </p:cNvPr>
          <p:cNvSpPr txBox="1"/>
          <p:nvPr/>
        </p:nvSpPr>
        <p:spPr>
          <a:xfrm>
            <a:off x="4164013" y="6352530"/>
            <a:ext cx="8026400" cy="461665"/>
          </a:xfrm>
          <a:prstGeom prst="rect">
            <a:avLst/>
          </a:prstGeom>
          <a:noFill/>
        </p:spPr>
        <p:txBody>
          <a:bodyPr wrap="square" rtlCol="0">
            <a:spAutoFit/>
          </a:bodyPr>
          <a:lstStyle/>
          <a:p>
            <a:pPr algn="r"/>
            <a:r>
              <a:rPr lang="en-US" sz="2400" dirty="0"/>
              <a:t>Locher B et al. Int J Environ Res Public Health. 2018</a:t>
            </a:r>
          </a:p>
        </p:txBody>
      </p:sp>
      <p:pic>
        <p:nvPicPr>
          <p:cNvPr id="4" name="Graphic 3" descr="Glasses with solid fill">
            <a:extLst>
              <a:ext uri="{FF2B5EF4-FFF2-40B4-BE49-F238E27FC236}">
                <a16:creationId xmlns:a16="http://schemas.microsoft.com/office/drawing/2014/main" id="{95C5F84B-F05B-A448-45C1-61992115713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293725" y="4184004"/>
            <a:ext cx="457200" cy="457200"/>
          </a:xfrm>
          <a:prstGeom prst="rect">
            <a:avLst/>
          </a:prstGeom>
        </p:spPr>
      </p:pic>
    </p:spTree>
    <p:extLst>
      <p:ext uri="{BB962C8B-B14F-4D97-AF65-F5344CB8AC3E}">
        <p14:creationId xmlns:p14="http://schemas.microsoft.com/office/powerpoint/2010/main" val="56233782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4176</TotalTime>
  <Words>10944</Words>
  <Application>Microsoft Macintosh PowerPoint</Application>
  <PresentationFormat>Widescreen</PresentationFormat>
  <Paragraphs>1154</Paragraphs>
  <Slides>105</Slides>
  <Notes>80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105</vt:i4>
      </vt:variant>
    </vt:vector>
  </HeadingPairs>
  <TitlesOfParts>
    <vt:vector size="111" baseType="lpstr">
      <vt:lpstr>Arial</vt:lpstr>
      <vt:lpstr>Calibri</vt:lpstr>
      <vt:lpstr>Calibri Light</vt:lpstr>
      <vt:lpstr>Helvetica</vt:lpstr>
      <vt:lpstr>Times New Roman</vt:lpstr>
      <vt:lpstr>Office Theme</vt:lpstr>
      <vt:lpstr>EMF &amp; Health</vt:lpstr>
      <vt:lpstr>Roadmap</vt:lpstr>
      <vt:lpstr>PowerPoint Presentation</vt:lpstr>
      <vt:lpstr>READ MEDICAL LITERATURE LIKE AN EXPERT  Real-World Scientific Method</vt:lpstr>
      <vt:lpstr>Study Design</vt:lpstr>
      <vt:lpstr>PowerPoint Presentation</vt:lpstr>
      <vt:lpstr>Case-Control Study</vt:lpstr>
      <vt:lpstr>Confidence Interval (CI)</vt:lpstr>
      <vt:lpstr>Example: Non-Significant Results Gervasi et al. 2019</vt:lpstr>
      <vt:lpstr>PowerPoint Presentation</vt:lpstr>
      <vt:lpstr>PowerPoint Presentation</vt:lpstr>
      <vt:lpstr>The Beginning Wertheimer N, Leeper E. 1979 </vt:lpstr>
      <vt:lpstr> Savitz et al. 1988 - Childhood Cancer</vt:lpstr>
      <vt:lpstr> Savitz et al. 1988 - Childhood Cancer</vt:lpstr>
      <vt:lpstr>1990s – addressing public concern</vt:lpstr>
      <vt:lpstr>PowerPoint Presentation</vt:lpstr>
      <vt:lpstr>NIH –National Institutes of Health</vt:lpstr>
      <vt:lpstr>PowerPoint Presentation</vt:lpstr>
      <vt:lpstr>PowerPoint Presentation</vt:lpstr>
      <vt:lpstr>PowerPoint Presentation</vt:lpstr>
      <vt:lpstr>PowerPoint Presentation</vt:lpstr>
      <vt:lpstr>PowerPoint Presentation</vt:lpstr>
      <vt:lpstr>PowerPoint Presentation</vt:lpstr>
      <vt:lpstr>ICNIRP</vt:lpstr>
      <vt:lpstr>ICNIRP 1998, Magnetic Field Limits</vt:lpstr>
      <vt:lpstr>ICNIRP 1998, Magnetic Field Limits</vt:lpstr>
      <vt:lpstr>Magnetic Field (B Field)</vt:lpstr>
      <vt:lpstr>Magnetic Field (B Field)</vt:lpstr>
      <vt:lpstr>Going Well in late 90’s</vt:lpstr>
      <vt:lpstr>But: Y2K</vt:lpstr>
      <vt:lpstr>2000 — Pooled Analyses</vt:lpstr>
      <vt:lpstr>Meta-Analysis &amp; Pooled Analysis</vt:lpstr>
      <vt:lpstr>2000 — Pooled Analyses</vt:lpstr>
      <vt:lpstr>Step 3—Pooled Analyses</vt:lpstr>
      <vt:lpstr>Step 3—Pooled Analyses</vt:lpstr>
      <vt:lpstr>Step 3—Pooled Analyses</vt:lpstr>
      <vt:lpstr>PowerPoint Presentation</vt:lpstr>
      <vt:lpstr>IARC</vt:lpstr>
      <vt:lpstr>IARC – Key Documents to Know</vt:lpstr>
      <vt:lpstr>PowerPoint Presentation</vt:lpstr>
      <vt:lpstr>IARC on ELF-MF 2002</vt:lpstr>
      <vt:lpstr>IARC on ELF-MF 2002</vt:lpstr>
      <vt:lpstr>2000’s</vt:lpstr>
      <vt:lpstr>ICNIRP 2010</vt:lpstr>
      <vt:lpstr>ICNIRP, Rational for Change</vt:lpstr>
      <vt:lpstr>ICNIRP 2010</vt:lpstr>
      <vt:lpstr>ICNIRP 2010, Magnetic Field Limits</vt:lpstr>
      <vt:lpstr>Exposure Guidelines at 60 Hz</vt:lpstr>
      <vt:lpstr>ICNIRP 2010, Magnetic Field Limits</vt:lpstr>
      <vt:lpstr>2010’s and 2020’s</vt:lpstr>
      <vt:lpstr>Kheifets et al, An Evolution</vt:lpstr>
      <vt:lpstr>PowerPoint Presentation</vt:lpstr>
      <vt:lpstr>Brabant 2022, Review and Meta-analysis </vt:lpstr>
      <vt:lpstr>Brabant 2022 – But wait! </vt:lpstr>
      <vt:lpstr>Brabant 2022 – Worse Still </vt:lpstr>
      <vt:lpstr>Brabant 2022 – Even Worse </vt:lpstr>
      <vt:lpstr>Brabant 2022 – Even Worse </vt:lpstr>
      <vt:lpstr>Take Home</vt:lpstr>
      <vt:lpstr>PowerPoint Presentation</vt:lpstr>
      <vt:lpstr>IARC – Key Documents to Know</vt:lpstr>
      <vt:lpstr>PowerPoint Presentation</vt:lpstr>
      <vt:lpstr>IARC 2024</vt:lpstr>
      <vt:lpstr>Institutional Inertia</vt:lpstr>
      <vt:lpstr>PowerPoint Presentation</vt:lpstr>
      <vt:lpstr>WHO</vt:lpstr>
      <vt:lpstr>WHO</vt:lpstr>
      <vt:lpstr>WHO (EHC 238) </vt:lpstr>
      <vt:lpstr>WHO (EHC 238) – Chronic Effects</vt:lpstr>
      <vt:lpstr>WHO “Exposure Backgrounder”</vt:lpstr>
      <vt:lpstr>WHO “Protection Norms and Standards”</vt:lpstr>
      <vt:lpstr>WHO “Protection Norms and Standards”</vt:lpstr>
      <vt:lpstr>WHO – Model Legislation</vt:lpstr>
      <vt:lpstr>PowerPoint Presentation</vt:lpstr>
      <vt:lpstr>PowerPoint Presentation</vt:lpstr>
      <vt:lpstr>Summarize</vt:lpstr>
      <vt:lpstr>Do transmission lines cause cancer?</vt:lpstr>
      <vt:lpstr>PowerPoint Presentation</vt:lpstr>
      <vt:lpstr>Bio Break</vt:lpstr>
      <vt:lpstr>PowerPoint Presentation</vt:lpstr>
      <vt:lpstr> Electromagnetic Interference (EMI)</vt:lpstr>
      <vt:lpstr>Non-Cardiac Devices EMI from Transmission Line</vt:lpstr>
      <vt:lpstr>Pacemaker Lead Configuration</vt:lpstr>
      <vt:lpstr>PowerPoint Presentation</vt:lpstr>
      <vt:lpstr>PowerPoint Presentation</vt:lpstr>
      <vt:lpstr>EMI Real-World Study  Tiikkaja M, et al. Safety &amp; Health at Work. 2013. </vt:lpstr>
      <vt:lpstr>EMI: Laboratory Study Tiikkaja M, et al. Europace. 2013</vt:lpstr>
      <vt:lpstr>PowerPoint Presentation</vt:lpstr>
      <vt:lpstr>Corona discharge</vt:lpstr>
      <vt:lpstr>Shifting to Acoustics from EM</vt:lpstr>
      <vt:lpstr>PowerPoint Presentation</vt:lpstr>
      <vt:lpstr> Amplitude &amp; Frequency</vt:lpstr>
      <vt:lpstr>PowerPoint Presentation</vt:lpstr>
      <vt:lpstr>PowerPoint Presentation</vt:lpstr>
      <vt:lpstr>Corona Noise</vt:lpstr>
      <vt:lpstr>Level</vt:lpstr>
      <vt:lpstr>Noise in Context (Rural Background)</vt:lpstr>
      <vt:lpstr>Noise in Context (Rural Background Sound)</vt:lpstr>
      <vt:lpstr>How Loud?</vt:lpstr>
      <vt:lpstr>Outdoors to Indoors, Noise Changes</vt:lpstr>
      <vt:lpstr>PowerPoint Presentation</vt:lpstr>
      <vt:lpstr>Probing sleep depth</vt:lpstr>
      <vt:lpstr>PowerPoint Presentation</vt:lpstr>
      <vt:lpstr>Summary: Corona Discharge Is Not a Health Issue</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Jeffrey Ellenbogen</dc:creator>
  <cp:lastModifiedBy>Jeffrey Ellenbogen</cp:lastModifiedBy>
  <cp:revision>130</cp:revision>
  <dcterms:created xsi:type="dcterms:W3CDTF">2025-10-09T15:11:45Z</dcterms:created>
  <dcterms:modified xsi:type="dcterms:W3CDTF">2025-10-21T22:06:44Z</dcterms:modified>
</cp:coreProperties>
</file>