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76" r:id="rId2"/>
    <p:sldId id="266" r:id="rId3"/>
    <p:sldId id="256" r:id="rId4"/>
    <p:sldId id="258" r:id="rId5"/>
    <p:sldId id="264" r:id="rId6"/>
    <p:sldId id="278" r:id="rId7"/>
    <p:sldId id="261" r:id="rId8"/>
    <p:sldId id="268" r:id="rId9"/>
    <p:sldId id="269" r:id="rId10"/>
    <p:sldId id="301" r:id="rId11"/>
    <p:sldId id="281" r:id="rId12"/>
    <p:sldId id="280" r:id="rId13"/>
    <p:sldId id="282" r:id="rId14"/>
    <p:sldId id="302" r:id="rId15"/>
    <p:sldId id="283" r:id="rId16"/>
    <p:sldId id="285" r:id="rId17"/>
    <p:sldId id="286" r:id="rId18"/>
    <p:sldId id="361" r:id="rId19"/>
    <p:sldId id="284" r:id="rId20"/>
    <p:sldId id="291" r:id="rId21"/>
    <p:sldId id="292" r:id="rId22"/>
    <p:sldId id="293" r:id="rId23"/>
    <p:sldId id="267" r:id="rId24"/>
    <p:sldId id="270" r:id="rId25"/>
    <p:sldId id="273" r:id="rId26"/>
    <p:sldId id="289" r:id="rId27"/>
    <p:sldId id="271" r:id="rId28"/>
    <p:sldId id="294" r:id="rId29"/>
    <p:sldId id="300" r:id="rId30"/>
    <p:sldId id="295" r:id="rId31"/>
    <p:sldId id="297" r:id="rId32"/>
    <p:sldId id="306" r:id="rId33"/>
    <p:sldId id="304" r:id="rId34"/>
    <p:sldId id="298" r:id="rId35"/>
    <p:sldId id="307" r:id="rId36"/>
    <p:sldId id="357" r:id="rId37"/>
    <p:sldId id="358" r:id="rId38"/>
    <p:sldId id="303" r:id="rId39"/>
    <p:sldId id="359" r:id="rId40"/>
    <p:sldId id="360" r:id="rId41"/>
    <p:sldId id="290" r:id="rId42"/>
    <p:sldId id="259" r:id="rId43"/>
    <p:sldId id="263" r:id="rId44"/>
    <p:sldId id="26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33"/>
    <p:restoredTop sz="68339"/>
  </p:normalViewPr>
  <p:slideViewPr>
    <p:cSldViewPr snapToGrid="0">
      <p:cViewPr varScale="1">
        <p:scale>
          <a:sx n="65" d="100"/>
          <a:sy n="65" d="100"/>
        </p:scale>
        <p:origin x="1048" y="200"/>
      </p:cViewPr>
      <p:guideLst/>
    </p:cSldViewPr>
  </p:slideViewPr>
  <p:notesTextViewPr>
    <p:cViewPr>
      <p:scale>
        <a:sx n="1" d="1"/>
        <a:sy n="1" d="1"/>
      </p:scale>
      <p:origin x="0" y="-744"/>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3BB9C6-CFEF-0F4C-A799-5B27F179C450}" type="datetimeFigureOut">
              <a:rPr lang="en-US" smtClean="0"/>
              <a:t>10/16/25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93A0A-4ED5-5D44-9618-4529F1FB7FA3}" type="slidenum">
              <a:rPr lang="en-US" smtClean="0"/>
              <a:t>‹#›</a:t>
            </a:fld>
            <a:endParaRPr lang="en-US"/>
          </a:p>
        </p:txBody>
      </p:sp>
    </p:spTree>
    <p:extLst>
      <p:ext uri="{BB962C8B-B14F-4D97-AF65-F5344CB8AC3E}">
        <p14:creationId xmlns:p14="http://schemas.microsoft.com/office/powerpoint/2010/main" val="4248955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ubmed.ncbi.nlm.nih.gov/3164167/"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ubmed.ncbi.nlm.nih.gov/3164167/"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ature.com/articles/6691376"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jstor.org/stable/3703814"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ature.com/articles/6691376"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jstor.org/stable/3703814"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ature.com/articles/6605838"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ubmed.ncbi.nlm.nih.gov/28900736/"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pmc.ncbi.nlm.nih.gov/articles/PMC5706765/"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cbi.nlm.nih.gov/books/NBK390729/"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monographs.iarc.who.int/wp-content/uploads/2024/11/AGP_Report_2025-2029.pdf"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cbi.nlm.nih.gov/books/NBK390729/"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monographs.iarc.who.int/wp-content/uploads/2024/11/AGP_Report_2025-2029.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ptodate-com.ezproxy.lib.utah.edu/contents/overview-of-the-clinical-presentation-and-diagnosis-of-acute-lymphoblastic-leukemia-lymphoma-in-children/abstract/1,2" TargetMode="External"/><Relationship Id="rId7" Type="http://schemas.openxmlformats.org/officeDocument/2006/relationships/hyperlink" Target="https://www-uptodate-com.ezproxy.lib.utah.edu/contents/overview-of-the-clinical-presentation-and-diagnosis-of-acute-lymphoblastic-leukemia-lymphoma-in-children/abstract/1,4,6,7"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uptodate-com.ezproxy.lib.utah.edu/contents/overview-of-the-clinical-presentation-and-diagnosis-of-acute-lymphoblastic-leukemia-lymphoma-in-children/abstract/4,5" TargetMode="External"/><Relationship Id="rId5" Type="http://schemas.openxmlformats.org/officeDocument/2006/relationships/hyperlink" Target="https://www-uptodate-com.ezproxy.lib.utah.edu/contents/overview-of-the-clinical-presentation-and-diagnosis-of-acute-lymphoblastic-leukemia-lymphoma-in-children/abstract/3" TargetMode="External"/><Relationship Id="rId4" Type="http://schemas.openxmlformats.org/officeDocument/2006/relationships/hyperlink" Target="https://www-uptodate-com.ezproxy.lib.utah.edu/contents/overview-of-the-clinical-presentation-and-diagnosis-of-acute-lymphoblastic-leukemia-lymphoma-in-children/abstract/1"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ubmed.ncbi.nlm.nih.gov/45316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1</a:t>
            </a:fld>
            <a:endParaRPr lang="en-US"/>
          </a:p>
        </p:txBody>
      </p:sp>
    </p:spTree>
    <p:extLst>
      <p:ext uri="{BB962C8B-B14F-4D97-AF65-F5344CB8AC3E}">
        <p14:creationId xmlns:p14="http://schemas.microsoft.com/office/powerpoint/2010/main" val="2478693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Savitz DA, Wachtel H, Barnes FA, John EM, Tvrdik JG. Case-control study of childhood cancer and exposure to 60-Hz magnetic fields. Am J Epidemiol. 1988;128(1):21-38.</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3"/>
              </a:rPr>
              <a:t>https://pubmed.ncbi.nlm.nih.gov/3164167/</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Directly addressed W&amp;L's main weakness by conducting blinded assessment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Field measurements taken under two conditions: low power (nighttime, minimal appliances) and high power (daytime, appliances 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Low power measurements thought to better represent chronic background exposure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Wire code results similar to W&amp;L, suggesting replication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Weaker association with measured fields puzzling - suggested either wire codes capture something beyond current magnetic fields, or measurement error in spot measurements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Authors noted limitations: nonresponse for field measurements, differential mobility between cases and controls, exposure misclassification from imperfect surrogates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Study encouraged further research but fell short of demonstrating causation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Led to decades of research trying to resolve wire code vs. measured field discrepancy</a:t>
            </a:r>
          </a:p>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12</a:t>
            </a:fld>
            <a:endParaRPr lang="en-US"/>
          </a:p>
        </p:txBody>
      </p:sp>
    </p:spTree>
    <p:extLst>
      <p:ext uri="{BB962C8B-B14F-4D97-AF65-F5344CB8AC3E}">
        <p14:creationId xmlns:p14="http://schemas.microsoft.com/office/powerpoint/2010/main" val="3875818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352BC-BBF7-A169-298B-018966598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9FF8F-C4A2-B299-F599-7A0C4E7C8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ACFFCB-14EE-AD69-A751-C686A60F57A4}"/>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Savitz DA, Wachtel H, Barnes FA, John EM, Tvrdik JG. Case-control study of childhood cancer and exposure to 60-Hz magnetic fields. Am J Epidemiol. 1988;128(1):21-38.</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3"/>
              </a:rPr>
              <a:t>https://pubmed.ncbi.nlm.nih.gov/3164167/</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Directly addressed W&amp;L's main weakness by conducting blinded assessment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Field measurements taken under two conditions: low power (nighttime, minimal appliances) and high power (daytime, appliances 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Low power measurements thought to better represent chronic background exposure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Wire code results similar to W&amp;L, suggesting replication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Weaker association with measured fields puzzling - suggested either wire codes capture something beyond current magnetic fields, or measurement error in spot measurements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Authors noted limitations: nonresponse for field measurements, differential mobility between cases and controls, exposure misclassification from imperfect surrogates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Study encouraged further research but fell short of demonstrating causation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Led to decades of research trying to resolve wire code vs. measured field discrepancy</a:t>
            </a:r>
          </a:p>
          <a:p>
            <a:endParaRPr lang="en-US" dirty="0"/>
          </a:p>
        </p:txBody>
      </p:sp>
      <p:sp>
        <p:nvSpPr>
          <p:cNvPr id="4" name="Slide Number Placeholder 3">
            <a:extLst>
              <a:ext uri="{FF2B5EF4-FFF2-40B4-BE49-F238E27FC236}">
                <a16:creationId xmlns:a16="http://schemas.microsoft.com/office/drawing/2014/main" id="{236B71EC-DF10-141B-FF0B-F781F6E37F5F}"/>
              </a:ext>
            </a:extLst>
          </p:cNvPr>
          <p:cNvSpPr>
            <a:spLocks noGrp="1"/>
          </p:cNvSpPr>
          <p:nvPr>
            <p:ph type="sldNum" sz="quarter" idx="5"/>
          </p:nvPr>
        </p:nvSpPr>
        <p:spPr/>
        <p:txBody>
          <a:bodyPr/>
          <a:lstStyle/>
          <a:p>
            <a:fld id="{86693A0A-4ED5-5D44-9618-4529F1FB7FA3}" type="slidenum">
              <a:rPr lang="en-US" smtClean="0"/>
              <a:t>13</a:t>
            </a:fld>
            <a:endParaRPr lang="en-US"/>
          </a:p>
        </p:txBody>
      </p:sp>
    </p:spTree>
    <p:extLst>
      <p:ext uri="{BB962C8B-B14F-4D97-AF65-F5344CB8AC3E}">
        <p14:creationId xmlns:p14="http://schemas.microsoft.com/office/powerpoint/2010/main" val="478958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Ahlbom A, et al. A pooled analysis of magnetic fields and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British Journal of Cancer</a:t>
            </a:r>
            <a:r>
              <a:rPr lang="en-US" sz="1200" kern="1200" dirty="0">
                <a:solidFill>
                  <a:schemeClr val="tx1"/>
                </a:solidFill>
                <a:effectLst/>
                <a:latin typeface="+mn-lt"/>
                <a:ea typeface="+mn-ea"/>
                <a:cs typeface="+mn-cs"/>
              </a:rPr>
              <a:t>. 2000</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https://www.nature.com/articles/6691376</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Greenland S, Sheppard AR, Kaune WT, Poole C, Kelsh MA, for the Childhood Leukemia-EMF Study Group. A pooled analysis of magnetic fields, wire codes, and childhood leukemia. </a:t>
            </a:r>
            <a:r>
              <a:rPr lang="en-US" sz="1200" i="1" kern="1200" dirty="0">
                <a:solidFill>
                  <a:schemeClr val="tx1"/>
                </a:solidFill>
                <a:effectLst/>
                <a:latin typeface="+mn-lt"/>
                <a:ea typeface="+mn-ea"/>
                <a:cs typeface="+mn-cs"/>
              </a:rPr>
              <a:t>Epidemiology</a:t>
            </a:r>
            <a:r>
              <a:rPr lang="en-US" sz="1200" kern="1200" dirty="0">
                <a:solidFill>
                  <a:schemeClr val="tx1"/>
                </a:solidFill>
                <a:effectLst/>
                <a:latin typeface="+mn-lt"/>
                <a:ea typeface="+mn-ea"/>
                <a:cs typeface="+mn-cs"/>
              </a:rPr>
              <a:t>. 2000</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4"/>
              </a:rPr>
              <a:t>https://www.jstor.org/stable/3703814</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15</a:t>
            </a:fld>
            <a:endParaRPr lang="en-US"/>
          </a:p>
        </p:txBody>
      </p:sp>
    </p:spTree>
    <p:extLst>
      <p:ext uri="{BB962C8B-B14F-4D97-AF65-F5344CB8AC3E}">
        <p14:creationId xmlns:p14="http://schemas.microsoft.com/office/powerpoint/2010/main" val="2799072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B1177-B8EA-AB96-CBBA-8D49B7084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EB01AA-F0A4-0CF8-58A6-C65607576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6B5FB-879A-F5D5-DD97-396BE9950F9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Ahlbom A, et al. A pooled analysis of magnetic fields and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British Journal of Cancer</a:t>
            </a:r>
            <a:r>
              <a:rPr lang="en-US" sz="1200" kern="1200" dirty="0">
                <a:solidFill>
                  <a:schemeClr val="tx1"/>
                </a:solidFill>
                <a:effectLst/>
                <a:latin typeface="+mn-lt"/>
                <a:ea typeface="+mn-ea"/>
                <a:cs typeface="+mn-cs"/>
              </a:rPr>
              <a:t>. 2000</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https://www.nature.com/articles/6691376</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Greenland S, Sheppard AR, Kaune WT, Poole C, Kelsh MA, for the Childhood Leukemia-EMF Study Group. A pooled analysis of magnetic fields, wire codes, and childhood leukemia. </a:t>
            </a:r>
            <a:r>
              <a:rPr lang="en-US" sz="1200" i="1" kern="1200" dirty="0">
                <a:solidFill>
                  <a:schemeClr val="tx1"/>
                </a:solidFill>
                <a:effectLst/>
                <a:latin typeface="+mn-lt"/>
                <a:ea typeface="+mn-ea"/>
                <a:cs typeface="+mn-cs"/>
              </a:rPr>
              <a:t>Epidemiology</a:t>
            </a:r>
            <a:r>
              <a:rPr lang="en-US" sz="1200" kern="1200" dirty="0">
                <a:solidFill>
                  <a:schemeClr val="tx1"/>
                </a:solidFill>
                <a:effectLst/>
                <a:latin typeface="+mn-lt"/>
                <a:ea typeface="+mn-ea"/>
                <a:cs typeface="+mn-cs"/>
              </a:rPr>
              <a:t>. 2000</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4"/>
              </a:rPr>
              <a:t>https://www.jstor.org/stable/3703814</a:t>
            </a:r>
            <a:r>
              <a:rPr lang="en-US" sz="1200" kern="1200" dirty="0">
                <a:solidFill>
                  <a:schemeClr val="tx1"/>
                </a:solidFill>
                <a:effectLst/>
                <a:latin typeface="+mn-lt"/>
                <a:ea typeface="+mn-ea"/>
                <a:cs typeface="+mn-cs"/>
              </a:rPr>
              <a:t> </a:t>
            </a:r>
          </a:p>
          <a:p>
            <a:endParaRPr lang="en-US" dirty="0"/>
          </a:p>
        </p:txBody>
      </p:sp>
      <p:sp>
        <p:nvSpPr>
          <p:cNvPr id="4" name="Slide Number Placeholder 3">
            <a:extLst>
              <a:ext uri="{FF2B5EF4-FFF2-40B4-BE49-F238E27FC236}">
                <a16:creationId xmlns:a16="http://schemas.microsoft.com/office/drawing/2014/main" id="{23FAD5B2-DBF6-C67C-5997-5A5E869BD5A8}"/>
              </a:ext>
            </a:extLst>
          </p:cNvPr>
          <p:cNvSpPr>
            <a:spLocks noGrp="1"/>
          </p:cNvSpPr>
          <p:nvPr>
            <p:ph type="sldNum" sz="quarter" idx="5"/>
          </p:nvPr>
        </p:nvSpPr>
        <p:spPr/>
        <p:txBody>
          <a:bodyPr/>
          <a:lstStyle/>
          <a:p>
            <a:fld id="{86693A0A-4ED5-5D44-9618-4529F1FB7FA3}" type="slidenum">
              <a:rPr lang="en-US" smtClean="0"/>
              <a:t>16</a:t>
            </a:fld>
            <a:endParaRPr lang="en-US"/>
          </a:p>
        </p:txBody>
      </p:sp>
    </p:spTree>
    <p:extLst>
      <p:ext uri="{BB962C8B-B14F-4D97-AF65-F5344CB8AC3E}">
        <p14:creationId xmlns:p14="http://schemas.microsoft.com/office/powerpoint/2010/main" val="1048492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78287-6D5B-9658-E24E-E7DE99B87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C0613-EC13-B325-F515-6E342860F2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ECC08-A657-F28B-BE4A-E7629BD91282}"/>
              </a:ext>
            </a:extLst>
          </p:cNvPr>
          <p:cNvSpPr>
            <a:spLocks noGrp="1"/>
          </p:cNvSpPr>
          <p:nvPr>
            <p:ph type="body" idx="1"/>
          </p:nvPr>
        </p:nvSpPr>
        <p:spPr/>
        <p:txBody>
          <a:bodyPr/>
          <a:lstStyle/>
          <a:p>
            <a:r>
              <a:rPr lang="en-US" sz="1200" b="0" kern="1200" dirty="0">
                <a:solidFill>
                  <a:schemeClr val="tx1"/>
                </a:solidFill>
                <a:effectLst/>
                <a:latin typeface="+mn-lt"/>
                <a:ea typeface="+mn-ea"/>
                <a:cs typeface="+mn-cs"/>
              </a:rPr>
              <a:t>Only ONE study had statistically significant results:</a:t>
            </a:r>
          </a:p>
          <a:p>
            <a:endParaRPr lang="en-US" sz="1200" kern="1200" dirty="0">
              <a:solidFill>
                <a:schemeClr val="tx1"/>
              </a:solidFill>
              <a:effectLst/>
              <a:latin typeface="+mn-lt"/>
              <a:ea typeface="+mn-ea"/>
              <a:cs typeface="+mn-cs"/>
            </a:endParaRPr>
          </a:p>
          <a:p>
            <a:pPr lvl="0"/>
            <a:r>
              <a:rPr lang="en-US" sz="1200" b="0" kern="1200" dirty="0" err="1">
                <a:solidFill>
                  <a:schemeClr val="tx1"/>
                </a:solidFill>
                <a:effectLst/>
                <a:latin typeface="+mn-lt"/>
                <a:ea typeface="+mn-ea"/>
                <a:cs typeface="+mn-cs"/>
              </a:rPr>
              <a:t>Feychting</a:t>
            </a:r>
            <a:r>
              <a:rPr lang="en-US" sz="1200" b="0" kern="1200" dirty="0">
                <a:solidFill>
                  <a:schemeClr val="tx1"/>
                </a:solidFill>
                <a:effectLst/>
                <a:latin typeface="+mn-lt"/>
                <a:ea typeface="+mn-ea"/>
                <a:cs typeface="+mn-cs"/>
              </a:rPr>
              <a:t>: OR = 4.44 (95% CI: 1.67-11.7)</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All other studies had CIs crossing 1.0:</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Linet: OR = 1.51 (0.92-2.87)</a:t>
            </a:r>
          </a:p>
          <a:p>
            <a:pPr lvl="0"/>
            <a:r>
              <a:rPr lang="en-US" sz="1200" kern="1200" dirty="0">
                <a:solidFill>
                  <a:schemeClr val="tx1"/>
                </a:solidFill>
                <a:effectLst/>
                <a:latin typeface="+mn-lt"/>
                <a:ea typeface="+mn-ea"/>
                <a:cs typeface="+mn-cs"/>
              </a:rPr>
              <a:t>London: OR = 1.53 (0.67-3.50)</a:t>
            </a:r>
          </a:p>
          <a:p>
            <a:pPr lvl="0"/>
            <a:r>
              <a:rPr lang="en-US" sz="1200" kern="1200" dirty="0">
                <a:solidFill>
                  <a:schemeClr val="tx1"/>
                </a:solidFill>
                <a:effectLst/>
                <a:latin typeface="+mn-lt"/>
                <a:ea typeface="+mn-ea"/>
                <a:cs typeface="+mn-cs"/>
              </a:rPr>
              <a:t>McBride: OR = 1.42 (0.63-3.21)</a:t>
            </a:r>
          </a:p>
          <a:p>
            <a:pPr lvl="0"/>
            <a:r>
              <a:rPr lang="en-US" sz="1200" kern="1200" dirty="0">
                <a:solidFill>
                  <a:schemeClr val="tx1"/>
                </a:solidFill>
                <a:effectLst/>
                <a:latin typeface="+mn-lt"/>
                <a:ea typeface="+mn-ea"/>
                <a:cs typeface="+mn-cs"/>
              </a:rPr>
              <a:t>Michaelis: OR = 2.48 (0.79-7.81)</a:t>
            </a:r>
          </a:p>
          <a:p>
            <a:pPr lvl="0"/>
            <a:r>
              <a:rPr lang="en-US" sz="1200" kern="1200" dirty="0">
                <a:solidFill>
                  <a:schemeClr val="tx1"/>
                </a:solidFill>
                <a:effectLst/>
                <a:latin typeface="+mn-lt"/>
                <a:ea typeface="+mn-ea"/>
                <a:cs typeface="+mn-cs"/>
              </a:rPr>
              <a:t>Olsen: OR = 2.00 (0.40-9.93)</a:t>
            </a:r>
          </a:p>
          <a:p>
            <a:pPr lvl="0"/>
            <a:r>
              <a:rPr lang="en-US" sz="1200" kern="1200" dirty="0">
                <a:solidFill>
                  <a:schemeClr val="tx1"/>
                </a:solidFill>
                <a:effectLst/>
                <a:latin typeface="+mn-lt"/>
                <a:ea typeface="+mn-ea"/>
                <a:cs typeface="+mn-cs"/>
              </a:rPr>
              <a:t>Savitz: OR = 3.87 (0.87-17.3)</a:t>
            </a:r>
          </a:p>
          <a:p>
            <a:pPr lvl="0"/>
            <a:r>
              <a:rPr lang="en-US" sz="1200" kern="1200" dirty="0" err="1">
                <a:solidFill>
                  <a:schemeClr val="tx1"/>
                </a:solidFill>
                <a:effectLst/>
                <a:latin typeface="+mn-lt"/>
                <a:ea typeface="+mn-ea"/>
                <a:cs typeface="+mn-cs"/>
              </a:rPr>
              <a:t>Tomenius</a:t>
            </a:r>
            <a:r>
              <a:rPr lang="en-US" sz="1200" kern="1200" dirty="0">
                <a:solidFill>
                  <a:schemeClr val="tx1"/>
                </a:solidFill>
                <a:effectLst/>
                <a:latin typeface="+mn-lt"/>
                <a:ea typeface="+mn-ea"/>
                <a:cs typeface="+mn-cs"/>
              </a:rPr>
              <a:t>: OR = 1.41 (0.38-5.29)</a:t>
            </a:r>
          </a:p>
          <a:p>
            <a:pPr lvl="0"/>
            <a:r>
              <a:rPr lang="en-US" sz="1200" kern="1200" dirty="0" err="1">
                <a:solidFill>
                  <a:schemeClr val="tx1"/>
                </a:solidFill>
                <a:effectLst/>
                <a:latin typeface="+mn-lt"/>
                <a:ea typeface="+mn-ea"/>
                <a:cs typeface="+mn-cs"/>
              </a:rPr>
              <a:t>Verkasalo</a:t>
            </a:r>
            <a:r>
              <a:rPr lang="en-US" sz="1200" kern="1200" dirty="0">
                <a:solidFill>
                  <a:schemeClr val="tx1"/>
                </a:solidFill>
                <a:effectLst/>
                <a:latin typeface="+mn-lt"/>
                <a:ea typeface="+mn-ea"/>
                <a:cs typeface="+mn-cs"/>
              </a:rPr>
              <a:t>: OR = 2.00 (0.23-17.7)</a:t>
            </a:r>
          </a:p>
          <a:p>
            <a:endParaRPr lang="en-US" dirty="0"/>
          </a:p>
        </p:txBody>
      </p:sp>
      <p:sp>
        <p:nvSpPr>
          <p:cNvPr id="4" name="Slide Number Placeholder 3">
            <a:extLst>
              <a:ext uri="{FF2B5EF4-FFF2-40B4-BE49-F238E27FC236}">
                <a16:creationId xmlns:a16="http://schemas.microsoft.com/office/drawing/2014/main" id="{C365A6B0-EFA4-61EE-F6CE-2AEDFBCEC242}"/>
              </a:ext>
            </a:extLst>
          </p:cNvPr>
          <p:cNvSpPr>
            <a:spLocks noGrp="1"/>
          </p:cNvSpPr>
          <p:nvPr>
            <p:ph type="sldNum" sz="quarter" idx="5"/>
          </p:nvPr>
        </p:nvSpPr>
        <p:spPr/>
        <p:txBody>
          <a:bodyPr/>
          <a:lstStyle/>
          <a:p>
            <a:fld id="{86693A0A-4ED5-5D44-9618-4529F1FB7FA3}" type="slidenum">
              <a:rPr lang="en-US" smtClean="0"/>
              <a:t>17</a:t>
            </a:fld>
            <a:endParaRPr lang="en-US"/>
          </a:p>
        </p:txBody>
      </p:sp>
    </p:spTree>
    <p:extLst>
      <p:ext uri="{BB962C8B-B14F-4D97-AF65-F5344CB8AC3E}">
        <p14:creationId xmlns:p14="http://schemas.microsoft.com/office/powerpoint/2010/main" val="2297949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8B05E-218E-1F28-CB6A-D4422A7F7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F1D16-2E5D-49B4-F706-5A0B1B6EF6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07793-F845-DC5E-907B-E0FBE4F422AC}"/>
              </a:ext>
            </a:extLst>
          </p:cNvPr>
          <p:cNvSpPr>
            <a:spLocks noGrp="1"/>
          </p:cNvSpPr>
          <p:nvPr>
            <p:ph type="body" idx="1"/>
          </p:nvPr>
        </p:nvSpPr>
        <p:spPr/>
        <p:txBody>
          <a:bodyPr/>
          <a:lstStyle/>
          <a:p>
            <a:r>
              <a:rPr lang="en-US" sz="1200" b="0" kern="1200" dirty="0">
                <a:solidFill>
                  <a:schemeClr val="tx1"/>
                </a:solidFill>
                <a:effectLst/>
                <a:latin typeface="+mn-lt"/>
                <a:ea typeface="+mn-ea"/>
                <a:cs typeface="+mn-cs"/>
              </a:rPr>
              <a:t>Only ONE study had statistically significant results:</a:t>
            </a:r>
          </a:p>
          <a:p>
            <a:endParaRPr lang="en-US" sz="1200" kern="1200" dirty="0">
              <a:solidFill>
                <a:schemeClr val="tx1"/>
              </a:solidFill>
              <a:effectLst/>
              <a:latin typeface="+mn-lt"/>
              <a:ea typeface="+mn-ea"/>
              <a:cs typeface="+mn-cs"/>
            </a:endParaRPr>
          </a:p>
          <a:p>
            <a:pPr lvl="0"/>
            <a:r>
              <a:rPr lang="en-US" sz="1200" b="0" kern="1200" dirty="0" err="1">
                <a:solidFill>
                  <a:schemeClr val="tx1"/>
                </a:solidFill>
                <a:effectLst/>
                <a:latin typeface="+mn-lt"/>
                <a:ea typeface="+mn-ea"/>
                <a:cs typeface="+mn-cs"/>
              </a:rPr>
              <a:t>Feychting</a:t>
            </a:r>
            <a:r>
              <a:rPr lang="en-US" sz="1200" b="0" kern="1200" dirty="0">
                <a:solidFill>
                  <a:schemeClr val="tx1"/>
                </a:solidFill>
                <a:effectLst/>
                <a:latin typeface="+mn-lt"/>
                <a:ea typeface="+mn-ea"/>
                <a:cs typeface="+mn-cs"/>
              </a:rPr>
              <a:t>: OR = 4.44 (95% CI: 1.67-11.7)</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All other studies had CIs crossing 1.0:</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Linet: OR = 1.51 (0.92-2.87)</a:t>
            </a:r>
          </a:p>
          <a:p>
            <a:pPr lvl="0"/>
            <a:r>
              <a:rPr lang="en-US" sz="1200" kern="1200" dirty="0">
                <a:solidFill>
                  <a:schemeClr val="tx1"/>
                </a:solidFill>
                <a:effectLst/>
                <a:latin typeface="+mn-lt"/>
                <a:ea typeface="+mn-ea"/>
                <a:cs typeface="+mn-cs"/>
              </a:rPr>
              <a:t>London: OR = 1.53 (0.67-3.50)</a:t>
            </a:r>
          </a:p>
          <a:p>
            <a:pPr lvl="0"/>
            <a:r>
              <a:rPr lang="en-US" sz="1200" kern="1200" dirty="0">
                <a:solidFill>
                  <a:schemeClr val="tx1"/>
                </a:solidFill>
                <a:effectLst/>
                <a:latin typeface="+mn-lt"/>
                <a:ea typeface="+mn-ea"/>
                <a:cs typeface="+mn-cs"/>
              </a:rPr>
              <a:t>McBride: OR = 1.42 (0.63-3.21)</a:t>
            </a:r>
          </a:p>
          <a:p>
            <a:pPr lvl="0"/>
            <a:r>
              <a:rPr lang="en-US" sz="1200" kern="1200" dirty="0">
                <a:solidFill>
                  <a:schemeClr val="tx1"/>
                </a:solidFill>
                <a:effectLst/>
                <a:latin typeface="+mn-lt"/>
                <a:ea typeface="+mn-ea"/>
                <a:cs typeface="+mn-cs"/>
              </a:rPr>
              <a:t>Michaelis: OR = 2.48 (0.79-7.81)</a:t>
            </a:r>
          </a:p>
          <a:p>
            <a:pPr lvl="0"/>
            <a:r>
              <a:rPr lang="en-US" sz="1200" kern="1200" dirty="0">
                <a:solidFill>
                  <a:schemeClr val="tx1"/>
                </a:solidFill>
                <a:effectLst/>
                <a:latin typeface="+mn-lt"/>
                <a:ea typeface="+mn-ea"/>
                <a:cs typeface="+mn-cs"/>
              </a:rPr>
              <a:t>Olsen: OR = 2.00 (0.40-9.93)</a:t>
            </a:r>
          </a:p>
          <a:p>
            <a:pPr lvl="0"/>
            <a:r>
              <a:rPr lang="en-US" sz="1200" kern="1200" dirty="0">
                <a:solidFill>
                  <a:schemeClr val="tx1"/>
                </a:solidFill>
                <a:effectLst/>
                <a:latin typeface="+mn-lt"/>
                <a:ea typeface="+mn-ea"/>
                <a:cs typeface="+mn-cs"/>
              </a:rPr>
              <a:t>Savitz: OR = 3.87 (0.87-17.3)</a:t>
            </a:r>
          </a:p>
          <a:p>
            <a:pPr lvl="0"/>
            <a:r>
              <a:rPr lang="en-US" sz="1200" kern="1200" dirty="0" err="1">
                <a:solidFill>
                  <a:schemeClr val="tx1"/>
                </a:solidFill>
                <a:effectLst/>
                <a:latin typeface="+mn-lt"/>
                <a:ea typeface="+mn-ea"/>
                <a:cs typeface="+mn-cs"/>
              </a:rPr>
              <a:t>Tomenius</a:t>
            </a:r>
            <a:r>
              <a:rPr lang="en-US" sz="1200" kern="1200" dirty="0">
                <a:solidFill>
                  <a:schemeClr val="tx1"/>
                </a:solidFill>
                <a:effectLst/>
                <a:latin typeface="+mn-lt"/>
                <a:ea typeface="+mn-ea"/>
                <a:cs typeface="+mn-cs"/>
              </a:rPr>
              <a:t>: OR = 1.41 (0.38-5.29)</a:t>
            </a:r>
          </a:p>
          <a:p>
            <a:pPr lvl="0"/>
            <a:r>
              <a:rPr lang="en-US" sz="1200" kern="1200" dirty="0" err="1">
                <a:solidFill>
                  <a:schemeClr val="tx1"/>
                </a:solidFill>
                <a:effectLst/>
                <a:latin typeface="+mn-lt"/>
                <a:ea typeface="+mn-ea"/>
                <a:cs typeface="+mn-cs"/>
              </a:rPr>
              <a:t>Verkasalo</a:t>
            </a:r>
            <a:r>
              <a:rPr lang="en-US" sz="1200" kern="1200" dirty="0">
                <a:solidFill>
                  <a:schemeClr val="tx1"/>
                </a:solidFill>
                <a:effectLst/>
                <a:latin typeface="+mn-lt"/>
                <a:ea typeface="+mn-ea"/>
                <a:cs typeface="+mn-cs"/>
              </a:rPr>
              <a:t>: OR = 2.00 (0.23-17.7)</a:t>
            </a:r>
          </a:p>
          <a:p>
            <a:endParaRPr lang="en-US" dirty="0"/>
          </a:p>
        </p:txBody>
      </p:sp>
      <p:sp>
        <p:nvSpPr>
          <p:cNvPr id="4" name="Slide Number Placeholder 3">
            <a:extLst>
              <a:ext uri="{FF2B5EF4-FFF2-40B4-BE49-F238E27FC236}">
                <a16:creationId xmlns:a16="http://schemas.microsoft.com/office/drawing/2014/main" id="{0BFA30E7-A1BB-1950-E77F-B54C320BE913}"/>
              </a:ext>
            </a:extLst>
          </p:cNvPr>
          <p:cNvSpPr>
            <a:spLocks noGrp="1"/>
          </p:cNvSpPr>
          <p:nvPr>
            <p:ph type="sldNum" sz="quarter" idx="5"/>
          </p:nvPr>
        </p:nvSpPr>
        <p:spPr/>
        <p:txBody>
          <a:bodyPr/>
          <a:lstStyle/>
          <a:p>
            <a:fld id="{86693A0A-4ED5-5D44-9618-4529F1FB7FA3}" type="slidenum">
              <a:rPr lang="en-US" smtClean="0"/>
              <a:t>18</a:t>
            </a:fld>
            <a:endParaRPr lang="en-US"/>
          </a:p>
        </p:txBody>
      </p:sp>
    </p:spTree>
    <p:extLst>
      <p:ext uri="{BB962C8B-B14F-4D97-AF65-F5344CB8AC3E}">
        <p14:creationId xmlns:p14="http://schemas.microsoft.com/office/powerpoint/2010/main" val="972691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rid of wire-code paradox meant less concern about confounding from wire codes</a:t>
            </a:r>
          </a:p>
        </p:txBody>
      </p:sp>
      <p:sp>
        <p:nvSpPr>
          <p:cNvPr id="4" name="Slide Number Placeholder 3"/>
          <p:cNvSpPr>
            <a:spLocks noGrp="1"/>
          </p:cNvSpPr>
          <p:nvPr>
            <p:ph type="sldNum" sz="quarter" idx="5"/>
          </p:nvPr>
        </p:nvSpPr>
        <p:spPr/>
        <p:txBody>
          <a:bodyPr/>
          <a:lstStyle/>
          <a:p>
            <a:fld id="{86693A0A-4ED5-5D44-9618-4529F1FB7FA3}" type="slidenum">
              <a:rPr lang="en-US" smtClean="0"/>
              <a:t>19</a:t>
            </a:fld>
            <a:endParaRPr lang="en-US"/>
          </a:p>
        </p:txBody>
      </p:sp>
    </p:spTree>
    <p:extLst>
      <p:ext uri="{BB962C8B-B14F-4D97-AF65-F5344CB8AC3E}">
        <p14:creationId xmlns:p14="http://schemas.microsoft.com/office/powerpoint/2010/main" val="3298130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 </a:t>
            </a:r>
            <a:r>
              <a:rPr lang="en-US" sz="1200" b="0" i="0" u="none" strike="noStrike" kern="1200" dirty="0" err="1">
                <a:solidFill>
                  <a:schemeClr val="tx1"/>
                </a:solidFill>
                <a:effectLst/>
                <a:latin typeface="+mn-lt"/>
                <a:ea typeface="+mn-ea"/>
                <a:cs typeface="+mn-cs"/>
              </a:rPr>
              <a:t>Kheifets</a:t>
            </a:r>
            <a:r>
              <a:rPr lang="en-US" sz="1200" b="0" i="0" u="none" strike="noStrike" kern="1200" dirty="0">
                <a:solidFill>
                  <a:schemeClr val="tx1"/>
                </a:solidFill>
                <a:effectLst/>
                <a:latin typeface="+mn-lt"/>
                <a:ea typeface="+mn-ea"/>
                <a:cs typeface="+mn-cs"/>
              </a:rPr>
              <a:t>, A </a:t>
            </a:r>
            <a:r>
              <a:rPr lang="en-US" sz="1200" b="1" i="0" u="none" strike="noStrike" kern="1200" dirty="0">
                <a:solidFill>
                  <a:schemeClr val="tx1"/>
                </a:solidFill>
                <a:effectLst/>
                <a:latin typeface="+mn-lt"/>
                <a:ea typeface="+mn-ea"/>
                <a:cs typeface="+mn-cs"/>
              </a:rPr>
              <a:t>Ahlbom</a:t>
            </a:r>
            <a:r>
              <a:rPr lang="en-US" sz="1200" b="0" i="0" u="none" strike="noStrike" kern="1200" dirty="0">
                <a:solidFill>
                  <a:schemeClr val="tx1"/>
                </a:solidFill>
                <a:effectLst/>
                <a:latin typeface="+mn-lt"/>
                <a:ea typeface="+mn-ea"/>
                <a:cs typeface="+mn-cs"/>
              </a:rPr>
              <a:t>, C M Crespi, G </a:t>
            </a:r>
            <a:r>
              <a:rPr lang="en-US" sz="1200" b="1" i="0" u="none" strike="noStrike" kern="1200" dirty="0">
                <a:solidFill>
                  <a:schemeClr val="tx1"/>
                </a:solidFill>
                <a:effectLst/>
                <a:latin typeface="+mn-lt"/>
                <a:ea typeface="+mn-ea"/>
                <a:cs typeface="+mn-cs"/>
              </a:rPr>
              <a:t>Draper</a:t>
            </a:r>
            <a:r>
              <a:rPr lang="en-US" sz="1200" b="0" i="0" u="none" strike="noStrike" kern="1200" dirty="0">
                <a:solidFill>
                  <a:schemeClr val="tx1"/>
                </a:solidFill>
                <a:effectLst/>
                <a:latin typeface="+mn-lt"/>
                <a:ea typeface="+mn-ea"/>
                <a:cs typeface="+mn-cs"/>
              </a:rPr>
              <a:t>, J Hagihara, R M Lowenthal, G Mezei, S </a:t>
            </a:r>
            <a:r>
              <a:rPr lang="en-US" sz="1200" b="0" i="0" u="none" strike="noStrike" kern="1200" dirty="0" err="1">
                <a:solidFill>
                  <a:schemeClr val="tx1"/>
                </a:solidFill>
                <a:effectLst/>
                <a:latin typeface="+mn-lt"/>
                <a:ea typeface="+mn-ea"/>
                <a:cs typeface="+mn-cs"/>
              </a:rPr>
              <a:t>Oksuzyan</a:t>
            </a:r>
            <a:r>
              <a:rPr lang="en-US" sz="1200" b="0" i="0" u="none" strike="noStrike" kern="1200" dirty="0">
                <a:solidFill>
                  <a:schemeClr val="tx1"/>
                </a:solidFill>
                <a:effectLst/>
                <a:latin typeface="+mn-lt"/>
                <a:ea typeface="+mn-ea"/>
                <a:cs typeface="+mn-cs"/>
              </a:rPr>
              <a:t>, J </a:t>
            </a:r>
            <a:r>
              <a:rPr lang="en-US" sz="1200" b="0" i="0" u="none" strike="noStrike" kern="1200" dirty="0" err="1">
                <a:solidFill>
                  <a:schemeClr val="tx1"/>
                </a:solidFill>
                <a:effectLst/>
                <a:latin typeface="+mn-lt"/>
                <a:ea typeface="+mn-ea"/>
                <a:cs typeface="+mn-cs"/>
              </a:rPr>
              <a:t>Schüz</a:t>
            </a:r>
            <a:r>
              <a:rPr lang="en-US" sz="1200" b="0" i="0" u="none" strike="noStrike" kern="1200" dirty="0">
                <a:solidFill>
                  <a:schemeClr val="tx1"/>
                </a:solidFill>
                <a:effectLst/>
                <a:latin typeface="+mn-lt"/>
                <a:ea typeface="+mn-ea"/>
                <a:cs typeface="+mn-cs"/>
              </a:rPr>
              <a:t>, J Swanson, A </a:t>
            </a:r>
            <a:r>
              <a:rPr lang="en-US" sz="1200" b="0" i="0" u="none" strike="noStrike" kern="1200" dirty="0" err="1">
                <a:solidFill>
                  <a:schemeClr val="tx1"/>
                </a:solidFill>
                <a:effectLst/>
                <a:latin typeface="+mn-lt"/>
                <a:ea typeface="+mn-ea"/>
                <a:cs typeface="+mn-cs"/>
              </a:rPr>
              <a:t>Tittarelli</a:t>
            </a:r>
            <a:r>
              <a:rPr lang="en-US" sz="1200" b="0" i="0" u="none" strike="noStrike" kern="1200" dirty="0">
                <a:solidFill>
                  <a:schemeClr val="tx1"/>
                </a:solidFill>
                <a:effectLst/>
                <a:latin typeface="+mn-lt"/>
                <a:ea typeface="+mn-ea"/>
                <a:cs typeface="+mn-cs"/>
              </a:rPr>
              <a:t>, M </a:t>
            </a:r>
            <a:r>
              <a:rPr lang="en-US" sz="1200" b="0" i="0" u="none" strike="noStrike" kern="1200" dirty="0" err="1">
                <a:solidFill>
                  <a:schemeClr val="tx1"/>
                </a:solidFill>
                <a:effectLst/>
                <a:latin typeface="+mn-lt"/>
                <a:ea typeface="+mn-ea"/>
                <a:cs typeface="+mn-cs"/>
              </a:rPr>
              <a:t>Vinceti</a:t>
            </a:r>
            <a:r>
              <a:rPr lang="en-US" sz="1200" b="0" i="0" u="none" strike="noStrike" kern="1200" dirty="0">
                <a:solidFill>
                  <a:schemeClr val="tx1"/>
                </a:solidFill>
                <a:effectLst/>
                <a:latin typeface="+mn-lt"/>
                <a:ea typeface="+mn-ea"/>
                <a:cs typeface="+mn-cs"/>
              </a:rPr>
              <a:t>, V Wunsch Filho</a:t>
            </a:r>
          </a:p>
          <a:p>
            <a:r>
              <a:rPr lang="en-US" sz="1200" kern="1200" dirty="0">
                <a:solidFill>
                  <a:schemeClr val="tx1"/>
                </a:solidFill>
                <a:effectLst/>
                <a:latin typeface="+mn-lt"/>
                <a:ea typeface="+mn-ea"/>
                <a:cs typeface="+mn-cs"/>
              </a:rPr>
              <a:t>Pooled analysis of recent studies on magnetic fields and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British Journal of Cancer</a:t>
            </a:r>
            <a:r>
              <a:rPr lang="en-US" sz="1200" kern="1200" dirty="0">
                <a:solidFill>
                  <a:schemeClr val="tx1"/>
                </a:solidFill>
                <a:effectLst/>
                <a:latin typeface="+mn-lt"/>
                <a:ea typeface="+mn-ea"/>
                <a:cs typeface="+mn-cs"/>
              </a:rPr>
              <a:t>. 2010;103(7):1128-1135. doi:10.1038/sj.bjc.6605838</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Full URL:</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3"/>
              </a:rPr>
              <a:t>https://www.nature.com/articles/6605838</a:t>
            </a:r>
            <a:endParaRPr lang="en-US" sz="1200" kern="1200" dirty="0">
              <a:solidFill>
                <a:schemeClr val="tx1"/>
              </a:solidFill>
              <a:effectLst/>
              <a:latin typeface="+mn-lt"/>
              <a:ea typeface="+mn-ea"/>
              <a:cs typeface="+mn-cs"/>
            </a:endParaRP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Complete Author List with Affiliations:</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L </a:t>
            </a:r>
            <a:r>
              <a:rPr lang="en-US" sz="1200" b="1" i="0" u="none" strike="noStrike" kern="1200" dirty="0" err="1">
                <a:solidFill>
                  <a:schemeClr val="tx1"/>
                </a:solidFill>
                <a:effectLst/>
                <a:latin typeface="+mn-lt"/>
                <a:ea typeface="+mn-ea"/>
                <a:cs typeface="+mn-cs"/>
              </a:rPr>
              <a:t>Kheifets</a:t>
            </a:r>
            <a:r>
              <a:rPr lang="en-US" sz="1200" b="0" i="0" u="none" strike="noStrike" kern="1200" dirty="0">
                <a:solidFill>
                  <a:schemeClr val="tx1"/>
                </a:solidFill>
                <a:effectLst/>
                <a:latin typeface="+mn-lt"/>
                <a:ea typeface="+mn-ea"/>
                <a:cs typeface="+mn-cs"/>
              </a:rPr>
              <a:t> - Department of Epidemiology, UCLA School of Public Health, University of California, Los Angeles, USA</a:t>
            </a:r>
          </a:p>
          <a:p>
            <a:r>
              <a:rPr lang="en-US" sz="1200" b="1" i="0" u="none" strike="noStrike" kern="1200" dirty="0">
                <a:solidFill>
                  <a:schemeClr val="tx1"/>
                </a:solidFill>
                <a:effectLst/>
                <a:latin typeface="+mn-lt"/>
                <a:ea typeface="+mn-ea"/>
                <a:cs typeface="+mn-cs"/>
              </a:rPr>
              <a:t>A Ahlbom</a:t>
            </a:r>
            <a:r>
              <a:rPr lang="en-US" sz="1200" b="0" i="0" u="none" strike="noStrike" kern="1200" dirty="0">
                <a:solidFill>
                  <a:schemeClr val="tx1"/>
                </a:solidFill>
                <a:effectLst/>
                <a:latin typeface="+mn-lt"/>
                <a:ea typeface="+mn-ea"/>
                <a:cs typeface="+mn-cs"/>
              </a:rPr>
              <a:t> - Division of Epidemiology, Institute of Environmental Medicine, Karolinska Institute, Stockholm, Sweden</a:t>
            </a:r>
          </a:p>
          <a:p>
            <a:r>
              <a:rPr lang="en-US" sz="1200" b="1" i="0" u="none" strike="noStrike" kern="1200" dirty="0">
                <a:solidFill>
                  <a:schemeClr val="tx1"/>
                </a:solidFill>
                <a:effectLst/>
                <a:latin typeface="+mn-lt"/>
                <a:ea typeface="+mn-ea"/>
                <a:cs typeface="+mn-cs"/>
              </a:rPr>
              <a:t>C M Crespi</a:t>
            </a:r>
            <a:r>
              <a:rPr lang="en-US" sz="1200" b="0" i="0" u="none" strike="noStrike" kern="1200" dirty="0">
                <a:solidFill>
                  <a:schemeClr val="tx1"/>
                </a:solidFill>
                <a:effectLst/>
                <a:latin typeface="+mn-lt"/>
                <a:ea typeface="+mn-ea"/>
                <a:cs typeface="+mn-cs"/>
              </a:rPr>
              <a:t> - Department of Biostatistics, UCLA School of Public Health, University of California, Los Angeles, USA</a:t>
            </a:r>
          </a:p>
          <a:p>
            <a:r>
              <a:rPr lang="en-US" sz="1200" b="1" i="0" u="none" strike="noStrike" kern="1200" dirty="0">
                <a:solidFill>
                  <a:schemeClr val="tx1"/>
                </a:solidFill>
                <a:effectLst/>
                <a:latin typeface="+mn-lt"/>
                <a:ea typeface="+mn-ea"/>
                <a:cs typeface="+mn-cs"/>
              </a:rPr>
              <a:t>G Draper</a:t>
            </a:r>
            <a:r>
              <a:rPr lang="en-US" sz="1200" b="0" i="0" u="none" strike="noStrike" kern="1200" dirty="0">
                <a:solidFill>
                  <a:schemeClr val="tx1"/>
                </a:solidFill>
                <a:effectLst/>
                <a:latin typeface="+mn-lt"/>
                <a:ea typeface="+mn-ea"/>
                <a:cs typeface="+mn-cs"/>
              </a:rPr>
              <a:t> - Childhood Cancer Research Group, University of Oxford, Oxford, UK</a:t>
            </a:r>
          </a:p>
          <a:p>
            <a:r>
              <a:rPr lang="en-US" sz="1200" b="1" i="0" u="none" strike="noStrike" kern="1200" dirty="0">
                <a:solidFill>
                  <a:schemeClr val="tx1"/>
                </a:solidFill>
                <a:effectLst/>
                <a:latin typeface="+mn-lt"/>
                <a:ea typeface="+mn-ea"/>
                <a:cs typeface="+mn-cs"/>
              </a:rPr>
              <a:t>J Hagihara</a:t>
            </a:r>
            <a:r>
              <a:rPr lang="en-US" sz="1200" b="0" i="0" u="none" strike="noStrike" kern="1200" dirty="0">
                <a:solidFill>
                  <a:schemeClr val="tx1"/>
                </a:solidFill>
                <a:effectLst/>
                <a:latin typeface="+mn-lt"/>
                <a:ea typeface="+mn-ea"/>
                <a:cs typeface="+mn-cs"/>
              </a:rPr>
              <a:t> - Department of Public Health, </a:t>
            </a:r>
            <a:r>
              <a:rPr lang="en-US" sz="1200" b="0" i="0" u="none" strike="noStrike" kern="1200" dirty="0" err="1">
                <a:solidFill>
                  <a:schemeClr val="tx1"/>
                </a:solidFill>
                <a:effectLst/>
                <a:latin typeface="+mn-lt"/>
                <a:ea typeface="+mn-ea"/>
                <a:cs typeface="+mn-cs"/>
              </a:rPr>
              <a:t>Jichi</a:t>
            </a:r>
            <a:r>
              <a:rPr lang="en-US" sz="1200" b="0" i="0" u="none" strike="noStrike" kern="1200" dirty="0">
                <a:solidFill>
                  <a:schemeClr val="tx1"/>
                </a:solidFill>
                <a:effectLst/>
                <a:latin typeface="+mn-lt"/>
                <a:ea typeface="+mn-ea"/>
                <a:cs typeface="+mn-cs"/>
              </a:rPr>
              <a:t> Medical University, Tochigi, Japan</a:t>
            </a:r>
          </a:p>
          <a:p>
            <a:r>
              <a:rPr lang="en-US" sz="1200" b="1" i="0" u="none" strike="noStrike" kern="1200" dirty="0">
                <a:solidFill>
                  <a:schemeClr val="tx1"/>
                </a:solidFill>
                <a:effectLst/>
                <a:latin typeface="+mn-lt"/>
                <a:ea typeface="+mn-ea"/>
                <a:cs typeface="+mn-cs"/>
              </a:rPr>
              <a:t>R M Lowenthal</a:t>
            </a:r>
            <a:r>
              <a:rPr lang="en-US" sz="1200" b="0" i="0" u="none" strike="noStrike" kern="1200" dirty="0">
                <a:solidFill>
                  <a:schemeClr val="tx1"/>
                </a:solidFill>
                <a:effectLst/>
                <a:latin typeface="+mn-lt"/>
                <a:ea typeface="+mn-ea"/>
                <a:cs typeface="+mn-cs"/>
              </a:rPr>
              <a:t> - Menzies Centre for Population Health Research, University of Tasmania, Tasmania, Australia</a:t>
            </a:r>
          </a:p>
          <a:p>
            <a:r>
              <a:rPr lang="en-US" sz="1200" b="1" i="0" u="none" strike="noStrike" kern="1200" dirty="0">
                <a:solidFill>
                  <a:schemeClr val="tx1"/>
                </a:solidFill>
                <a:effectLst/>
                <a:latin typeface="+mn-lt"/>
                <a:ea typeface="+mn-ea"/>
                <a:cs typeface="+mn-cs"/>
              </a:rPr>
              <a:t>G Mezei</a:t>
            </a:r>
            <a:r>
              <a:rPr lang="en-US" sz="1200" b="0" i="0" u="none" strike="noStrike" kern="1200" dirty="0">
                <a:solidFill>
                  <a:schemeClr val="tx1"/>
                </a:solidFill>
                <a:effectLst/>
                <a:latin typeface="+mn-lt"/>
                <a:ea typeface="+mn-ea"/>
                <a:cs typeface="+mn-cs"/>
              </a:rPr>
              <a:t> - EXPONENT Inc., Menlo Park, CA, USA</a:t>
            </a:r>
          </a:p>
          <a:p>
            <a:r>
              <a:rPr lang="en-US" sz="1200" b="1" i="0" u="none" strike="noStrike" kern="1200" dirty="0">
                <a:solidFill>
                  <a:schemeClr val="tx1"/>
                </a:solidFill>
                <a:effectLst/>
                <a:latin typeface="+mn-lt"/>
                <a:ea typeface="+mn-ea"/>
                <a:cs typeface="+mn-cs"/>
              </a:rPr>
              <a:t>S </a:t>
            </a:r>
            <a:r>
              <a:rPr lang="en-US" sz="1200" b="1" i="0" u="none" strike="noStrike" kern="1200" dirty="0" err="1">
                <a:solidFill>
                  <a:schemeClr val="tx1"/>
                </a:solidFill>
                <a:effectLst/>
                <a:latin typeface="+mn-lt"/>
                <a:ea typeface="+mn-ea"/>
                <a:cs typeface="+mn-cs"/>
              </a:rPr>
              <a:t>Oksuzyan</a:t>
            </a:r>
            <a:r>
              <a:rPr lang="en-US" sz="1200" b="0" i="0" u="none" strike="noStrike" kern="1200" dirty="0">
                <a:solidFill>
                  <a:schemeClr val="tx1"/>
                </a:solidFill>
                <a:effectLst/>
                <a:latin typeface="+mn-lt"/>
                <a:ea typeface="+mn-ea"/>
                <a:cs typeface="+mn-cs"/>
              </a:rPr>
              <a:t> - Department of Epidemiology, UCLA School of Public Health, University of California, Los Angeles, USA</a:t>
            </a:r>
          </a:p>
          <a:p>
            <a:r>
              <a:rPr lang="en-US" sz="1200" b="1" i="0" u="none" strike="noStrike" kern="1200" dirty="0">
                <a:solidFill>
                  <a:schemeClr val="tx1"/>
                </a:solidFill>
                <a:effectLst/>
                <a:latin typeface="+mn-lt"/>
                <a:ea typeface="+mn-ea"/>
                <a:cs typeface="+mn-cs"/>
              </a:rPr>
              <a:t>J </a:t>
            </a:r>
            <a:r>
              <a:rPr lang="en-US" sz="1200" b="1" i="0" u="none" strike="noStrike" kern="1200" dirty="0" err="1">
                <a:solidFill>
                  <a:schemeClr val="tx1"/>
                </a:solidFill>
                <a:effectLst/>
                <a:latin typeface="+mn-lt"/>
                <a:ea typeface="+mn-ea"/>
                <a:cs typeface="+mn-cs"/>
              </a:rPr>
              <a:t>Schüz</a:t>
            </a:r>
            <a:r>
              <a:rPr lang="en-US" sz="1200" b="0" i="0" u="none" strike="noStrike" kern="1200" dirty="0">
                <a:solidFill>
                  <a:schemeClr val="tx1"/>
                </a:solidFill>
                <a:effectLst/>
                <a:latin typeface="+mn-lt"/>
                <a:ea typeface="+mn-ea"/>
                <a:cs typeface="+mn-cs"/>
              </a:rPr>
              <a:t> - Institute of Cancer Epidemiology, Danish Cancer Society, Copenhagen, Denmark</a:t>
            </a:r>
          </a:p>
          <a:p>
            <a:r>
              <a:rPr lang="en-US" sz="1200" b="1" i="0" u="none" strike="noStrike" kern="1200" dirty="0">
                <a:solidFill>
                  <a:schemeClr val="tx1"/>
                </a:solidFill>
                <a:effectLst/>
                <a:latin typeface="+mn-lt"/>
                <a:ea typeface="+mn-ea"/>
                <a:cs typeface="+mn-cs"/>
              </a:rPr>
              <a:t>J Swanson</a:t>
            </a:r>
            <a:r>
              <a:rPr lang="en-US" sz="1200" b="0" i="0" u="none" strike="noStrike" kern="1200" dirty="0">
                <a:solidFill>
                  <a:schemeClr val="tx1"/>
                </a:solidFill>
                <a:effectLst/>
                <a:latin typeface="+mn-lt"/>
                <a:ea typeface="+mn-ea"/>
                <a:cs typeface="+mn-cs"/>
              </a:rPr>
              <a:t> - National Grid, UK</a:t>
            </a:r>
          </a:p>
          <a:p>
            <a:r>
              <a:rPr lang="en-US" sz="1200" b="1" i="0" u="none" strike="noStrike" kern="1200" dirty="0">
                <a:solidFill>
                  <a:schemeClr val="tx1"/>
                </a:solidFill>
                <a:effectLst/>
                <a:latin typeface="+mn-lt"/>
                <a:ea typeface="+mn-ea"/>
                <a:cs typeface="+mn-cs"/>
              </a:rPr>
              <a:t>A </a:t>
            </a:r>
            <a:r>
              <a:rPr lang="en-US" sz="1200" b="1" i="0" u="none" strike="noStrike" kern="1200" dirty="0" err="1">
                <a:solidFill>
                  <a:schemeClr val="tx1"/>
                </a:solidFill>
                <a:effectLst/>
                <a:latin typeface="+mn-lt"/>
                <a:ea typeface="+mn-ea"/>
                <a:cs typeface="+mn-cs"/>
              </a:rPr>
              <a:t>Tittarelli</a:t>
            </a:r>
            <a:r>
              <a:rPr lang="en-US" sz="1200" b="0" i="0" u="none" strike="noStrike" kern="1200" dirty="0">
                <a:solidFill>
                  <a:schemeClr val="tx1"/>
                </a:solidFill>
                <a:effectLst/>
                <a:latin typeface="+mn-lt"/>
                <a:ea typeface="+mn-ea"/>
                <a:cs typeface="+mn-cs"/>
              </a:rPr>
              <a:t> - Epidemiology Unit, National Cancer Institute, Milan, Italy</a:t>
            </a:r>
          </a:p>
          <a:p>
            <a:r>
              <a:rPr lang="en-US" sz="1200" b="1" i="0" u="none" strike="noStrike" kern="1200" dirty="0">
                <a:solidFill>
                  <a:schemeClr val="tx1"/>
                </a:solidFill>
                <a:effectLst/>
                <a:latin typeface="+mn-lt"/>
                <a:ea typeface="+mn-ea"/>
                <a:cs typeface="+mn-cs"/>
              </a:rPr>
              <a:t>M </a:t>
            </a:r>
            <a:r>
              <a:rPr lang="en-US" sz="1200" b="1" i="0" u="none" strike="noStrike" kern="1200" dirty="0" err="1">
                <a:solidFill>
                  <a:schemeClr val="tx1"/>
                </a:solidFill>
                <a:effectLst/>
                <a:latin typeface="+mn-lt"/>
                <a:ea typeface="+mn-ea"/>
                <a:cs typeface="+mn-cs"/>
              </a:rPr>
              <a:t>Vinceti</a:t>
            </a:r>
            <a:r>
              <a:rPr lang="en-US" sz="1200" b="0" i="0" u="none" strike="noStrike" kern="1200" dirty="0">
                <a:solidFill>
                  <a:schemeClr val="tx1"/>
                </a:solidFill>
                <a:effectLst/>
                <a:latin typeface="+mn-lt"/>
                <a:ea typeface="+mn-ea"/>
                <a:cs typeface="+mn-cs"/>
              </a:rPr>
              <a:t> - CREAGEN Environmental Epidemiology Centre, Department of Public Health Sciences, University of Modena, Italy</a:t>
            </a:r>
          </a:p>
          <a:p>
            <a:r>
              <a:rPr lang="en-US" sz="1200" b="1" i="0" u="none" strike="noStrike" kern="1200" dirty="0">
                <a:solidFill>
                  <a:schemeClr val="tx1"/>
                </a:solidFill>
                <a:effectLst/>
                <a:latin typeface="+mn-lt"/>
                <a:ea typeface="+mn-ea"/>
                <a:cs typeface="+mn-cs"/>
              </a:rPr>
              <a:t>V Wunsch Filho</a:t>
            </a:r>
            <a:r>
              <a:rPr lang="en-US" sz="1200" b="0" i="0" u="none" strike="noStrike" kern="1200" dirty="0">
                <a:solidFill>
                  <a:schemeClr val="tx1"/>
                </a:solidFill>
                <a:effectLst/>
                <a:latin typeface="+mn-lt"/>
                <a:ea typeface="+mn-ea"/>
                <a:cs typeface="+mn-cs"/>
              </a:rPr>
              <a:t> - School of Public Health, University of São Paulo, Brazil</a:t>
            </a:r>
          </a:p>
          <a:p>
            <a:endParaRPr lang="en-US" dirty="0"/>
          </a:p>
          <a:p>
            <a:r>
              <a:rPr lang="en-US" sz="1200" b="1" i="0" u="none" strike="noStrike" kern="1200" dirty="0">
                <a:solidFill>
                  <a:schemeClr val="tx1"/>
                </a:solidFill>
                <a:effectLst/>
                <a:latin typeface="+mn-lt"/>
                <a:ea typeface="+mn-ea"/>
                <a:cs typeface="+mn-cs"/>
              </a:rPr>
              <a:t>Key Recurring Authors:</a:t>
            </a:r>
          </a:p>
          <a:p>
            <a:r>
              <a:rPr lang="en-US" sz="1200" b="1" i="0" u="none" strike="noStrike" kern="1200" dirty="0">
                <a:solidFill>
                  <a:schemeClr val="tx1"/>
                </a:solidFill>
                <a:effectLst/>
                <a:latin typeface="+mn-lt"/>
                <a:ea typeface="+mn-ea"/>
                <a:cs typeface="+mn-cs"/>
              </a:rPr>
              <a:t>Leeka </a:t>
            </a:r>
            <a:r>
              <a:rPr lang="en-US" sz="1200" b="1" i="0" u="none" strike="noStrike" kern="1200" dirty="0" err="1">
                <a:solidFill>
                  <a:schemeClr val="tx1"/>
                </a:solidFill>
                <a:effectLst/>
                <a:latin typeface="+mn-lt"/>
                <a:ea typeface="+mn-ea"/>
                <a:cs typeface="+mn-cs"/>
              </a:rPr>
              <a:t>Kheifets</a:t>
            </a:r>
            <a:r>
              <a:rPr lang="en-US" sz="1200" b="1" i="0" u="none" strike="noStrike" kern="1200" dirty="0">
                <a:solidFill>
                  <a:schemeClr val="tx1"/>
                </a:solidFill>
                <a:effectLst/>
                <a:latin typeface="+mn-lt"/>
                <a:ea typeface="+mn-ea"/>
                <a:cs typeface="+mn-cs"/>
              </a:rPr>
              <a:t> (UCLA)</a:t>
            </a:r>
            <a:r>
              <a:rPr lang="en-US" sz="1200" b="0" i="0" u="none" strike="noStrike" kern="1200" dirty="0">
                <a:solidFill>
                  <a:schemeClr val="tx1"/>
                </a:solidFill>
                <a:effectLst/>
                <a:latin typeface="+mn-lt"/>
                <a:ea typeface="+mn-ea"/>
                <a:cs typeface="+mn-cs"/>
              </a:rPr>
              <a:t> - Appears on:</a:t>
            </a:r>
          </a:p>
          <a:p>
            <a:r>
              <a:rPr lang="en-US" sz="1200" b="0" i="0" u="none" strike="noStrike" kern="1200" dirty="0" err="1">
                <a:solidFill>
                  <a:schemeClr val="tx1"/>
                </a:solidFill>
                <a:effectLst/>
                <a:latin typeface="+mn-lt"/>
                <a:ea typeface="+mn-ea"/>
                <a:cs typeface="+mn-cs"/>
              </a:rPr>
              <a:t>Kheifets</a:t>
            </a:r>
            <a:r>
              <a:rPr lang="en-US" sz="1200" b="0" i="0" u="none" strike="noStrike" kern="1200" dirty="0">
                <a:solidFill>
                  <a:schemeClr val="tx1"/>
                </a:solidFill>
                <a:effectLst/>
                <a:latin typeface="+mn-lt"/>
                <a:ea typeface="+mn-ea"/>
                <a:cs typeface="+mn-cs"/>
              </a:rPr>
              <a:t> 2010 pooled analysis</a:t>
            </a:r>
          </a:p>
          <a:p>
            <a:r>
              <a:rPr lang="en-US" sz="1200" b="0" i="0" u="none" strike="noStrike" kern="1200" dirty="0">
                <a:solidFill>
                  <a:schemeClr val="tx1"/>
                </a:solidFill>
                <a:effectLst/>
                <a:latin typeface="+mn-lt"/>
                <a:ea typeface="+mn-ea"/>
                <a:cs typeface="+mn-cs"/>
              </a:rPr>
              <a:t>Multiple California Power Line Studies</a:t>
            </a:r>
          </a:p>
          <a:p>
            <a:r>
              <a:rPr lang="en-US" sz="1200" b="0" i="0" u="none" strike="noStrike" kern="1200" dirty="0">
                <a:solidFill>
                  <a:schemeClr val="tx1"/>
                </a:solidFill>
                <a:effectLst/>
                <a:latin typeface="+mn-lt"/>
                <a:ea typeface="+mn-ea"/>
                <a:cs typeface="+mn-cs"/>
              </a:rPr>
              <a:t>Numerous meta-analyses and reviews</a:t>
            </a:r>
          </a:p>
          <a:p>
            <a:r>
              <a:rPr lang="en-US" sz="1200" b="0" i="0" u="none" strike="noStrike" kern="1200" dirty="0">
                <a:solidFill>
                  <a:schemeClr val="tx1"/>
                </a:solidFill>
                <a:effectLst/>
                <a:latin typeface="+mn-lt"/>
                <a:ea typeface="+mn-ea"/>
                <a:cs typeface="+mn-cs"/>
              </a:rPr>
              <a:t>She's essentially the lead US researcher on this topic</a:t>
            </a:r>
          </a:p>
          <a:p>
            <a:r>
              <a:rPr lang="en-US" sz="1200" b="1" i="0" u="none" strike="noStrike" kern="1200" dirty="0">
                <a:solidFill>
                  <a:schemeClr val="tx1"/>
                </a:solidFill>
                <a:effectLst/>
                <a:latin typeface="+mn-lt"/>
                <a:ea typeface="+mn-ea"/>
                <a:cs typeface="+mn-cs"/>
              </a:rPr>
              <a:t>Anders Ahlbom (Karolinska Institute, Sweden)</a:t>
            </a:r>
            <a:r>
              <a:rPr lang="en-US" sz="1200" b="0" i="0" u="none" strike="noStrike" kern="1200" dirty="0">
                <a:solidFill>
                  <a:schemeClr val="tx1"/>
                </a:solidFill>
                <a:effectLst/>
                <a:latin typeface="+mn-lt"/>
                <a:ea typeface="+mn-ea"/>
                <a:cs typeface="+mn-cs"/>
              </a:rPr>
              <a:t> - Appears on:</a:t>
            </a:r>
          </a:p>
          <a:p>
            <a:r>
              <a:rPr lang="en-US" sz="1200" b="0" i="0" u="none" strike="noStrike" kern="1200" dirty="0">
                <a:solidFill>
                  <a:schemeClr val="tx1"/>
                </a:solidFill>
                <a:effectLst/>
                <a:latin typeface="+mn-lt"/>
                <a:ea typeface="+mn-ea"/>
                <a:cs typeface="+mn-cs"/>
              </a:rPr>
              <a:t>Ahlbom 2000 pooled analysis (one of the landmark studies)</a:t>
            </a:r>
          </a:p>
          <a:p>
            <a:r>
              <a:rPr lang="en-US" sz="1200" b="0" i="0" u="none" strike="noStrike" kern="1200" dirty="0" err="1">
                <a:solidFill>
                  <a:schemeClr val="tx1"/>
                </a:solidFill>
                <a:effectLst/>
                <a:latin typeface="+mn-lt"/>
                <a:ea typeface="+mn-ea"/>
                <a:cs typeface="+mn-cs"/>
              </a:rPr>
              <a:t>Kheifets</a:t>
            </a:r>
            <a:r>
              <a:rPr lang="en-US" sz="1200" b="0" i="0" u="none" strike="noStrike" kern="1200" dirty="0">
                <a:solidFill>
                  <a:schemeClr val="tx1"/>
                </a:solidFill>
                <a:effectLst/>
                <a:latin typeface="+mn-lt"/>
                <a:ea typeface="+mn-ea"/>
                <a:cs typeface="+mn-cs"/>
              </a:rPr>
              <a:t> 2010</a:t>
            </a:r>
          </a:p>
          <a:p>
            <a:r>
              <a:rPr lang="en-US" sz="1200" b="0" i="0" u="none" strike="noStrike" kern="1200" dirty="0">
                <a:solidFill>
                  <a:schemeClr val="tx1"/>
                </a:solidFill>
                <a:effectLst/>
                <a:latin typeface="+mn-lt"/>
                <a:ea typeface="+mn-ea"/>
                <a:cs typeface="+mn-cs"/>
              </a:rPr>
              <a:t>Multiple Swedish studies</a:t>
            </a:r>
          </a:p>
          <a:p>
            <a:r>
              <a:rPr lang="en-US" sz="1200" b="1" i="0" u="none" strike="noStrike" kern="1200" dirty="0">
                <a:solidFill>
                  <a:schemeClr val="tx1"/>
                </a:solidFill>
                <a:effectLst/>
                <a:latin typeface="+mn-lt"/>
                <a:ea typeface="+mn-ea"/>
                <a:cs typeface="+mn-cs"/>
              </a:rPr>
              <a:t>John Swanson (National Grid, UK)</a:t>
            </a:r>
            <a:r>
              <a:rPr lang="en-US" sz="1200" b="0" i="0" u="none" strike="noStrike" kern="1200" dirty="0">
                <a:solidFill>
                  <a:schemeClr val="tx1"/>
                </a:solidFill>
                <a:effectLst/>
                <a:latin typeface="+mn-lt"/>
                <a:ea typeface="+mn-ea"/>
                <a:cs typeface="+mn-cs"/>
              </a:rPr>
              <a:t> - Appears on:</a:t>
            </a:r>
          </a:p>
          <a:p>
            <a:r>
              <a:rPr lang="en-US" sz="1200" b="0" i="0" u="none" strike="noStrike" kern="1200" dirty="0" err="1">
                <a:solidFill>
                  <a:schemeClr val="tx1"/>
                </a:solidFill>
                <a:effectLst/>
                <a:latin typeface="+mn-lt"/>
                <a:ea typeface="+mn-ea"/>
                <a:cs typeface="+mn-cs"/>
              </a:rPr>
              <a:t>Kheifets</a:t>
            </a:r>
            <a:r>
              <a:rPr lang="en-US" sz="1200" b="0" i="0" u="none" strike="noStrike" kern="1200" dirty="0">
                <a:solidFill>
                  <a:schemeClr val="tx1"/>
                </a:solidFill>
                <a:effectLst/>
                <a:latin typeface="+mn-lt"/>
                <a:ea typeface="+mn-ea"/>
                <a:cs typeface="+mn-cs"/>
              </a:rPr>
              <a:t> 2010</a:t>
            </a:r>
          </a:p>
          <a:p>
            <a:r>
              <a:rPr lang="en-US" sz="1200" b="0" i="0" u="none" strike="noStrike" kern="1200" dirty="0">
                <a:solidFill>
                  <a:schemeClr val="tx1"/>
                </a:solidFill>
                <a:effectLst/>
                <a:latin typeface="+mn-lt"/>
                <a:ea typeface="+mn-ea"/>
                <a:cs typeface="+mn-cs"/>
              </a:rPr>
              <a:t>Draper 2005 (the UK power lines study we discussed)</a:t>
            </a:r>
          </a:p>
          <a:p>
            <a:r>
              <a:rPr lang="en-US" sz="1200" b="0" i="0" u="none" strike="noStrike" kern="1200" dirty="0">
                <a:solidFill>
                  <a:schemeClr val="tx1"/>
                </a:solidFill>
                <a:effectLst/>
                <a:latin typeface="+mn-lt"/>
                <a:ea typeface="+mn-ea"/>
                <a:cs typeface="+mn-cs"/>
              </a:rPr>
              <a:t>Kroll 2010 (follow-up to Draper)</a:t>
            </a:r>
          </a:p>
          <a:p>
            <a:r>
              <a:rPr lang="en-US" sz="1200" b="0" i="0" u="none" strike="noStrike" kern="1200" dirty="0">
                <a:solidFill>
                  <a:schemeClr val="tx1"/>
                </a:solidFill>
                <a:effectLst/>
                <a:latin typeface="+mn-lt"/>
                <a:ea typeface="+mn-ea"/>
                <a:cs typeface="+mn-cs"/>
              </a:rPr>
              <a:t>Multiple UK studies</a:t>
            </a:r>
          </a:p>
          <a:p>
            <a:r>
              <a:rPr lang="en-US" sz="1200" b="1" i="0" u="none" strike="noStrike" kern="1200" dirty="0">
                <a:solidFill>
                  <a:schemeClr val="tx1"/>
                </a:solidFill>
                <a:effectLst/>
                <a:latin typeface="+mn-lt"/>
                <a:ea typeface="+mn-ea"/>
                <a:cs typeface="+mn-cs"/>
              </a:rPr>
              <a:t>Note: He works for National Grid (the power company)</a:t>
            </a:r>
            <a:r>
              <a:rPr lang="en-US" sz="1200" b="0" i="0" u="none" strike="noStrike" kern="1200" dirty="0">
                <a:solidFill>
                  <a:schemeClr val="tx1"/>
                </a:solidFill>
                <a:effectLst/>
                <a:latin typeface="+mn-lt"/>
                <a:ea typeface="+mn-ea"/>
                <a:cs typeface="+mn-cs"/>
              </a:rPr>
              <a:t> - potential conflict of interest</a:t>
            </a:r>
          </a:p>
          <a:p>
            <a:r>
              <a:rPr lang="en-US" sz="1200" b="1" i="0" u="none" strike="noStrike" kern="1200" dirty="0">
                <a:solidFill>
                  <a:schemeClr val="tx1"/>
                </a:solidFill>
                <a:effectLst/>
                <a:latin typeface="+mn-lt"/>
                <a:ea typeface="+mn-ea"/>
                <a:cs typeface="+mn-cs"/>
              </a:rPr>
              <a:t>Gerald Draper (Oxford)</a:t>
            </a:r>
            <a:r>
              <a:rPr lang="en-US" sz="1200" b="0" i="0" u="none" strike="noStrike" kern="1200" dirty="0">
                <a:solidFill>
                  <a:schemeClr val="tx1"/>
                </a:solidFill>
                <a:effectLst/>
                <a:latin typeface="+mn-lt"/>
                <a:ea typeface="+mn-ea"/>
                <a:cs typeface="+mn-cs"/>
              </a:rPr>
              <a:t> - Appears on:</a:t>
            </a:r>
          </a:p>
          <a:p>
            <a:r>
              <a:rPr lang="en-US" sz="1200" b="0" i="0" u="none" strike="noStrike" kern="1200" dirty="0">
                <a:solidFill>
                  <a:schemeClr val="tx1"/>
                </a:solidFill>
                <a:effectLst/>
                <a:latin typeface="+mn-lt"/>
                <a:ea typeface="+mn-ea"/>
                <a:cs typeface="+mn-cs"/>
              </a:rPr>
              <a:t>Draper 2005 (lead author)</a:t>
            </a:r>
          </a:p>
          <a:p>
            <a:r>
              <a:rPr lang="en-US" sz="1200" b="0" i="0" u="none" strike="noStrike" kern="1200" dirty="0" err="1">
                <a:solidFill>
                  <a:schemeClr val="tx1"/>
                </a:solidFill>
                <a:effectLst/>
                <a:latin typeface="+mn-lt"/>
                <a:ea typeface="+mn-ea"/>
                <a:cs typeface="+mn-cs"/>
              </a:rPr>
              <a:t>Kheifets</a:t>
            </a:r>
            <a:r>
              <a:rPr lang="en-US" sz="1200" b="0" i="0" u="none" strike="noStrike" kern="1200" dirty="0">
                <a:solidFill>
                  <a:schemeClr val="tx1"/>
                </a:solidFill>
                <a:effectLst/>
                <a:latin typeface="+mn-lt"/>
                <a:ea typeface="+mn-ea"/>
                <a:cs typeface="+mn-cs"/>
              </a:rPr>
              <a:t> 2010</a:t>
            </a:r>
          </a:p>
          <a:p>
            <a:r>
              <a:rPr lang="en-US" sz="1200" b="0" i="0" u="none" strike="noStrike" kern="1200" dirty="0">
                <a:solidFill>
                  <a:schemeClr val="tx1"/>
                </a:solidFill>
                <a:effectLst/>
                <a:latin typeface="+mn-lt"/>
                <a:ea typeface="+mn-ea"/>
                <a:cs typeface="+mn-cs"/>
              </a:rPr>
              <a:t>Multiple UK childhood cancer studies</a:t>
            </a:r>
          </a:p>
          <a:p>
            <a:r>
              <a:rPr lang="en-US" sz="1200" b="1" i="0" u="none" strike="noStrike" kern="1200" dirty="0">
                <a:solidFill>
                  <a:schemeClr val="tx1"/>
                </a:solidFill>
                <a:effectLst/>
                <a:latin typeface="+mn-lt"/>
                <a:ea typeface="+mn-ea"/>
                <a:cs typeface="+mn-cs"/>
              </a:rPr>
              <a:t>Joachim </a:t>
            </a:r>
            <a:r>
              <a:rPr lang="en-US" sz="1200" b="1" i="0" u="none" strike="noStrike" kern="1200" dirty="0" err="1">
                <a:solidFill>
                  <a:schemeClr val="tx1"/>
                </a:solidFill>
                <a:effectLst/>
                <a:latin typeface="+mn-lt"/>
                <a:ea typeface="+mn-ea"/>
                <a:cs typeface="+mn-cs"/>
              </a:rPr>
              <a:t>Schüz</a:t>
            </a:r>
            <a:r>
              <a:rPr lang="en-US" sz="1200" b="1" i="0" u="none" strike="noStrike" kern="1200" dirty="0">
                <a:solidFill>
                  <a:schemeClr val="tx1"/>
                </a:solidFill>
                <a:effectLst/>
                <a:latin typeface="+mn-lt"/>
                <a:ea typeface="+mn-ea"/>
                <a:cs typeface="+mn-cs"/>
              </a:rPr>
              <a:t> (Danish Cancer Society, now IARC)</a:t>
            </a:r>
            <a:r>
              <a:rPr lang="en-US" sz="1200" b="0" i="0" u="none" strike="noStrike" kern="1200" dirty="0">
                <a:solidFill>
                  <a:schemeClr val="tx1"/>
                </a:solidFill>
                <a:effectLst/>
                <a:latin typeface="+mn-lt"/>
                <a:ea typeface="+mn-ea"/>
                <a:cs typeface="+mn-cs"/>
              </a:rPr>
              <a:t> - Appears on:</a:t>
            </a:r>
          </a:p>
          <a:p>
            <a:r>
              <a:rPr lang="en-US" sz="1200" b="0" i="0" u="none" strike="noStrike" kern="1200" dirty="0" err="1">
                <a:solidFill>
                  <a:schemeClr val="tx1"/>
                </a:solidFill>
                <a:effectLst/>
                <a:latin typeface="+mn-lt"/>
                <a:ea typeface="+mn-ea"/>
                <a:cs typeface="+mn-cs"/>
              </a:rPr>
              <a:t>Kheifets</a:t>
            </a:r>
            <a:r>
              <a:rPr lang="en-US" sz="1200" b="0" i="0" u="none" strike="noStrike" kern="1200" dirty="0">
                <a:solidFill>
                  <a:schemeClr val="tx1"/>
                </a:solidFill>
                <a:effectLst/>
                <a:latin typeface="+mn-lt"/>
                <a:ea typeface="+mn-ea"/>
                <a:cs typeface="+mn-cs"/>
              </a:rPr>
              <a:t> 2010</a:t>
            </a:r>
          </a:p>
          <a:p>
            <a:r>
              <a:rPr lang="en-US" sz="1200" b="0" i="0" u="none" strike="noStrike" kern="1200" dirty="0">
                <a:solidFill>
                  <a:schemeClr val="tx1"/>
                </a:solidFill>
                <a:effectLst/>
                <a:latin typeface="+mn-lt"/>
                <a:ea typeface="+mn-ea"/>
                <a:cs typeface="+mn-cs"/>
              </a:rPr>
              <a:t>Multiple European studies</a:t>
            </a:r>
          </a:p>
          <a:p>
            <a:r>
              <a:rPr lang="en-US" sz="1200" b="0" i="0" u="none" strike="noStrike" kern="1200" dirty="0">
                <a:solidFill>
                  <a:schemeClr val="tx1"/>
                </a:solidFill>
                <a:effectLst/>
                <a:latin typeface="+mn-lt"/>
                <a:ea typeface="+mn-ea"/>
                <a:cs typeface="+mn-cs"/>
              </a:rPr>
              <a:t>Now works at IARC (International Agency for Research on Cancer)</a:t>
            </a:r>
          </a:p>
          <a:p>
            <a:r>
              <a:rPr lang="en-US" sz="1200" b="1" i="0" u="none" strike="noStrike" kern="1200" dirty="0">
                <a:solidFill>
                  <a:schemeClr val="tx1"/>
                </a:solidFill>
                <a:effectLst/>
                <a:latin typeface="+mn-lt"/>
                <a:ea typeface="+mn-ea"/>
                <a:cs typeface="+mn-cs"/>
              </a:rPr>
              <a:t>Catherine Crespi (UCLA Biostatistics)</a:t>
            </a:r>
            <a:r>
              <a:rPr lang="en-US" sz="1200" b="0" i="0" u="none" strike="noStrike" kern="1200" dirty="0">
                <a:solidFill>
                  <a:schemeClr val="tx1"/>
                </a:solidFill>
                <a:effectLst/>
                <a:latin typeface="+mn-lt"/>
                <a:ea typeface="+mn-ea"/>
                <a:cs typeface="+mn-cs"/>
              </a:rPr>
              <a:t> - Appears on:</a:t>
            </a:r>
          </a:p>
          <a:p>
            <a:r>
              <a:rPr lang="en-US" sz="1200" b="0" i="0" u="none" strike="noStrike" kern="1200" dirty="0" err="1">
                <a:solidFill>
                  <a:schemeClr val="tx1"/>
                </a:solidFill>
                <a:effectLst/>
                <a:latin typeface="+mn-lt"/>
                <a:ea typeface="+mn-ea"/>
                <a:cs typeface="+mn-cs"/>
              </a:rPr>
              <a:t>Kheifets</a:t>
            </a:r>
            <a:r>
              <a:rPr lang="en-US" sz="1200" b="0" i="0" u="none" strike="noStrike" kern="1200" dirty="0">
                <a:solidFill>
                  <a:schemeClr val="tx1"/>
                </a:solidFill>
                <a:effectLst/>
                <a:latin typeface="+mn-lt"/>
                <a:ea typeface="+mn-ea"/>
                <a:cs typeface="+mn-cs"/>
              </a:rPr>
              <a:t> 2010</a:t>
            </a:r>
          </a:p>
          <a:p>
            <a:r>
              <a:rPr lang="en-US" sz="1200" b="0" i="0" u="none" strike="noStrike" kern="1200" dirty="0">
                <a:solidFill>
                  <a:schemeClr val="tx1"/>
                </a:solidFill>
                <a:effectLst/>
                <a:latin typeface="+mn-lt"/>
                <a:ea typeface="+mn-ea"/>
                <a:cs typeface="+mn-cs"/>
              </a:rPr>
              <a:t>Multiple California studies</a:t>
            </a:r>
          </a:p>
          <a:p>
            <a:r>
              <a:rPr lang="en-US" sz="1200" b="0" i="0" u="none" strike="noStrike" kern="1200" dirty="0">
                <a:solidFill>
                  <a:schemeClr val="tx1"/>
                </a:solidFill>
                <a:effectLst/>
                <a:latin typeface="+mn-lt"/>
                <a:ea typeface="+mn-ea"/>
                <a:cs typeface="+mn-cs"/>
              </a:rPr>
              <a:t>Collaborates frequently with </a:t>
            </a:r>
            <a:r>
              <a:rPr lang="en-US" sz="1200" b="0" i="0" u="none" strike="noStrike" kern="1200" dirty="0" err="1">
                <a:solidFill>
                  <a:schemeClr val="tx1"/>
                </a:solidFill>
                <a:effectLst/>
                <a:latin typeface="+mn-lt"/>
                <a:ea typeface="+mn-ea"/>
                <a:cs typeface="+mn-cs"/>
              </a:rPr>
              <a:t>Kheifets</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23</a:t>
            </a:fld>
            <a:endParaRPr lang="en-US"/>
          </a:p>
        </p:txBody>
      </p:sp>
    </p:spTree>
    <p:extLst>
      <p:ext uri="{BB962C8B-B14F-4D97-AF65-F5344CB8AC3E}">
        <p14:creationId xmlns:p14="http://schemas.microsoft.com/office/powerpoint/2010/main" val="3758804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Kheifets</a:t>
            </a:r>
            <a:r>
              <a:rPr lang="en-US" sz="1200" kern="1200" dirty="0">
                <a:solidFill>
                  <a:schemeClr val="tx1"/>
                </a:solidFill>
                <a:effectLst/>
                <a:latin typeface="+mn-lt"/>
                <a:ea typeface="+mn-ea"/>
                <a:cs typeface="+mn-cs"/>
              </a:rPr>
              <a:t> L, Crespi CM, Hooper C, et al. Residential magnetic fields exposure and childhood leukemia: a population-based case-control study in California. </a:t>
            </a:r>
            <a:r>
              <a:rPr lang="en-US" sz="1200" i="1" kern="1200" dirty="0">
                <a:solidFill>
                  <a:schemeClr val="tx1"/>
                </a:solidFill>
                <a:effectLst/>
                <a:latin typeface="+mn-lt"/>
                <a:ea typeface="+mn-ea"/>
                <a:cs typeface="+mn-cs"/>
              </a:rPr>
              <a:t>Cancer Causes Control</a:t>
            </a:r>
            <a:r>
              <a:rPr lang="en-US" sz="1200" kern="1200" dirty="0">
                <a:solidFill>
                  <a:schemeClr val="tx1"/>
                </a:solidFill>
                <a:effectLst/>
                <a:latin typeface="+mn-lt"/>
                <a:ea typeface="+mn-ea"/>
                <a:cs typeface="+mn-cs"/>
              </a:rPr>
              <a:t>. 2017;28(10):1117-1129. doi:10.1007/s10552-017-0951-6</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Full URL:</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https://pubmed.ncbi.nlm.nih.gov/28900736/</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https://pmc.ncbi.nlm.nih.gov/articles/PMC5706765/</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honest conclusion would be:</a:t>
            </a:r>
            <a:r>
              <a:rPr lang="en-US" sz="1200" kern="1200" dirty="0">
                <a:solidFill>
                  <a:schemeClr val="tx1"/>
                </a:solidFill>
                <a:effectLst/>
                <a:latin typeface="+mn-lt"/>
                <a:ea typeface="+mn-ea"/>
                <a:cs typeface="+mn-cs"/>
              </a:rPr>
              <a:t> "Our study found no statistically significant associations between residential magnetic field exposure and childhood leukemia risk. While point estimates in the highest exposure group suggested possible increased risk (OR=1.50), wide confidence intervals (0.70-3.23) indicate this finding is compatible with no effect."</a:t>
            </a:r>
          </a:p>
          <a:p>
            <a:endParaRPr lang="en-US" dirty="0"/>
          </a:p>
          <a:p>
            <a:pPr lvl="0"/>
            <a:r>
              <a:rPr lang="en-US" sz="1200" kern="1200" dirty="0">
                <a:solidFill>
                  <a:schemeClr val="tx1"/>
                </a:solidFill>
                <a:effectLst/>
                <a:latin typeface="+mn-lt"/>
                <a:ea typeface="+mn-ea"/>
                <a:cs typeface="+mn-cs"/>
              </a:rPr>
              <a:t>This is Leeka </a:t>
            </a:r>
            <a:r>
              <a:rPr lang="en-US" sz="1200" kern="1200" dirty="0" err="1">
                <a:solidFill>
                  <a:schemeClr val="tx1"/>
                </a:solidFill>
                <a:effectLst/>
                <a:latin typeface="+mn-lt"/>
                <a:ea typeface="+mn-ea"/>
                <a:cs typeface="+mn-cs"/>
              </a:rPr>
              <a:t>Kheifets</a:t>
            </a:r>
            <a:r>
              <a:rPr lang="en-US" sz="1200" kern="1200" dirty="0">
                <a:solidFill>
                  <a:schemeClr val="tx1"/>
                </a:solidFill>
                <a:effectLst/>
                <a:latin typeface="+mn-lt"/>
                <a:ea typeface="+mn-ea"/>
                <a:cs typeface="+mn-cs"/>
              </a:rPr>
              <a:t> again - lead US researcher on this topic</a:t>
            </a:r>
          </a:p>
          <a:p>
            <a:pPr lvl="0"/>
            <a:r>
              <a:rPr lang="en-US" sz="1200" kern="1200" dirty="0">
                <a:solidFill>
                  <a:schemeClr val="tx1"/>
                </a:solidFill>
                <a:effectLst/>
                <a:latin typeface="+mn-lt"/>
                <a:ea typeface="+mn-ea"/>
                <a:cs typeface="+mn-cs"/>
              </a:rPr>
              <a:t>Very large, well-designed study (5,788 cases!)</a:t>
            </a:r>
          </a:p>
          <a:p>
            <a:pPr lvl="0"/>
            <a:r>
              <a:rPr lang="en-US" sz="1200" kern="1200" dirty="0">
                <a:solidFill>
                  <a:schemeClr val="tx1"/>
                </a:solidFill>
                <a:effectLst/>
                <a:latin typeface="+mn-lt"/>
                <a:ea typeface="+mn-ea"/>
                <a:cs typeface="+mn-cs"/>
              </a:rPr>
              <a:t>Funded by the Electric Power Research Institute (industry funding)</a:t>
            </a:r>
          </a:p>
          <a:p>
            <a:pPr lvl="0"/>
            <a:r>
              <a:rPr lang="en-US" sz="1200" kern="1200" dirty="0">
                <a:solidFill>
                  <a:schemeClr val="tx1"/>
                </a:solidFill>
                <a:effectLst/>
                <a:latin typeface="+mn-lt"/>
                <a:ea typeface="+mn-ea"/>
                <a:cs typeface="+mn-cs"/>
              </a:rPr>
              <a:t>Despite size and quality, NO statistically significant findings</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Notice pattern: </a:t>
            </a:r>
            <a:r>
              <a:rPr lang="en-US" sz="1200" kern="1200" dirty="0" err="1">
                <a:solidFill>
                  <a:schemeClr val="tx1"/>
                </a:solidFill>
                <a:effectLst/>
                <a:latin typeface="+mn-lt"/>
                <a:ea typeface="+mn-ea"/>
                <a:cs typeface="+mn-cs"/>
              </a:rPr>
              <a:t>Kheifets</a:t>
            </a:r>
            <a:r>
              <a:rPr lang="en-US" sz="1200" kern="1200" dirty="0">
                <a:solidFill>
                  <a:schemeClr val="tx1"/>
                </a:solidFill>
                <a:effectLst/>
                <a:latin typeface="+mn-lt"/>
                <a:ea typeface="+mn-ea"/>
                <a:cs typeface="+mn-cs"/>
              </a:rPr>
              <a:t> authored both the 2010 pooled analysis AND this 2017 California study, both with non-significant results, both framed as "consistent with" previous findings</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24</a:t>
            </a:fld>
            <a:endParaRPr lang="en-US"/>
          </a:p>
        </p:txBody>
      </p:sp>
    </p:spTree>
    <p:extLst>
      <p:ext uri="{BB962C8B-B14F-4D97-AF65-F5344CB8AC3E}">
        <p14:creationId xmlns:p14="http://schemas.microsoft.com/office/powerpoint/2010/main" val="848053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Citation: </a:t>
            </a:r>
            <a:r>
              <a:rPr lang="en-US" sz="1200" kern="1200" dirty="0" err="1">
                <a:solidFill>
                  <a:schemeClr val="tx1"/>
                </a:solidFill>
                <a:effectLst/>
                <a:latin typeface="+mn-lt"/>
                <a:ea typeface="+mn-ea"/>
                <a:cs typeface="+mn-cs"/>
              </a:rPr>
              <a:t>Amoon</a:t>
            </a:r>
            <a:r>
              <a:rPr lang="en-US" sz="1200" kern="1200" dirty="0">
                <a:solidFill>
                  <a:schemeClr val="tx1"/>
                </a:solidFill>
                <a:effectLst/>
                <a:latin typeface="+mn-lt"/>
                <a:ea typeface="+mn-ea"/>
                <a:cs typeface="+mn-cs"/>
              </a:rPr>
              <a:t> AT, Swanson J, Magnani C, Johansen C, </a:t>
            </a:r>
            <a:r>
              <a:rPr lang="en-US" sz="1200" b="1" kern="1200" dirty="0" err="1">
                <a:solidFill>
                  <a:schemeClr val="tx1"/>
                </a:solidFill>
                <a:effectLst/>
                <a:latin typeface="+mn-lt"/>
                <a:ea typeface="+mn-ea"/>
                <a:cs typeface="+mn-cs"/>
              </a:rPr>
              <a:t>Kheifets</a:t>
            </a:r>
            <a:r>
              <a:rPr lang="en-US" sz="1200" kern="1200" dirty="0">
                <a:solidFill>
                  <a:schemeClr val="tx1"/>
                </a:solidFill>
                <a:effectLst/>
                <a:latin typeface="+mn-lt"/>
                <a:ea typeface="+mn-ea"/>
                <a:cs typeface="+mn-cs"/>
              </a:rPr>
              <a:t> L. Pooled analysis of recent studies of magnetic fields and childhood leukemia. </a:t>
            </a:r>
            <a:r>
              <a:rPr lang="en-US" sz="1200" i="1" kern="1200" dirty="0">
                <a:solidFill>
                  <a:schemeClr val="tx1"/>
                </a:solidFill>
                <a:effectLst/>
                <a:latin typeface="+mn-lt"/>
                <a:ea typeface="+mn-ea"/>
                <a:cs typeface="+mn-cs"/>
              </a:rPr>
              <a:t>Environ Res</a:t>
            </a:r>
            <a:r>
              <a:rPr lang="en-US" sz="1200" kern="1200" dirty="0">
                <a:solidFill>
                  <a:schemeClr val="tx1"/>
                </a:solidFill>
                <a:effectLst/>
                <a:latin typeface="+mn-lt"/>
                <a:ea typeface="+mn-ea"/>
                <a:cs typeface="+mn-cs"/>
              </a:rPr>
              <a:t>. 2022;204(Pt A):111993. doi:10.1016/j.envres.2021.111993</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Full URL:</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pubmed.ncbi.nlm.nih.gov</a:t>
            </a:r>
            <a:r>
              <a:rPr lang="en-US" sz="1200" kern="1200" dirty="0">
                <a:solidFill>
                  <a:schemeClr val="tx1"/>
                </a:solidFill>
                <a:effectLst/>
                <a:latin typeface="+mn-lt"/>
                <a:ea typeface="+mn-ea"/>
                <a:cs typeface="+mn-cs"/>
              </a:rPr>
              <a:t>/34481821/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the research group most invested in finding an association - with decades of work on this topic - now cannot demonstrate one in their most recent pooled analysis.</a:t>
            </a:r>
          </a:p>
          <a:p>
            <a:r>
              <a:rPr lang="en-US" sz="1200" kern="1200" dirty="0">
                <a:solidFill>
                  <a:schemeClr val="tx1"/>
                </a:solidFill>
                <a:effectLst/>
                <a:latin typeface="+mn-lt"/>
                <a:ea typeface="+mn-ea"/>
                <a:cs typeface="+mn-cs"/>
              </a:rPr>
              <a:t>This is the same </a:t>
            </a:r>
            <a:r>
              <a:rPr lang="en-US" sz="1200" kern="1200" dirty="0" err="1">
                <a:solidFill>
                  <a:schemeClr val="tx1"/>
                </a:solidFill>
                <a:effectLst/>
                <a:latin typeface="+mn-lt"/>
                <a:ea typeface="+mn-ea"/>
                <a:cs typeface="+mn-cs"/>
              </a:rPr>
              <a:t>Kheifets</a:t>
            </a:r>
            <a:r>
              <a:rPr lang="en-US" sz="1200" kern="1200" dirty="0">
                <a:solidFill>
                  <a:schemeClr val="tx1"/>
                </a:solidFill>
                <a:effectLst/>
                <a:latin typeface="+mn-lt"/>
                <a:ea typeface="+mn-ea"/>
                <a:cs typeface="+mn-cs"/>
              </a:rPr>
              <a:t> who:</a:t>
            </a:r>
          </a:p>
          <a:p>
            <a:pPr lvl="0"/>
            <a:r>
              <a:rPr lang="en-US" sz="1200" kern="1200" dirty="0">
                <a:solidFill>
                  <a:schemeClr val="tx1"/>
                </a:solidFill>
                <a:effectLst/>
                <a:latin typeface="+mn-lt"/>
                <a:ea typeface="+mn-ea"/>
                <a:cs typeface="+mn-cs"/>
              </a:rPr>
              <a:t>Led the 2010 pooled analysis (non-significant, framed as "consistent with" prior findings)</a:t>
            </a:r>
          </a:p>
          <a:p>
            <a:pPr lvl="0"/>
            <a:r>
              <a:rPr lang="en-US" sz="1200" kern="1200" dirty="0">
                <a:solidFill>
                  <a:schemeClr val="tx1"/>
                </a:solidFill>
                <a:effectLst/>
                <a:latin typeface="+mn-lt"/>
                <a:ea typeface="+mn-ea"/>
                <a:cs typeface="+mn-cs"/>
              </a:rPr>
              <a:t>Led the 2017 CAPS study (non-significant, "could be viewed as consistent with" prior findings)</a:t>
            </a:r>
          </a:p>
          <a:p>
            <a:pPr lvl="0"/>
            <a:r>
              <a:rPr lang="en-US" sz="1200" kern="1200" dirty="0">
                <a:solidFill>
                  <a:schemeClr val="tx1"/>
                </a:solidFill>
                <a:effectLst/>
                <a:latin typeface="+mn-lt"/>
                <a:ea typeface="+mn-ea"/>
                <a:cs typeface="+mn-cs"/>
              </a:rPr>
              <a:t>Now leads the 2022 pooled analysis (null result)</a:t>
            </a:r>
          </a:p>
          <a:p>
            <a:r>
              <a:rPr lang="en-US" sz="1200" b="1" kern="1200" dirty="0">
                <a:solidFill>
                  <a:schemeClr val="tx1"/>
                </a:solidFill>
                <a:effectLst/>
                <a:latin typeface="+mn-lt"/>
                <a:ea typeface="+mn-ea"/>
                <a:cs typeface="+mn-cs"/>
              </a:rPr>
              <a:t>At what point do repeated null findings by the field's leading researchers constitute evidence against the association rather than "consistency with" decades-old positive findings?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Teaching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is the </a:t>
            </a:r>
            <a:r>
              <a:rPr lang="en-US" sz="1200" b="1" kern="1200" dirty="0">
                <a:solidFill>
                  <a:schemeClr val="tx1"/>
                </a:solidFill>
                <a:effectLst/>
                <a:latin typeface="+mn-lt"/>
                <a:ea typeface="+mn-ea"/>
                <a:cs typeface="+mn-cs"/>
              </a:rPr>
              <a:t>most recent major pooled analysis</a:t>
            </a:r>
            <a:r>
              <a:rPr lang="en-US" sz="1200" kern="1200" dirty="0">
                <a:solidFill>
                  <a:schemeClr val="tx1"/>
                </a:solidFill>
                <a:effectLst/>
                <a:latin typeface="+mn-lt"/>
                <a:ea typeface="+mn-ea"/>
                <a:cs typeface="+mn-cs"/>
              </a:rPr>
              <a:t> (2022) from the leading research group</a:t>
            </a:r>
          </a:p>
          <a:p>
            <a:pPr lvl="0"/>
            <a:r>
              <a:rPr lang="en-US" sz="1200" b="1" kern="1200" dirty="0">
                <a:solidFill>
                  <a:schemeClr val="tx1"/>
                </a:solidFill>
                <a:effectLst/>
                <a:latin typeface="+mn-lt"/>
                <a:ea typeface="+mn-ea"/>
                <a:cs typeface="+mn-cs"/>
              </a:rPr>
              <a:t>First pooled analysis to find no association</a:t>
            </a:r>
            <a:r>
              <a:rPr lang="en-US" sz="1200" kern="1200" dirty="0">
                <a:solidFill>
                  <a:schemeClr val="tx1"/>
                </a:solidFill>
                <a:effectLst/>
                <a:latin typeface="+mn-lt"/>
                <a:ea typeface="+mn-ea"/>
                <a:cs typeface="+mn-cs"/>
              </a:rPr>
              <a:t> - a dramatic shift from Ahlbom 2000, Greenland 2000, and even </a:t>
            </a:r>
            <a:r>
              <a:rPr lang="en-US" sz="1200" kern="1200" dirty="0" err="1">
                <a:solidFill>
                  <a:schemeClr val="tx1"/>
                </a:solidFill>
                <a:effectLst/>
                <a:latin typeface="+mn-lt"/>
                <a:ea typeface="+mn-ea"/>
                <a:cs typeface="+mn-cs"/>
              </a:rPr>
              <a:t>Kheifets</a:t>
            </a:r>
            <a:r>
              <a:rPr lang="en-US" sz="1200" kern="1200" dirty="0">
                <a:solidFill>
                  <a:schemeClr val="tx1"/>
                </a:solidFill>
                <a:effectLst/>
                <a:latin typeface="+mn-lt"/>
                <a:ea typeface="+mn-ea"/>
                <a:cs typeface="+mn-cs"/>
              </a:rPr>
              <a:t> 2010</a:t>
            </a:r>
          </a:p>
          <a:p>
            <a:pPr lvl="0"/>
            <a:r>
              <a:rPr lang="en-US" sz="1200" kern="1200" dirty="0">
                <a:solidFill>
                  <a:schemeClr val="tx1"/>
                </a:solidFill>
                <a:effectLst/>
                <a:latin typeface="+mn-lt"/>
                <a:ea typeface="+mn-ea"/>
                <a:cs typeface="+mn-cs"/>
              </a:rPr>
              <a:t>Same authors who have been publishing on this topic for 20+ years</a:t>
            </a:r>
          </a:p>
          <a:p>
            <a:pPr lvl="0"/>
            <a:r>
              <a:rPr lang="en-US" sz="1200" kern="1200" dirty="0">
                <a:solidFill>
                  <a:schemeClr val="tx1"/>
                </a:solidFill>
                <a:effectLst/>
                <a:latin typeface="+mn-lt"/>
                <a:ea typeface="+mn-ea"/>
                <a:cs typeface="+mn-cs"/>
              </a:rPr>
              <a:t>Pattern across their work: </a:t>
            </a:r>
            <a:r>
              <a:rPr lang="en-US" sz="1200" kern="1200" dirty="0" err="1">
                <a:solidFill>
                  <a:schemeClr val="tx1"/>
                </a:solidFill>
                <a:effectLst/>
                <a:latin typeface="+mn-lt"/>
                <a:ea typeface="+mn-ea"/>
                <a:cs typeface="+mn-cs"/>
              </a:rPr>
              <a:t>Kheifets</a:t>
            </a:r>
            <a:r>
              <a:rPr lang="en-US" sz="1200" kern="1200" dirty="0">
                <a:solidFill>
                  <a:schemeClr val="tx1"/>
                </a:solidFill>
                <a:effectLst/>
                <a:latin typeface="+mn-lt"/>
                <a:ea typeface="+mn-ea"/>
                <a:cs typeface="+mn-cs"/>
              </a:rPr>
              <a:t> 2010 (marginal), CAPS 2017 (null), </a:t>
            </a:r>
            <a:r>
              <a:rPr lang="en-US" sz="1200" kern="1200" dirty="0" err="1">
                <a:solidFill>
                  <a:schemeClr val="tx1"/>
                </a:solidFill>
                <a:effectLst/>
                <a:latin typeface="+mn-lt"/>
                <a:ea typeface="+mn-ea"/>
                <a:cs typeface="+mn-cs"/>
              </a:rPr>
              <a:t>Amoon</a:t>
            </a:r>
            <a:r>
              <a:rPr lang="en-US" sz="1200" kern="1200" dirty="0">
                <a:solidFill>
                  <a:schemeClr val="tx1"/>
                </a:solidFill>
                <a:effectLst/>
                <a:latin typeface="+mn-lt"/>
                <a:ea typeface="+mn-ea"/>
                <a:cs typeface="+mn-cs"/>
              </a:rPr>
              <a:t> 2022 (null)</a:t>
            </a:r>
          </a:p>
          <a:p>
            <a:pPr lvl="0"/>
            <a:r>
              <a:rPr lang="en-US" sz="1200" kern="1200" dirty="0">
                <a:solidFill>
                  <a:schemeClr val="tx1"/>
                </a:solidFill>
                <a:effectLst/>
                <a:latin typeface="+mn-lt"/>
                <a:ea typeface="+mn-ea"/>
                <a:cs typeface="+mn-cs"/>
              </a:rPr>
              <a:t>When the researchers most invested in the hypothesis can no longer find an association, that's meaningful</a:t>
            </a:r>
          </a:p>
          <a:p>
            <a:pPr lvl="0"/>
            <a:r>
              <a:rPr lang="en-US" sz="1200" kern="1200" dirty="0">
                <a:solidFill>
                  <a:schemeClr val="tx1"/>
                </a:solidFill>
                <a:effectLst/>
                <a:latin typeface="+mn-lt"/>
                <a:ea typeface="+mn-ea"/>
                <a:cs typeface="+mn-cs"/>
              </a:rPr>
              <a:t>Compare this to Brabant 2022 (independent researchers) who also found association only in pre-2000 studies</a:t>
            </a:r>
          </a:p>
          <a:p>
            <a:pPr lvl="0"/>
            <a:r>
              <a:rPr lang="en-US" sz="1200" b="1" kern="1200" dirty="0">
                <a:solidFill>
                  <a:schemeClr val="tx1"/>
                </a:solidFill>
                <a:effectLst/>
                <a:latin typeface="+mn-lt"/>
                <a:ea typeface="+mn-ea"/>
                <a:cs typeface="+mn-cs"/>
              </a:rPr>
              <a:t>The convergence of evidence</a:t>
            </a:r>
            <a:r>
              <a:rPr lang="en-US" sz="1200" kern="1200" dirty="0">
                <a:solidFill>
                  <a:schemeClr val="tx1"/>
                </a:solidFill>
                <a:effectLst/>
                <a:latin typeface="+mn-lt"/>
                <a:ea typeface="+mn-ea"/>
                <a:cs typeface="+mn-cs"/>
              </a:rPr>
              <a:t> - both the "insiders" (</a:t>
            </a:r>
            <a:r>
              <a:rPr lang="en-US" sz="1200" kern="1200" dirty="0" err="1">
                <a:solidFill>
                  <a:schemeClr val="tx1"/>
                </a:solidFill>
                <a:effectLst/>
                <a:latin typeface="+mn-lt"/>
                <a:ea typeface="+mn-ea"/>
                <a:cs typeface="+mn-cs"/>
              </a:rPr>
              <a:t>Kheifets</a:t>
            </a:r>
            <a:r>
              <a:rPr lang="en-US" sz="1200" kern="1200" dirty="0">
                <a:solidFill>
                  <a:schemeClr val="tx1"/>
                </a:solidFill>
                <a:effectLst/>
                <a:latin typeface="+mn-lt"/>
                <a:ea typeface="+mn-ea"/>
                <a:cs typeface="+mn-cs"/>
              </a:rPr>
              <a:t> group) and "outsiders" (Brabant group) now show weakening/absent associations in recent data</a:t>
            </a:r>
          </a:p>
          <a:p>
            <a:pPr lvl="0"/>
            <a:r>
              <a:rPr lang="en-US" sz="1200" kern="1200" dirty="0">
                <a:solidFill>
                  <a:schemeClr val="tx1"/>
                </a:solidFill>
                <a:effectLst/>
                <a:latin typeface="+mn-lt"/>
                <a:ea typeface="+mn-ea"/>
                <a:cs typeface="+mn-cs"/>
              </a:rPr>
              <a:t>How many null findings does it take before we conclude there's no association, rather than continuing to reference positive findings from 25 years ago?</a:t>
            </a:r>
          </a:p>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25</a:t>
            </a:fld>
            <a:endParaRPr lang="en-US"/>
          </a:p>
        </p:txBody>
      </p:sp>
    </p:spTree>
    <p:extLst>
      <p:ext uri="{BB962C8B-B14F-4D97-AF65-F5344CB8AC3E}">
        <p14:creationId xmlns:p14="http://schemas.microsoft.com/office/powerpoint/2010/main" val="148449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a:p>
            <a:pPr marL="228600" indent="-228600">
              <a:buAutoNum type="arabicPeriod"/>
            </a:pPr>
            <a:r>
              <a:rPr lang="en-US" dirty="0"/>
              <a:t>Meaningful problem: kids get cancer</a:t>
            </a:r>
          </a:p>
          <a:p>
            <a:pPr marL="228600" indent="-228600">
              <a:buAutoNum type="arabicPeriod"/>
            </a:pPr>
            <a:r>
              <a:rPr lang="en-US" dirty="0"/>
              <a:t>Bio </a:t>
            </a:r>
            <a:r>
              <a:rPr lang="en-US" dirty="0" err="1"/>
              <a:t>plaus</a:t>
            </a:r>
            <a:r>
              <a:rPr lang="en-US" dirty="0"/>
              <a:t>: what are the key factors that might drive the finding</a:t>
            </a:r>
          </a:p>
          <a:p>
            <a:pPr marL="228600" indent="-228600">
              <a:buAutoNum type="arabicPeriod"/>
            </a:pPr>
            <a:r>
              <a:rPr lang="en-US" dirty="0"/>
              <a:t>Hypothesis generation: 1979 vs post 1979</a:t>
            </a:r>
          </a:p>
          <a:p>
            <a:pPr marL="228600" indent="-228600">
              <a:buAutoNum type="arabicPeriod"/>
            </a:pPr>
            <a:r>
              <a:rPr lang="en-US" dirty="0"/>
              <a:t>Design: RCT vs Observational</a:t>
            </a:r>
          </a:p>
          <a:p>
            <a:pPr marL="228600" indent="-228600">
              <a:buAutoNum type="arabicPeriod"/>
            </a:pPr>
            <a:r>
              <a:rPr lang="en-US" dirty="0"/>
              <a:t>Validity: internal (chance, bias, confounding); external (generalizability)</a:t>
            </a:r>
          </a:p>
          <a:p>
            <a:pPr marL="685800" lvl="1" indent="-228600">
              <a:buAutoNum type="arabicPeriod"/>
            </a:pPr>
            <a:r>
              <a:rPr lang="en-US" dirty="0"/>
              <a:t>Chance (confidence intervals</a:t>
            </a:r>
          </a:p>
          <a:p>
            <a:pPr marL="685800" lvl="1" indent="-228600">
              <a:buAutoNum type="arabicPeriod"/>
            </a:pPr>
            <a:r>
              <a:rPr lang="en-US" dirty="0"/>
              <a:t>Bias (stack the deck</a:t>
            </a:r>
          </a:p>
          <a:p>
            <a:pPr marL="685800" lvl="1" indent="-228600">
              <a:buAutoNum type="arabicPeriod"/>
            </a:pPr>
            <a:r>
              <a:rPr lang="en-US" dirty="0"/>
              <a:t>Confound: missing the key factor (Does ice cream consumption cause drowning)</a:t>
            </a:r>
          </a:p>
          <a:p>
            <a:pPr marL="228600" indent="-228600">
              <a:buAutoNum type="arabicPeriod"/>
            </a:pPr>
            <a:r>
              <a:rPr lang="en-US" dirty="0"/>
              <a:t>Temporal relationship is about causality  (correlation v causation)</a:t>
            </a:r>
          </a:p>
          <a:p>
            <a:pPr marL="228600" indent="-228600">
              <a:buAutoNum type="arabicPeriod"/>
            </a:pPr>
            <a:r>
              <a:rPr lang="en-US" dirty="0"/>
              <a:t>Dose response</a:t>
            </a:r>
          </a:p>
          <a:p>
            <a:pPr marL="228600" indent="-228600">
              <a:buAutoNum type="arabicPeriod"/>
            </a:pPr>
            <a:r>
              <a:rPr lang="en-US" dirty="0"/>
              <a:t>Reproducible (not just same inner circle)</a:t>
            </a:r>
          </a:p>
          <a:p>
            <a:pPr marL="228600" indent="-228600">
              <a:buAutoNum type="arabicPeriod"/>
            </a:pPr>
            <a:r>
              <a:rPr lang="en-US" dirty="0"/>
              <a:t>Effect size: 100% raise from $1/</a:t>
            </a:r>
            <a:r>
              <a:rPr lang="en-US" dirty="0" err="1"/>
              <a:t>hr</a:t>
            </a:r>
            <a:r>
              <a:rPr lang="en-US" dirty="0"/>
              <a:t> to $2/</a:t>
            </a:r>
            <a:r>
              <a:rPr lang="en-US" dirty="0" err="1"/>
              <a:t>hr</a:t>
            </a:r>
            <a:endParaRPr lang="en-US" dirty="0"/>
          </a:p>
          <a:p>
            <a:pPr marL="228600" indent="-228600">
              <a:buAutoNum type="arabicPeriod"/>
            </a:pPr>
            <a:r>
              <a:rPr lang="en-US" dirty="0"/>
              <a:t>Peer review / Expert opinion </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2</a:t>
            </a:fld>
            <a:endParaRPr lang="en-US"/>
          </a:p>
        </p:txBody>
      </p:sp>
    </p:spTree>
    <p:extLst>
      <p:ext uri="{BB962C8B-B14F-4D97-AF65-F5344CB8AC3E}">
        <p14:creationId xmlns:p14="http://schemas.microsoft.com/office/powerpoint/2010/main" val="1604171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28</a:t>
            </a:fld>
            <a:endParaRPr lang="en-US"/>
          </a:p>
        </p:txBody>
      </p:sp>
    </p:spTree>
    <p:extLst>
      <p:ext uri="{BB962C8B-B14F-4D97-AF65-F5344CB8AC3E}">
        <p14:creationId xmlns:p14="http://schemas.microsoft.com/office/powerpoint/2010/main" val="956846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C5747-3D80-026D-CB19-4799F2AFF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FB7C3-BBB4-A4F3-ADB6-A88A610CB6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10943-36BB-803D-ED32-75701C059D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C6255B-5A5B-B00A-3773-3898891A29D8}"/>
              </a:ext>
            </a:extLst>
          </p:cNvPr>
          <p:cNvSpPr>
            <a:spLocks noGrp="1"/>
          </p:cNvSpPr>
          <p:nvPr>
            <p:ph type="sldNum" sz="quarter" idx="5"/>
          </p:nvPr>
        </p:nvSpPr>
        <p:spPr/>
        <p:txBody>
          <a:bodyPr/>
          <a:lstStyle/>
          <a:p>
            <a:fld id="{86693A0A-4ED5-5D44-9618-4529F1FB7FA3}" type="slidenum">
              <a:rPr lang="en-US" smtClean="0"/>
              <a:t>29</a:t>
            </a:fld>
            <a:endParaRPr lang="en-US"/>
          </a:p>
        </p:txBody>
      </p:sp>
    </p:spTree>
    <p:extLst>
      <p:ext uri="{BB962C8B-B14F-4D97-AF65-F5344CB8AC3E}">
        <p14:creationId xmlns:p14="http://schemas.microsoft.com/office/powerpoint/2010/main" val="1758040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02C6E-C8FC-A240-271A-C83D3758B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9DCF7-426E-5683-6EF0-14FEAFF41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45BD20-CBBB-50D2-C527-99B01F0169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F2AFCD-F60B-EEBA-F0FC-73BCF0A817C1}"/>
              </a:ext>
            </a:extLst>
          </p:cNvPr>
          <p:cNvSpPr>
            <a:spLocks noGrp="1"/>
          </p:cNvSpPr>
          <p:nvPr>
            <p:ph type="sldNum" sz="quarter" idx="5"/>
          </p:nvPr>
        </p:nvSpPr>
        <p:spPr/>
        <p:txBody>
          <a:bodyPr/>
          <a:lstStyle/>
          <a:p>
            <a:fld id="{86693A0A-4ED5-5D44-9618-4529F1FB7FA3}" type="slidenum">
              <a:rPr lang="en-US" smtClean="0"/>
              <a:t>30</a:t>
            </a:fld>
            <a:endParaRPr lang="en-US"/>
          </a:p>
        </p:txBody>
      </p:sp>
    </p:spTree>
    <p:extLst>
      <p:ext uri="{BB962C8B-B14F-4D97-AF65-F5344CB8AC3E}">
        <p14:creationId xmlns:p14="http://schemas.microsoft.com/office/powerpoint/2010/main" val="1130521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8A5F4-A9EA-2E7A-0D4F-4FD225F2E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ED410-D800-FCAF-0F55-8B594483B6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65BFF-2570-0972-C112-3DBA9797065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Newcastle–Ottawa Scale (NOS) rates observational study quality out of nine points across selection, comparability, and exposure. Scores of 6–7 indicate only moderate quality; Brabant’s findings therefore rely on evidence with notable methodological limitations.</a:t>
            </a:r>
          </a:p>
          <a:p>
            <a:r>
              <a:rPr lang="en-US" sz="1200" kern="1200" dirty="0">
                <a:solidFill>
                  <a:schemeClr val="tx1"/>
                </a:solidFill>
                <a:effectLst/>
                <a:latin typeface="+mn-lt"/>
                <a:ea typeface="+mn-ea"/>
                <a:cs typeface="+mn-cs"/>
              </a:rPr>
              <a:t>The global finding is an illusion of selective inclusion and historical bias. Once you account for study quality, timing, and confounding, the risk evaporates.</a:t>
            </a:r>
          </a:p>
          <a:p>
            <a:endParaRPr lang="en-US" dirty="0"/>
          </a:p>
          <a:p>
            <a:r>
              <a:rPr lang="en-US" sz="1200" b="1" kern="1200" dirty="0">
                <a:solidFill>
                  <a:schemeClr val="tx1"/>
                </a:solidFill>
                <a:effectLst/>
                <a:latin typeface="+mn-lt"/>
                <a:ea typeface="+mn-ea"/>
                <a:cs typeface="+mn-cs"/>
              </a:rPr>
              <a:t>Quality data:</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Most studies rated 6–7/9 on Newcastle–Ottawa Scale; none &gt;7.</a:t>
            </a:r>
          </a:p>
          <a:p>
            <a:pPr lvl="0"/>
            <a:r>
              <a:rPr lang="en-US" sz="1200" kern="1200" dirty="0">
                <a:solidFill>
                  <a:schemeClr val="tx1"/>
                </a:solidFill>
                <a:effectLst/>
                <a:latin typeface="+mn-lt"/>
                <a:ea typeface="+mn-ea"/>
                <a:cs typeface="+mn-cs"/>
              </a:rPr>
              <a:t>Major heterogeneity across exposure metrics and eras.</a:t>
            </a:r>
          </a:p>
          <a:p>
            <a:endParaRPr lang="en-US" dirty="0"/>
          </a:p>
        </p:txBody>
      </p:sp>
      <p:sp>
        <p:nvSpPr>
          <p:cNvPr id="4" name="Slide Number Placeholder 3">
            <a:extLst>
              <a:ext uri="{FF2B5EF4-FFF2-40B4-BE49-F238E27FC236}">
                <a16:creationId xmlns:a16="http://schemas.microsoft.com/office/drawing/2014/main" id="{08F1CDD1-0754-50FE-A206-1A4DE2886F99}"/>
              </a:ext>
            </a:extLst>
          </p:cNvPr>
          <p:cNvSpPr>
            <a:spLocks noGrp="1"/>
          </p:cNvSpPr>
          <p:nvPr>
            <p:ph type="sldNum" sz="quarter" idx="5"/>
          </p:nvPr>
        </p:nvSpPr>
        <p:spPr/>
        <p:txBody>
          <a:bodyPr/>
          <a:lstStyle/>
          <a:p>
            <a:fld id="{86693A0A-4ED5-5D44-9618-4529F1FB7FA3}" type="slidenum">
              <a:rPr lang="en-US" smtClean="0"/>
              <a:t>31</a:t>
            </a:fld>
            <a:endParaRPr lang="en-US"/>
          </a:p>
        </p:txBody>
      </p:sp>
    </p:spTree>
    <p:extLst>
      <p:ext uri="{BB962C8B-B14F-4D97-AF65-F5344CB8AC3E}">
        <p14:creationId xmlns:p14="http://schemas.microsoft.com/office/powerpoint/2010/main" val="782503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49FDA-8B6E-8BD1-23D8-FCF770330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591A7-A8CC-5218-8692-A368A3158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6C30C-EEA1-F1EA-01DB-4AC4FA8C658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Newcastle–Ottawa Scale (NOS) rates observational study quality out of nine points across selection, comparability, and exposure. Scores of 6–7 indicate only moderate quality; Brabant’s findings therefore rely on evidence with notable methodological limitations.</a:t>
            </a:r>
          </a:p>
          <a:p>
            <a:r>
              <a:rPr lang="en-US" sz="1200" kern="1200" dirty="0">
                <a:solidFill>
                  <a:schemeClr val="tx1"/>
                </a:solidFill>
                <a:effectLst/>
                <a:latin typeface="+mn-lt"/>
                <a:ea typeface="+mn-ea"/>
                <a:cs typeface="+mn-cs"/>
              </a:rPr>
              <a:t>The global finding is an illusion of selective inclusion and historical bias. Once you account for study quality, timing, and confounding, the risk evaporates.</a:t>
            </a:r>
          </a:p>
          <a:p>
            <a:endParaRPr lang="en-US" dirty="0"/>
          </a:p>
          <a:p>
            <a:r>
              <a:rPr lang="en-US" sz="1200" b="1" kern="1200" dirty="0">
                <a:solidFill>
                  <a:schemeClr val="tx1"/>
                </a:solidFill>
                <a:effectLst/>
                <a:latin typeface="+mn-lt"/>
                <a:ea typeface="+mn-ea"/>
                <a:cs typeface="+mn-cs"/>
              </a:rPr>
              <a:t>Quality data:</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Most studies rated 6–7/9 on Newcastle–Ottawa Scale; none &gt;7.</a:t>
            </a:r>
          </a:p>
          <a:p>
            <a:pPr lvl="0"/>
            <a:r>
              <a:rPr lang="en-US" sz="1200" kern="1200" dirty="0">
                <a:solidFill>
                  <a:schemeClr val="tx1"/>
                </a:solidFill>
                <a:effectLst/>
                <a:latin typeface="+mn-lt"/>
                <a:ea typeface="+mn-ea"/>
                <a:cs typeface="+mn-cs"/>
              </a:rPr>
              <a:t>Major heterogeneity across exposure metrics and eras.</a:t>
            </a:r>
          </a:p>
          <a:p>
            <a:endParaRPr lang="en-US" dirty="0"/>
          </a:p>
        </p:txBody>
      </p:sp>
      <p:sp>
        <p:nvSpPr>
          <p:cNvPr id="4" name="Slide Number Placeholder 3">
            <a:extLst>
              <a:ext uri="{FF2B5EF4-FFF2-40B4-BE49-F238E27FC236}">
                <a16:creationId xmlns:a16="http://schemas.microsoft.com/office/drawing/2014/main" id="{0A62B9E2-E2E1-C21B-F554-5DE5036C86A7}"/>
              </a:ext>
            </a:extLst>
          </p:cNvPr>
          <p:cNvSpPr>
            <a:spLocks noGrp="1"/>
          </p:cNvSpPr>
          <p:nvPr>
            <p:ph type="sldNum" sz="quarter" idx="5"/>
          </p:nvPr>
        </p:nvSpPr>
        <p:spPr/>
        <p:txBody>
          <a:bodyPr/>
          <a:lstStyle/>
          <a:p>
            <a:fld id="{86693A0A-4ED5-5D44-9618-4529F1FB7FA3}" type="slidenum">
              <a:rPr lang="en-US" smtClean="0"/>
              <a:t>32</a:t>
            </a:fld>
            <a:endParaRPr lang="en-US"/>
          </a:p>
        </p:txBody>
      </p:sp>
    </p:spTree>
    <p:extLst>
      <p:ext uri="{BB962C8B-B14F-4D97-AF65-F5344CB8AC3E}">
        <p14:creationId xmlns:p14="http://schemas.microsoft.com/office/powerpoint/2010/main" val="207028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A4294-DB02-853E-7113-73D45B00C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48B7C-8ACD-C412-3147-D2C3DFF698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43C60-10CB-F3F3-CBBC-685FDC50E42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Newcastle–Ottawa Scale (NOS) rates observational study quality out of nine points across selection, comparability, and exposure. Scores of 6–7 indicate only moderate quality; Brabant’s findings therefore rely on evidence with notable methodological limitations.</a:t>
            </a:r>
          </a:p>
          <a:p>
            <a:r>
              <a:rPr lang="en-US" sz="1200" kern="1200" dirty="0">
                <a:solidFill>
                  <a:schemeClr val="tx1"/>
                </a:solidFill>
                <a:effectLst/>
                <a:latin typeface="+mn-lt"/>
                <a:ea typeface="+mn-ea"/>
                <a:cs typeface="+mn-cs"/>
              </a:rPr>
              <a:t>The global finding is an illusion of selective inclusion and historical bias. Once you account for study quality, timing, and confounding, the risk evaporates.</a:t>
            </a:r>
          </a:p>
          <a:p>
            <a:endParaRPr lang="en-US" dirty="0"/>
          </a:p>
          <a:p>
            <a:r>
              <a:rPr lang="en-US" sz="1200" b="1" kern="1200" dirty="0">
                <a:solidFill>
                  <a:schemeClr val="tx1"/>
                </a:solidFill>
                <a:effectLst/>
                <a:latin typeface="+mn-lt"/>
                <a:ea typeface="+mn-ea"/>
                <a:cs typeface="+mn-cs"/>
              </a:rPr>
              <a:t>Quality data:</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Most studies rated 6–7/9 on Newcastle–Ottawa Scale; none &gt;7.</a:t>
            </a:r>
          </a:p>
          <a:p>
            <a:pPr lvl="0"/>
            <a:r>
              <a:rPr lang="en-US" sz="1200" kern="1200" dirty="0">
                <a:solidFill>
                  <a:schemeClr val="tx1"/>
                </a:solidFill>
                <a:effectLst/>
                <a:latin typeface="+mn-lt"/>
                <a:ea typeface="+mn-ea"/>
                <a:cs typeface="+mn-cs"/>
              </a:rPr>
              <a:t>Major heterogeneity across exposure metrics and eras.</a:t>
            </a:r>
          </a:p>
          <a:p>
            <a:endParaRPr lang="en-US" dirty="0"/>
          </a:p>
        </p:txBody>
      </p:sp>
      <p:sp>
        <p:nvSpPr>
          <p:cNvPr id="4" name="Slide Number Placeholder 3">
            <a:extLst>
              <a:ext uri="{FF2B5EF4-FFF2-40B4-BE49-F238E27FC236}">
                <a16:creationId xmlns:a16="http://schemas.microsoft.com/office/drawing/2014/main" id="{C4B3754B-8FAC-B6DC-C4F4-73AB52F04AA5}"/>
              </a:ext>
            </a:extLst>
          </p:cNvPr>
          <p:cNvSpPr>
            <a:spLocks noGrp="1"/>
          </p:cNvSpPr>
          <p:nvPr>
            <p:ph type="sldNum" sz="quarter" idx="5"/>
          </p:nvPr>
        </p:nvSpPr>
        <p:spPr/>
        <p:txBody>
          <a:bodyPr/>
          <a:lstStyle/>
          <a:p>
            <a:fld id="{86693A0A-4ED5-5D44-9618-4529F1FB7FA3}" type="slidenum">
              <a:rPr lang="en-US" smtClean="0"/>
              <a:t>33</a:t>
            </a:fld>
            <a:endParaRPr lang="en-US"/>
          </a:p>
        </p:txBody>
      </p:sp>
    </p:spTree>
    <p:extLst>
      <p:ext uri="{BB962C8B-B14F-4D97-AF65-F5344CB8AC3E}">
        <p14:creationId xmlns:p14="http://schemas.microsoft.com/office/powerpoint/2010/main" val="210048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F2282-4BB9-C442-0FF1-9D1202024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472F2-113A-4BAE-4EE3-CC9ED0AC4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40B05-152D-442C-CCF0-7FBB4D1DB0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0A8479-0A5C-8766-20BD-1BEB86AFBA2C}"/>
              </a:ext>
            </a:extLst>
          </p:cNvPr>
          <p:cNvSpPr>
            <a:spLocks noGrp="1"/>
          </p:cNvSpPr>
          <p:nvPr>
            <p:ph type="sldNum" sz="quarter" idx="5"/>
          </p:nvPr>
        </p:nvSpPr>
        <p:spPr/>
        <p:txBody>
          <a:bodyPr/>
          <a:lstStyle/>
          <a:p>
            <a:fld id="{86693A0A-4ED5-5D44-9618-4529F1FB7FA3}" type="slidenum">
              <a:rPr lang="en-US" smtClean="0"/>
              <a:t>34</a:t>
            </a:fld>
            <a:endParaRPr lang="en-US"/>
          </a:p>
        </p:txBody>
      </p:sp>
    </p:spTree>
    <p:extLst>
      <p:ext uri="{BB962C8B-B14F-4D97-AF65-F5344CB8AC3E}">
        <p14:creationId xmlns:p14="http://schemas.microsoft.com/office/powerpoint/2010/main" val="3790737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35</a:t>
            </a:fld>
            <a:endParaRPr lang="en-US"/>
          </a:p>
        </p:txBody>
      </p:sp>
    </p:spTree>
    <p:extLst>
      <p:ext uri="{BB962C8B-B14F-4D97-AF65-F5344CB8AC3E}">
        <p14:creationId xmlns:p14="http://schemas.microsoft.com/office/powerpoint/2010/main" val="3235632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A4B4-E8E1-18D9-3AE4-22751F151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9AA6F-F395-E5AE-630E-89EC1098E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A4409-38B5-75CE-13FD-EB2C38092282}"/>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Classification basis: Group 2B classification driven by epidemiologic association with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not established causation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Supporting evidence: Based on pooled analyses:</a:t>
            </a:r>
          </a:p>
          <a:p>
            <a:pPr lvl="1"/>
            <a:r>
              <a:rPr lang="en-US" sz="1200" kern="1200" dirty="0">
                <a:solidFill>
                  <a:schemeClr val="tx1"/>
                </a:solidFill>
                <a:effectLst/>
                <a:latin typeface="+mn-lt"/>
                <a:ea typeface="+mn-ea"/>
                <a:cs typeface="+mn-cs"/>
              </a:rPr>
              <a:t>Ahlbom et al. (2000): twofold increased risk (OR 2.00) at exposures ≥0.4 µT (≥4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Greenland et al. (2000): OR 1.7 at exposures ≥0.3 µT (≥3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Both studies cited in IARC Vol. 80, p. 338</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Current status: 2024 IARC Advisory Group did not recommend re-evaluation through 2029, stating "Existing evidence does not appear to support a change in classification”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Sources:</a:t>
            </a:r>
          </a:p>
          <a:p>
            <a:pPr lvl="1"/>
            <a:r>
              <a:rPr lang="en-US" sz="1200" kern="1200" dirty="0">
                <a:solidFill>
                  <a:schemeClr val="tx1"/>
                </a:solidFill>
                <a:effectLst/>
                <a:latin typeface="+mn-lt"/>
                <a:ea typeface="+mn-ea"/>
                <a:cs typeface="+mn-cs"/>
              </a:rPr>
              <a:t>IARC Monograph Vol. 80 (2002) p. 338 </a:t>
            </a:r>
            <a:r>
              <a:rPr lang="en-US" sz="1200" u="sng" kern="1200" dirty="0">
                <a:solidFill>
                  <a:schemeClr val="tx1"/>
                </a:solidFill>
                <a:effectLst/>
                <a:latin typeface="+mn-lt"/>
                <a:ea typeface="+mn-ea"/>
                <a:cs typeface="+mn-cs"/>
                <a:hlinkClick r:id="rId3"/>
              </a:rPr>
              <a:t>https://www.ncbi.nlm.nih.gov/books/NBK390729/</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IARC Advisory Group Report (2024): </a:t>
            </a:r>
            <a:r>
              <a:rPr lang="en-US" sz="1200" u="sng" kern="1200" dirty="0">
                <a:solidFill>
                  <a:schemeClr val="tx1"/>
                </a:solidFill>
                <a:effectLst/>
                <a:latin typeface="+mn-lt"/>
                <a:ea typeface="+mn-ea"/>
                <a:cs typeface="+mn-cs"/>
                <a:hlinkClick r:id="rId4"/>
              </a:rPr>
              <a:t>https://monographs.iarc.who.int/wp-content/uploads/2024/11/AGP_Report_2025-2029.pdf</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“Existing evidence does not appear to support a change in classification” (p.7)</a:t>
            </a:r>
          </a:p>
          <a:p>
            <a:pPr lvl="2"/>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“There are only a few new scientific papers since the publication of </a:t>
            </a:r>
            <a:r>
              <a:rPr lang="en-US" sz="1200" i="1" kern="1200" dirty="0">
                <a:solidFill>
                  <a:schemeClr val="tx1"/>
                </a:solidFill>
                <a:effectLst/>
                <a:latin typeface="+mn-lt"/>
                <a:ea typeface="+mn-ea"/>
                <a:cs typeface="+mn-cs"/>
              </a:rPr>
              <a:t>IARC Monographs</a:t>
            </a:r>
            <a:r>
              <a:rPr lang="en-US" sz="1200" kern="1200" dirty="0">
                <a:solidFill>
                  <a:schemeClr val="tx1"/>
                </a:solidFill>
                <a:effectLst/>
                <a:latin typeface="+mn-lt"/>
                <a:ea typeface="+mn-ea"/>
                <a:cs typeface="+mn-cs"/>
              </a:rPr>
              <a:t> Volume 80, with weak exposure assessment and showing a weaker association. Overall, evidence remains consistent in showing an association between exposure to ELF magnetic fields and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based largely on studies evaluated in the previous monograph. New initiation–promotion studies show </a:t>
            </a:r>
            <a:r>
              <a:rPr lang="en-US" sz="1200" kern="1200" dirty="0" err="1">
                <a:solidFill>
                  <a:schemeClr val="tx1"/>
                </a:solidFill>
                <a:effectLst/>
                <a:latin typeface="+mn-lt"/>
                <a:ea typeface="+mn-ea"/>
                <a:cs typeface="+mn-cs"/>
              </a:rPr>
              <a:t>tumour</a:t>
            </a:r>
            <a:r>
              <a:rPr lang="en-US" sz="1200" kern="1200" dirty="0">
                <a:solidFill>
                  <a:schemeClr val="tx1"/>
                </a:solidFill>
                <a:effectLst/>
                <a:latin typeface="+mn-lt"/>
                <a:ea typeface="+mn-ea"/>
                <a:cs typeface="+mn-cs"/>
              </a:rPr>
              <a:t>-promoting activity of ELF-MF. Since the previous evaluation, new mechanistic studies related to the KCs in experimental systems, and new studies evaluating the genotoxicity of ELF-MF in exposed humans, became available. However, the findings across all systems remain inconsistent. Overall, the available information does not support a re-evaluation. The Advisory Group therefore considered that an </a:t>
            </a:r>
            <a:r>
              <a:rPr lang="en-US" sz="1200" i="1" kern="1200" dirty="0">
                <a:solidFill>
                  <a:schemeClr val="tx1"/>
                </a:solidFill>
                <a:effectLst/>
                <a:latin typeface="+mn-lt"/>
                <a:ea typeface="+mn-ea"/>
                <a:cs typeface="+mn-cs"/>
              </a:rPr>
              <a:t>IARC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Monographs</a:t>
            </a:r>
            <a:r>
              <a:rPr lang="en-US" sz="1200" kern="1200" dirty="0">
                <a:solidFill>
                  <a:schemeClr val="tx1"/>
                </a:solidFill>
                <a:effectLst/>
                <a:latin typeface="+mn-lt"/>
                <a:ea typeface="+mn-ea"/>
                <a:cs typeface="+mn-cs"/>
              </a:rPr>
              <a:t> evaluation of ELF-MF is unwarranted at present.</a:t>
            </a:r>
          </a:p>
          <a:p>
            <a:pPr lvl="2"/>
            <a:r>
              <a:rPr lang="en-US" sz="1200" b="1" kern="1200" dirty="0">
                <a:solidFill>
                  <a:schemeClr val="tx1"/>
                </a:solidFill>
                <a:effectLst/>
                <a:latin typeface="+mn-lt"/>
                <a:ea typeface="+mn-ea"/>
                <a:cs typeface="+mn-cs"/>
              </a:rPr>
              <a:t>Recommendation</a:t>
            </a:r>
            <a:r>
              <a:rPr lang="en-US" sz="1200" kern="1200" dirty="0">
                <a:solidFill>
                  <a:schemeClr val="tx1"/>
                </a:solidFill>
                <a:effectLst/>
                <a:latin typeface="+mn-lt"/>
                <a:ea typeface="+mn-ea"/>
                <a:cs typeface="+mn-cs"/>
              </a:rPr>
              <a:t>: No priority” page 171</a:t>
            </a:r>
          </a:p>
          <a:p>
            <a:endParaRPr lang="en-US" dirty="0"/>
          </a:p>
        </p:txBody>
      </p:sp>
      <p:sp>
        <p:nvSpPr>
          <p:cNvPr id="4" name="Slide Number Placeholder 3">
            <a:extLst>
              <a:ext uri="{FF2B5EF4-FFF2-40B4-BE49-F238E27FC236}">
                <a16:creationId xmlns:a16="http://schemas.microsoft.com/office/drawing/2014/main" id="{FC2C96D2-946C-DB29-EB07-C4E3A43150F9}"/>
              </a:ext>
            </a:extLst>
          </p:cNvPr>
          <p:cNvSpPr>
            <a:spLocks noGrp="1"/>
          </p:cNvSpPr>
          <p:nvPr>
            <p:ph type="sldNum" sz="quarter" idx="5"/>
          </p:nvPr>
        </p:nvSpPr>
        <p:spPr/>
        <p:txBody>
          <a:bodyPr/>
          <a:lstStyle/>
          <a:p>
            <a:fld id="{A1B08C18-F980-1546-AA8A-8BF7C5CEEF2F}" type="slidenum">
              <a:rPr lang="en-US" smtClean="0"/>
              <a:t>36</a:t>
            </a:fld>
            <a:endParaRPr lang="en-US"/>
          </a:p>
        </p:txBody>
      </p:sp>
    </p:spTree>
    <p:extLst>
      <p:ext uri="{BB962C8B-B14F-4D97-AF65-F5344CB8AC3E}">
        <p14:creationId xmlns:p14="http://schemas.microsoft.com/office/powerpoint/2010/main" val="3564243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372D1-AA4F-A4CE-7053-9F40F5BFC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D700A-B98F-F002-2872-93EA80ACC5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2EAF1-C446-9C71-CB64-E3AA88908192}"/>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Classification basis: Group 2B classification driven by epidemiologic association with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not established causation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Supporting evidence: Based on pooled analyses:</a:t>
            </a:r>
          </a:p>
          <a:p>
            <a:pPr lvl="1"/>
            <a:r>
              <a:rPr lang="en-US" sz="1200" kern="1200" dirty="0">
                <a:solidFill>
                  <a:schemeClr val="tx1"/>
                </a:solidFill>
                <a:effectLst/>
                <a:latin typeface="+mn-lt"/>
                <a:ea typeface="+mn-ea"/>
                <a:cs typeface="+mn-cs"/>
              </a:rPr>
              <a:t>Ahlbom et al. (2000): twofold increased risk (OR 2.00) at exposures ≥0.4 µT (≥4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Greenland et al. (2000): OR 1.7 at exposures ≥0.3 µT (≥3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Both studies cited in IARC Vol. 80, p. 338</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Current status: 2024 IARC Advisory Group did not recommend re-evaluation through 2029, stating "Existing evidence does not appear to support a change in classification”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Sources:</a:t>
            </a:r>
          </a:p>
          <a:p>
            <a:pPr lvl="1"/>
            <a:r>
              <a:rPr lang="en-US" sz="1200" kern="1200" dirty="0">
                <a:solidFill>
                  <a:schemeClr val="tx1"/>
                </a:solidFill>
                <a:effectLst/>
                <a:latin typeface="+mn-lt"/>
                <a:ea typeface="+mn-ea"/>
                <a:cs typeface="+mn-cs"/>
              </a:rPr>
              <a:t>IARC Monograph Vol. 80 (2002) p. 338 </a:t>
            </a:r>
            <a:r>
              <a:rPr lang="en-US" sz="1200" u="sng" kern="1200" dirty="0">
                <a:solidFill>
                  <a:schemeClr val="tx1"/>
                </a:solidFill>
                <a:effectLst/>
                <a:latin typeface="+mn-lt"/>
                <a:ea typeface="+mn-ea"/>
                <a:cs typeface="+mn-cs"/>
                <a:hlinkClick r:id="rId3"/>
              </a:rPr>
              <a:t>https://www.ncbi.nlm.nih.gov/books/NBK390729/</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IARC Advisory Group Report (2024): </a:t>
            </a:r>
            <a:r>
              <a:rPr lang="en-US" sz="1200" u="sng" kern="1200" dirty="0">
                <a:solidFill>
                  <a:schemeClr val="tx1"/>
                </a:solidFill>
                <a:effectLst/>
                <a:latin typeface="+mn-lt"/>
                <a:ea typeface="+mn-ea"/>
                <a:cs typeface="+mn-cs"/>
                <a:hlinkClick r:id="rId4"/>
              </a:rPr>
              <a:t>https://monographs.iarc.who.int/wp-content/uploads/2024/11/AGP_Report_2025-2029.pdf</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“Existing evidence does not appear to support a change in classification” (p.7)</a:t>
            </a:r>
          </a:p>
          <a:p>
            <a:pPr lvl="2"/>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“There are only a few new scientific papers since the publication of </a:t>
            </a:r>
            <a:r>
              <a:rPr lang="en-US" sz="1200" i="1" kern="1200" dirty="0">
                <a:solidFill>
                  <a:schemeClr val="tx1"/>
                </a:solidFill>
                <a:effectLst/>
                <a:latin typeface="+mn-lt"/>
                <a:ea typeface="+mn-ea"/>
                <a:cs typeface="+mn-cs"/>
              </a:rPr>
              <a:t>IARC Monographs</a:t>
            </a:r>
            <a:r>
              <a:rPr lang="en-US" sz="1200" kern="1200" dirty="0">
                <a:solidFill>
                  <a:schemeClr val="tx1"/>
                </a:solidFill>
                <a:effectLst/>
                <a:latin typeface="+mn-lt"/>
                <a:ea typeface="+mn-ea"/>
                <a:cs typeface="+mn-cs"/>
              </a:rPr>
              <a:t> Volume 80, with weak exposure assessment and showing a weaker association. Overall, evidence remains consistent in showing an association between exposure to ELF magnetic fields and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based largely on studies evaluated in the previous monograph. New initiation–promotion studies show </a:t>
            </a:r>
            <a:r>
              <a:rPr lang="en-US" sz="1200" kern="1200" dirty="0" err="1">
                <a:solidFill>
                  <a:schemeClr val="tx1"/>
                </a:solidFill>
                <a:effectLst/>
                <a:latin typeface="+mn-lt"/>
                <a:ea typeface="+mn-ea"/>
                <a:cs typeface="+mn-cs"/>
              </a:rPr>
              <a:t>tumour</a:t>
            </a:r>
            <a:r>
              <a:rPr lang="en-US" sz="1200" kern="1200" dirty="0">
                <a:solidFill>
                  <a:schemeClr val="tx1"/>
                </a:solidFill>
                <a:effectLst/>
                <a:latin typeface="+mn-lt"/>
                <a:ea typeface="+mn-ea"/>
                <a:cs typeface="+mn-cs"/>
              </a:rPr>
              <a:t>-promoting activity of ELF-MF. Since the previous evaluation, new mechanistic studies related to the KCs in experimental systems, and new studies evaluating the genotoxicity of ELF-MF in exposed humans, became available. However, the findings across all systems remain inconsistent. Overall, the available information does not support a re-evaluation. The Advisory Group therefore considered that an </a:t>
            </a:r>
            <a:r>
              <a:rPr lang="en-US" sz="1200" i="1" kern="1200" dirty="0">
                <a:solidFill>
                  <a:schemeClr val="tx1"/>
                </a:solidFill>
                <a:effectLst/>
                <a:latin typeface="+mn-lt"/>
                <a:ea typeface="+mn-ea"/>
                <a:cs typeface="+mn-cs"/>
              </a:rPr>
              <a:t>IARC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Monographs</a:t>
            </a:r>
            <a:r>
              <a:rPr lang="en-US" sz="1200" kern="1200" dirty="0">
                <a:solidFill>
                  <a:schemeClr val="tx1"/>
                </a:solidFill>
                <a:effectLst/>
                <a:latin typeface="+mn-lt"/>
                <a:ea typeface="+mn-ea"/>
                <a:cs typeface="+mn-cs"/>
              </a:rPr>
              <a:t> evaluation of ELF-MF is unwarranted at present.</a:t>
            </a:r>
          </a:p>
          <a:p>
            <a:pPr lvl="2"/>
            <a:r>
              <a:rPr lang="en-US" sz="1200" b="1" kern="1200" dirty="0">
                <a:solidFill>
                  <a:schemeClr val="tx1"/>
                </a:solidFill>
                <a:effectLst/>
                <a:latin typeface="+mn-lt"/>
                <a:ea typeface="+mn-ea"/>
                <a:cs typeface="+mn-cs"/>
              </a:rPr>
              <a:t>Recommendation</a:t>
            </a:r>
            <a:r>
              <a:rPr lang="en-US" sz="1200" kern="1200" dirty="0">
                <a:solidFill>
                  <a:schemeClr val="tx1"/>
                </a:solidFill>
                <a:effectLst/>
                <a:latin typeface="+mn-lt"/>
                <a:ea typeface="+mn-ea"/>
                <a:cs typeface="+mn-cs"/>
              </a:rPr>
              <a:t>: No priority” page 171</a:t>
            </a:r>
          </a:p>
          <a:p>
            <a:endParaRPr lang="en-US" dirty="0"/>
          </a:p>
        </p:txBody>
      </p:sp>
      <p:sp>
        <p:nvSpPr>
          <p:cNvPr id="4" name="Slide Number Placeholder 3">
            <a:extLst>
              <a:ext uri="{FF2B5EF4-FFF2-40B4-BE49-F238E27FC236}">
                <a16:creationId xmlns:a16="http://schemas.microsoft.com/office/drawing/2014/main" id="{637F614C-D64B-F627-A64D-9D1B35C4404F}"/>
              </a:ext>
            </a:extLst>
          </p:cNvPr>
          <p:cNvSpPr>
            <a:spLocks noGrp="1"/>
          </p:cNvSpPr>
          <p:nvPr>
            <p:ph type="sldNum" sz="quarter" idx="5"/>
          </p:nvPr>
        </p:nvSpPr>
        <p:spPr/>
        <p:txBody>
          <a:bodyPr/>
          <a:lstStyle/>
          <a:p>
            <a:fld id="{A1B08C18-F980-1546-AA8A-8BF7C5CEEF2F}" type="slidenum">
              <a:rPr lang="en-US" smtClean="0"/>
              <a:t>37</a:t>
            </a:fld>
            <a:endParaRPr lang="en-US"/>
          </a:p>
        </p:txBody>
      </p:sp>
    </p:spTree>
    <p:extLst>
      <p:ext uri="{BB962C8B-B14F-4D97-AF65-F5344CB8AC3E}">
        <p14:creationId xmlns:p14="http://schemas.microsoft.com/office/powerpoint/2010/main" val="114666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slide introduces the fundamental distinction between observational and experimental research. In observational studies, researchers simply observe and measure what's already happening in the real world without manipulating exposures. People are exposed (or not) based on their own lives, environments, and choices. In experimental studies, researchers actively assign or control the exposure - for example, randomly assigning patients to receive a drug or placebo. This distinction is critical for EMF research because ethical constraints prevent us from conducting experimental studies where we deliberately expose children to electromagnetic fields. The hierarchy of evidence typically places experimental studies (especially RCTs) at the top, but for EMF and childhood leukemia, we must rely entirely on observational designs. Understanding this limitation from the outset helps frame the entire discussion of evidence quality in this field.</a:t>
            </a:r>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3</a:t>
            </a:fld>
            <a:endParaRPr lang="en-US"/>
          </a:p>
        </p:txBody>
      </p:sp>
    </p:spTree>
    <p:extLst>
      <p:ext uri="{BB962C8B-B14F-4D97-AF65-F5344CB8AC3E}">
        <p14:creationId xmlns:p14="http://schemas.microsoft.com/office/powerpoint/2010/main" val="3530066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38</a:t>
            </a:fld>
            <a:endParaRPr lang="en-US"/>
          </a:p>
        </p:txBody>
      </p:sp>
    </p:spTree>
    <p:extLst>
      <p:ext uri="{BB962C8B-B14F-4D97-AF65-F5344CB8AC3E}">
        <p14:creationId xmlns:p14="http://schemas.microsoft.com/office/powerpoint/2010/main" val="887360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in progress:</a:t>
            </a:r>
          </a:p>
          <a:p>
            <a:endParaRPr lang="en-US" dirty="0"/>
          </a:p>
          <a:p>
            <a:pPr lvl="0"/>
            <a:r>
              <a:rPr lang="en-US" sz="1200" b="1" kern="1200" dirty="0">
                <a:solidFill>
                  <a:schemeClr val="tx1"/>
                </a:solidFill>
                <a:effectLst/>
                <a:latin typeface="+mn-lt"/>
                <a:ea typeface="+mn-ea"/>
                <a:cs typeface="+mn-cs"/>
              </a:rPr>
              <a:t>1979:</a:t>
            </a:r>
            <a:r>
              <a:rPr lang="en-US" sz="1200" kern="1200" dirty="0">
                <a:solidFill>
                  <a:schemeClr val="tx1"/>
                </a:solidFill>
                <a:effectLst/>
                <a:latin typeface="+mn-lt"/>
                <a:ea typeface="+mn-ea"/>
                <a:cs typeface="+mn-cs"/>
              </a:rPr>
              <a:t> Wertheimer &amp; Leeper</a:t>
            </a:r>
          </a:p>
          <a:p>
            <a:pPr lvl="0"/>
            <a:r>
              <a:rPr lang="en-US" sz="1200" b="1" kern="1200" dirty="0">
                <a:solidFill>
                  <a:schemeClr val="tx1"/>
                </a:solidFill>
                <a:effectLst/>
                <a:latin typeface="+mn-lt"/>
                <a:ea typeface="+mn-ea"/>
                <a:cs typeface="+mn-cs"/>
              </a:rPr>
              <a:t>1980s</a:t>
            </a:r>
            <a:r>
              <a:rPr lang="en-US" sz="1200" kern="1200" dirty="0">
                <a:solidFill>
                  <a:schemeClr val="tx1"/>
                </a:solidFill>
                <a:effectLst/>
                <a:latin typeface="+mn-lt"/>
                <a:ea typeface="+mn-ea"/>
                <a:cs typeface="+mn-cs"/>
              </a:rPr>
              <a:t>: Wire Paradox</a:t>
            </a:r>
          </a:p>
          <a:p>
            <a:pPr lvl="0"/>
            <a:r>
              <a:rPr lang="en-US" sz="1200" b="1" kern="1200" dirty="0">
                <a:solidFill>
                  <a:schemeClr val="tx1"/>
                </a:solidFill>
                <a:effectLst/>
                <a:latin typeface="+mn-lt"/>
                <a:ea typeface="+mn-ea"/>
                <a:cs typeface="+mn-cs"/>
              </a:rPr>
              <a:t>1990s:</a:t>
            </a:r>
            <a:r>
              <a:rPr lang="en-US" sz="1200" kern="1200" dirty="0">
                <a:solidFill>
                  <a:schemeClr val="tx1"/>
                </a:solidFill>
                <a:effectLst/>
                <a:latin typeface="+mn-lt"/>
                <a:ea typeface="+mn-ea"/>
                <a:cs typeface="+mn-cs"/>
              </a:rPr>
              <a:t> NIH calls evidence "weak”</a:t>
            </a:r>
          </a:p>
          <a:p>
            <a:pPr lvl="0"/>
            <a:r>
              <a:rPr lang="en-US" sz="1200" b="1" kern="1200" dirty="0">
                <a:solidFill>
                  <a:schemeClr val="tx1"/>
                </a:solidFill>
                <a:effectLst/>
                <a:latin typeface="+mn-lt"/>
                <a:ea typeface="+mn-ea"/>
                <a:cs typeface="+mn-cs"/>
              </a:rPr>
              <a:t>1998: </a:t>
            </a:r>
            <a:r>
              <a:rPr lang="en-US" sz="1200" kern="1200" dirty="0">
                <a:solidFill>
                  <a:schemeClr val="tx1"/>
                </a:solidFill>
                <a:effectLst/>
                <a:latin typeface="+mn-lt"/>
                <a:ea typeface="+mn-ea"/>
                <a:cs typeface="+mn-cs"/>
              </a:rPr>
              <a:t>ICNIRP guidelines (adopted by much of EU)</a:t>
            </a:r>
          </a:p>
          <a:p>
            <a:pPr lvl="0"/>
            <a:r>
              <a:rPr lang="en-US" sz="1200" b="1" kern="1200" dirty="0">
                <a:solidFill>
                  <a:schemeClr val="tx1"/>
                </a:solidFill>
                <a:effectLst/>
                <a:latin typeface="+mn-lt"/>
                <a:ea typeface="+mn-ea"/>
                <a:cs typeface="+mn-cs"/>
              </a:rPr>
              <a:t>2000:</a:t>
            </a:r>
            <a:r>
              <a:rPr lang="en-US" sz="1200" kern="1200" dirty="0">
                <a:solidFill>
                  <a:schemeClr val="tx1"/>
                </a:solidFill>
                <a:effectLst/>
                <a:latin typeface="+mn-lt"/>
                <a:ea typeface="+mn-ea"/>
                <a:cs typeface="+mn-cs"/>
              </a:rPr>
              <a:t> Pooled analyses (Ahlbom &amp; Greenland) re-awaken concerns</a:t>
            </a:r>
          </a:p>
          <a:p>
            <a:pPr lvl="0"/>
            <a:r>
              <a:rPr lang="en-US" sz="1200" b="1" kern="1200" dirty="0">
                <a:solidFill>
                  <a:schemeClr val="tx1"/>
                </a:solidFill>
                <a:effectLst/>
                <a:latin typeface="+mn-lt"/>
                <a:ea typeface="+mn-ea"/>
                <a:cs typeface="+mn-cs"/>
              </a:rPr>
              <a:t>2002:</a:t>
            </a:r>
            <a:r>
              <a:rPr lang="en-US" sz="1200" kern="1200" dirty="0">
                <a:solidFill>
                  <a:schemeClr val="tx1"/>
                </a:solidFill>
                <a:effectLst/>
                <a:latin typeface="+mn-lt"/>
                <a:ea typeface="+mn-ea"/>
                <a:cs typeface="+mn-cs"/>
              </a:rPr>
              <a:t> IARC (WHO): ELF-EMF classified as “2B carcinogen”</a:t>
            </a:r>
          </a:p>
          <a:p>
            <a:pPr lvl="0"/>
            <a:r>
              <a:rPr lang="en-US" sz="1200" b="1" kern="1200" dirty="0">
                <a:solidFill>
                  <a:schemeClr val="tx1"/>
                </a:solidFill>
                <a:effectLst/>
                <a:latin typeface="+mn-lt"/>
                <a:ea typeface="+mn-ea"/>
                <a:cs typeface="+mn-cs"/>
              </a:rPr>
              <a:t>2005:</a:t>
            </a:r>
            <a:r>
              <a:rPr lang="en-US" sz="1200" kern="1200" dirty="0">
                <a:solidFill>
                  <a:schemeClr val="tx1"/>
                </a:solidFill>
                <a:effectLst/>
                <a:latin typeface="+mn-lt"/>
                <a:ea typeface="+mn-ea"/>
                <a:cs typeface="+mn-cs"/>
              </a:rPr>
              <a:t> More studies, more flaws (e.g., Draper)</a:t>
            </a:r>
          </a:p>
          <a:p>
            <a:pPr lvl="0"/>
            <a:r>
              <a:rPr lang="en-US" sz="1200" b="1" kern="1200" dirty="0">
                <a:solidFill>
                  <a:schemeClr val="tx1"/>
                </a:solidFill>
                <a:effectLst/>
                <a:latin typeface="+mn-lt"/>
                <a:ea typeface="+mn-ea"/>
                <a:cs typeface="+mn-cs"/>
              </a:rPr>
              <a:t>2010:</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Kheifets</a:t>
            </a:r>
            <a:r>
              <a:rPr lang="en-US" sz="1200" kern="1200" dirty="0">
                <a:solidFill>
                  <a:schemeClr val="tx1"/>
                </a:solidFill>
                <a:effectLst/>
                <a:latin typeface="+mn-lt"/>
                <a:ea typeface="+mn-ea"/>
                <a:cs typeface="+mn-cs"/>
              </a:rPr>
              <a:t> pooled shows OR = 1.46 (NS)</a:t>
            </a:r>
          </a:p>
          <a:p>
            <a:pPr lvl="0"/>
            <a:r>
              <a:rPr lang="en-US" sz="1200" b="1" kern="1200" dirty="0">
                <a:solidFill>
                  <a:schemeClr val="tx1"/>
                </a:solidFill>
                <a:effectLst/>
                <a:latin typeface="+mn-lt"/>
                <a:ea typeface="+mn-ea"/>
                <a:cs typeface="+mn-cs"/>
              </a:rPr>
              <a:t>2010: </a:t>
            </a:r>
            <a:r>
              <a:rPr lang="en-US" sz="1200" kern="1200" dirty="0">
                <a:solidFill>
                  <a:schemeClr val="tx1"/>
                </a:solidFill>
                <a:effectLst/>
                <a:latin typeface="+mn-lt"/>
                <a:ea typeface="+mn-ea"/>
                <a:cs typeface="+mn-cs"/>
              </a:rPr>
              <a:t>ICNIRP guidelines updated </a:t>
            </a:r>
          </a:p>
          <a:p>
            <a:pPr lvl="0"/>
            <a:r>
              <a:rPr lang="en-US" sz="1200" b="1" kern="1200" dirty="0">
                <a:solidFill>
                  <a:schemeClr val="tx1"/>
                </a:solidFill>
                <a:effectLst/>
                <a:latin typeface="+mn-lt"/>
                <a:ea typeface="+mn-ea"/>
                <a:cs typeface="+mn-cs"/>
              </a:rPr>
              <a:t>2014:</a:t>
            </a:r>
            <a:r>
              <a:rPr lang="en-US" sz="1200" kern="1200" dirty="0">
                <a:solidFill>
                  <a:schemeClr val="tx1"/>
                </a:solidFill>
                <a:effectLst/>
                <a:latin typeface="+mn-lt"/>
                <a:ea typeface="+mn-ea"/>
                <a:cs typeface="+mn-cs"/>
              </a:rPr>
              <a:t> Draper extension shows temporal decline</a:t>
            </a:r>
          </a:p>
          <a:p>
            <a:pPr lvl="0"/>
            <a:r>
              <a:rPr lang="en-US" sz="1200" b="1" kern="1200" dirty="0">
                <a:solidFill>
                  <a:schemeClr val="tx1"/>
                </a:solidFill>
                <a:effectLst/>
                <a:latin typeface="+mn-lt"/>
                <a:ea typeface="+mn-ea"/>
                <a:cs typeface="+mn-cs"/>
              </a:rPr>
              <a:t>2017:</a:t>
            </a:r>
            <a:r>
              <a:rPr lang="en-US" sz="1200" kern="1200" dirty="0">
                <a:solidFill>
                  <a:schemeClr val="tx1"/>
                </a:solidFill>
                <a:effectLst/>
                <a:latin typeface="+mn-lt"/>
                <a:ea typeface="+mn-ea"/>
                <a:cs typeface="+mn-cs"/>
              </a:rPr>
              <a:t> CAPS shows OR = 1.4 (NS)</a:t>
            </a:r>
          </a:p>
          <a:p>
            <a:pPr lvl="0"/>
            <a:r>
              <a:rPr lang="en-US" sz="1200" b="1" kern="1200" dirty="0">
                <a:solidFill>
                  <a:schemeClr val="tx1"/>
                </a:solidFill>
                <a:effectLst/>
                <a:latin typeface="+mn-lt"/>
                <a:ea typeface="+mn-ea"/>
                <a:cs typeface="+mn-cs"/>
              </a:rPr>
              <a:t>2019:</a:t>
            </a:r>
            <a:r>
              <a:rPr lang="en-US" sz="1200" kern="1200" dirty="0">
                <a:solidFill>
                  <a:schemeClr val="tx1"/>
                </a:solidFill>
                <a:effectLst/>
                <a:latin typeface="+mn-lt"/>
                <a:ea typeface="+mn-ea"/>
                <a:cs typeface="+mn-cs"/>
              </a:rPr>
              <a:t> CAPS analysis suggests not magnetic fields</a:t>
            </a:r>
          </a:p>
          <a:p>
            <a:pPr lvl="0"/>
            <a:r>
              <a:rPr lang="en-US" sz="1200" b="1" kern="1200" dirty="0">
                <a:solidFill>
                  <a:schemeClr val="tx1"/>
                </a:solidFill>
                <a:effectLst/>
                <a:latin typeface="+mn-lt"/>
                <a:ea typeface="+mn-ea"/>
                <a:cs typeface="+mn-cs"/>
              </a:rPr>
              <a:t>2022:</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Kheifets</a:t>
            </a:r>
            <a:r>
              <a:rPr lang="en-US" sz="1200" kern="1200" dirty="0">
                <a:solidFill>
                  <a:schemeClr val="tx1"/>
                </a:solidFill>
                <a:effectLst/>
                <a:latin typeface="+mn-lt"/>
                <a:ea typeface="+mn-ea"/>
                <a:cs typeface="+mn-cs"/>
              </a:rPr>
              <a:t> relents [pooled shows OR = 1.01 (null)]</a:t>
            </a:r>
          </a:p>
          <a:p>
            <a:pPr lvl="0"/>
            <a:r>
              <a:rPr lang="en-US" sz="1200" b="1" kern="1200" dirty="0">
                <a:solidFill>
                  <a:schemeClr val="tx1"/>
                </a:solidFill>
                <a:effectLst/>
                <a:latin typeface="+mn-lt"/>
                <a:ea typeface="+mn-ea"/>
                <a:cs typeface="+mn-cs"/>
              </a:rPr>
              <a:t>2022:</a:t>
            </a:r>
            <a:r>
              <a:rPr lang="en-US" sz="1200" kern="1200" dirty="0">
                <a:solidFill>
                  <a:schemeClr val="tx1"/>
                </a:solidFill>
                <a:effectLst/>
                <a:latin typeface="+mn-lt"/>
                <a:ea typeface="+mn-ea"/>
                <a:cs typeface="+mn-cs"/>
              </a:rPr>
              <a:t> Brabant shows finding null post 2000, electric blanket as possible confound for earlier studies</a:t>
            </a:r>
          </a:p>
          <a:p>
            <a:pPr lvl="0"/>
            <a:r>
              <a:rPr lang="en-US" sz="1200" b="1" kern="1200" dirty="0">
                <a:solidFill>
                  <a:schemeClr val="tx1"/>
                </a:solidFill>
                <a:effectLst/>
                <a:latin typeface="+mn-lt"/>
                <a:ea typeface="+mn-ea"/>
                <a:cs typeface="+mn-cs"/>
              </a:rPr>
              <a:t>2024:</a:t>
            </a:r>
            <a:r>
              <a:rPr lang="en-US" sz="1200" kern="1200" dirty="0">
                <a:solidFill>
                  <a:schemeClr val="tx1"/>
                </a:solidFill>
                <a:effectLst/>
                <a:latin typeface="+mn-lt"/>
                <a:ea typeface="+mn-ea"/>
                <a:cs typeface="+mn-cs"/>
              </a:rPr>
              <a:t> Institutional Inertia: </a:t>
            </a:r>
            <a:r>
              <a:rPr lang="en-US" sz="1200" b="0" kern="1200" dirty="0">
                <a:solidFill>
                  <a:schemeClr val="tx1"/>
                </a:solidFill>
                <a:effectLst/>
                <a:latin typeface="+mn-lt"/>
                <a:ea typeface="+mn-ea"/>
                <a:cs typeface="+mn-cs"/>
              </a:rPr>
              <a:t>IARC acknowledges weakening evidence but maintains 2B classification</a:t>
            </a:r>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41</a:t>
            </a:fld>
            <a:endParaRPr lang="en-US"/>
          </a:p>
        </p:txBody>
      </p:sp>
    </p:spTree>
    <p:extLst>
      <p:ext uri="{BB962C8B-B14F-4D97-AF65-F5344CB8AC3E}">
        <p14:creationId xmlns:p14="http://schemas.microsoft.com/office/powerpoint/2010/main" val="3960675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Cohort studies follow people forward in time, observing natural variation in exposure. Unlike RCTs, researchers don't assign exposure - they simply measure it and follow participants. This avoids ethical issues since we're observing what naturally occurs. Cohort studies can calculate true relative risk because we know the denominators (total number of exposed and unexposed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childhood leukemia, cohort studies are extremely expensive and impractical. To detect a rare outcome, you'd need to follow tens of thousands of children for many years. Additionally, accurately measuring historical EMF exposure is challenging - families move, exposure sources change, and recall of past conditions is difficult. For these reasons, very few cohort studies exist in the EMF/leukemia literature.</a:t>
            </a:r>
          </a:p>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42</a:t>
            </a:fld>
            <a:endParaRPr lang="en-US"/>
          </a:p>
        </p:txBody>
      </p:sp>
    </p:spTree>
    <p:extLst>
      <p:ext uri="{BB962C8B-B14F-4D97-AF65-F5344CB8AC3E}">
        <p14:creationId xmlns:p14="http://schemas.microsoft.com/office/powerpoint/2010/main" val="3977991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44</a:t>
            </a:fld>
            <a:endParaRPr lang="en-US"/>
          </a:p>
        </p:txBody>
      </p:sp>
    </p:spTree>
    <p:extLst>
      <p:ext uri="{BB962C8B-B14F-4D97-AF65-F5344CB8AC3E}">
        <p14:creationId xmlns:p14="http://schemas.microsoft.com/office/powerpoint/2010/main" val="3514343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childhood leukemia is rare (3-4 cases per 100,000 children per year), so even if ethical, an RCT would require enormous sample sizes and many years of follow-up. This constraint forces researchers to use observational study designs instead.</a:t>
            </a:r>
            <a:r>
              <a:rPr lang="en-US" dirty="0">
                <a:effectLst/>
              </a:rPr>
              <a:t> </a:t>
            </a:r>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4</a:t>
            </a:fld>
            <a:endParaRPr lang="en-US"/>
          </a:p>
        </p:txBody>
      </p:sp>
    </p:spTree>
    <p:extLst>
      <p:ext uri="{BB962C8B-B14F-4D97-AF65-F5344CB8AC3E}">
        <p14:creationId xmlns:p14="http://schemas.microsoft.com/office/powerpoint/2010/main" val="3278767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wiki</a:t>
            </a:r>
          </a:p>
        </p:txBody>
      </p:sp>
      <p:sp>
        <p:nvSpPr>
          <p:cNvPr id="4" name="Slide Number Placeholder 3"/>
          <p:cNvSpPr>
            <a:spLocks noGrp="1"/>
          </p:cNvSpPr>
          <p:nvPr>
            <p:ph type="sldNum" sz="quarter" idx="5"/>
          </p:nvPr>
        </p:nvSpPr>
        <p:spPr/>
        <p:txBody>
          <a:bodyPr/>
          <a:lstStyle/>
          <a:p>
            <a:fld id="{86693A0A-4ED5-5D44-9618-4529F1FB7FA3}" type="slidenum">
              <a:rPr lang="en-US" smtClean="0"/>
              <a:t>5</a:t>
            </a:fld>
            <a:endParaRPr lang="en-US"/>
          </a:p>
        </p:txBody>
      </p:sp>
    </p:spTree>
    <p:extLst>
      <p:ext uri="{BB962C8B-B14F-4D97-AF65-F5344CB8AC3E}">
        <p14:creationId xmlns:p14="http://schemas.microsoft.com/office/powerpoint/2010/main" val="1999870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individual studies of childhood leukemia often have limited sample sizes and statistical power, combining multiple studies is crucial. There are two approaches: meta-analysis and pooled analysis. Meta-analyses use published summary statistics (like the OR and confidence interval from each paper) and combine them using statistical methods. This is faster but limited by what authors chose to publish and how they analyzed their data. Pooled analyses go further by obtaining the original raw data from each study and reanalyzing everything using standardized methods. This approach is more powerful, allows for better control of confounding, and can examine dose-response relationships more precisely. However, it requires cooperation from original investigators and access to their data. For EMF/leukemia research, several major pooled analyses have been conducted and provide the strongest available evidence. These large combined analyses help overcome the limitation that any single case-control study may be underpowered to detect small increases in risk.</a:t>
            </a:r>
          </a:p>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7</a:t>
            </a:fld>
            <a:endParaRPr lang="en-US"/>
          </a:p>
        </p:txBody>
      </p:sp>
    </p:spTree>
    <p:extLst>
      <p:ext uri="{BB962C8B-B14F-4D97-AF65-F5344CB8AC3E}">
        <p14:creationId xmlns:p14="http://schemas.microsoft.com/office/powerpoint/2010/main" val="3470510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Gervasi F, et al. Residential distance from high-voltage overhead power lines and risk of Alzheimer's dementia and Parkinson's disease: a population-based case-control study in a metropolitan area of Northern Italy. </a:t>
            </a:r>
            <a:r>
              <a:rPr lang="en-US" sz="1200" i="1" kern="1200" dirty="0">
                <a:solidFill>
                  <a:schemeClr val="tx1"/>
                </a:solidFill>
                <a:effectLst/>
                <a:latin typeface="+mn-lt"/>
                <a:ea typeface="+mn-ea"/>
                <a:cs typeface="+mn-cs"/>
              </a:rPr>
              <a:t>Int J Epidemiol</a:t>
            </a:r>
            <a:r>
              <a:rPr lang="en-US" sz="1200" kern="1200" dirty="0">
                <a:solidFill>
                  <a:schemeClr val="tx1"/>
                </a:solidFill>
                <a:effectLst/>
                <a:latin typeface="+mn-lt"/>
                <a:ea typeface="+mn-ea"/>
                <a:cs typeface="+mn-cs"/>
              </a:rPr>
              <a:t>. 2019</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Full URL:</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academic.oup.com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ije</a:t>
            </a:r>
            <a:r>
              <a:rPr lang="en-US" sz="1200" kern="1200" dirty="0">
                <a:solidFill>
                  <a:schemeClr val="tx1"/>
                </a:solidFill>
                <a:effectLst/>
                <a:latin typeface="+mn-lt"/>
                <a:ea typeface="+mn-ea"/>
                <a:cs typeface="+mn-cs"/>
              </a:rPr>
              <a:t>/article/48/6/1949/5529302</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Teaching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High-quality study with large sample size and good methodology</a:t>
            </a:r>
          </a:p>
          <a:p>
            <a:pPr lvl="0"/>
            <a:r>
              <a:rPr lang="en-US" sz="1200" kern="1200" dirty="0">
                <a:solidFill>
                  <a:schemeClr val="tx1"/>
                </a:solidFill>
                <a:effectLst/>
                <a:latin typeface="+mn-lt"/>
                <a:ea typeface="+mn-ea"/>
                <a:cs typeface="+mn-cs"/>
              </a:rPr>
              <a:t>Despite quality, both primary findings were non-significant (CIs crossed 1.0)</a:t>
            </a:r>
          </a:p>
          <a:p>
            <a:pPr lvl="0"/>
            <a:r>
              <a:rPr lang="en-US" sz="1200" kern="1200" dirty="0">
                <a:solidFill>
                  <a:schemeClr val="tx1"/>
                </a:solidFill>
                <a:effectLst/>
                <a:latin typeface="+mn-lt"/>
                <a:ea typeface="+mn-ea"/>
                <a:cs typeface="+mn-cs"/>
              </a:rPr>
              <a:t>Authors use softening language: "weak association" and "tends to be higher"</a:t>
            </a:r>
          </a:p>
          <a:p>
            <a:pPr lvl="0"/>
            <a:r>
              <a:rPr lang="en-US" sz="1200" kern="1200" dirty="0">
                <a:solidFill>
                  <a:schemeClr val="tx1"/>
                </a:solidFill>
                <a:effectLst/>
                <a:latin typeface="+mn-lt"/>
                <a:ea typeface="+mn-ea"/>
                <a:cs typeface="+mn-cs"/>
              </a:rPr>
              <a:t>This is misleading </a:t>
            </a:r>
          </a:p>
          <a:p>
            <a:pPr lvl="0"/>
            <a:r>
              <a:rPr lang="en-US" sz="1200" kern="1200" dirty="0">
                <a:solidFill>
                  <a:schemeClr val="tx1"/>
                </a:solidFill>
                <a:effectLst/>
                <a:latin typeface="+mn-lt"/>
                <a:ea typeface="+mn-ea"/>
                <a:cs typeface="+mn-cs"/>
              </a:rPr>
              <a:t>A weak but significant finding would have a CI like 1.05-1.18 (doesn't cross 1.0)</a:t>
            </a:r>
          </a:p>
          <a:p>
            <a:pPr lvl="0"/>
            <a:r>
              <a:rPr lang="en-US" sz="1200" kern="1200" dirty="0">
                <a:solidFill>
                  <a:schemeClr val="tx1"/>
                </a:solidFill>
                <a:effectLst/>
                <a:latin typeface="+mn-lt"/>
                <a:ea typeface="+mn-ea"/>
                <a:cs typeface="+mn-cs"/>
              </a:rPr>
              <a:t>A non-significant finding is not "weak" - it's simply not demonstrated</a:t>
            </a:r>
          </a:p>
          <a:p>
            <a:pPr lvl="0"/>
            <a:r>
              <a:rPr lang="en-US" sz="1200" b="1" kern="1200" dirty="0">
                <a:solidFill>
                  <a:schemeClr val="tx1"/>
                </a:solidFill>
                <a:effectLst/>
                <a:latin typeface="+mn-lt"/>
                <a:ea typeface="+mn-ea"/>
                <a:cs typeface="+mn-cs"/>
              </a:rPr>
              <a:t>Always check the CI yourself, don't rely on author interpretations in abstracts or conclusions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9</a:t>
            </a:fld>
            <a:endParaRPr lang="en-US"/>
          </a:p>
        </p:txBody>
      </p:sp>
    </p:spTree>
    <p:extLst>
      <p:ext uri="{BB962C8B-B14F-4D97-AF65-F5344CB8AC3E}">
        <p14:creationId xmlns:p14="http://schemas.microsoft.com/office/powerpoint/2010/main" val="1395549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ACUTE LYMPHOBLASTIC LEUKEMIA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ALL/LBL accounts for approximately </a:t>
            </a:r>
            <a:r>
              <a:rPr lang="en-US" sz="1200" b="1" i="0" kern="1200" dirty="0">
                <a:solidFill>
                  <a:schemeClr val="tx1"/>
                </a:solidFill>
                <a:effectLst/>
                <a:latin typeface="+mn-lt"/>
                <a:ea typeface="+mn-ea"/>
                <a:cs typeface="+mn-cs"/>
              </a:rPr>
              <a:t>one-third of all childhood malignancies </a:t>
            </a:r>
            <a:r>
              <a:rPr lang="en-US" sz="1200" b="0" i="0" kern="1200" dirty="0">
                <a:solidFill>
                  <a:schemeClr val="tx1"/>
                </a:solidFill>
                <a:effectLst/>
                <a:latin typeface="+mn-lt"/>
                <a:ea typeface="+mn-ea"/>
                <a:cs typeface="+mn-cs"/>
              </a:rPr>
              <a:t>and is the </a:t>
            </a:r>
            <a:r>
              <a:rPr lang="en-US" sz="1200" b="1" i="0" kern="1200" dirty="0">
                <a:solidFill>
                  <a:schemeClr val="tx1"/>
                </a:solidFill>
                <a:effectLst/>
                <a:latin typeface="+mn-lt"/>
                <a:ea typeface="+mn-ea"/>
                <a:cs typeface="+mn-cs"/>
              </a:rPr>
              <a:t>most common form of cancer in children</a:t>
            </a:r>
            <a:r>
              <a:rPr lang="en-US" sz="1200" b="0" i="0" kern="1200" dirty="0">
                <a:solidFill>
                  <a:schemeClr val="tx1"/>
                </a:solidFill>
                <a:effectLst/>
                <a:latin typeface="+mn-lt"/>
                <a:ea typeface="+mn-ea"/>
                <a:cs typeface="+mn-cs"/>
              </a:rPr>
              <a:t>; ALL/LBL is five times more common in children than acute myeloid leukemia (AML) [</a:t>
            </a:r>
            <a:r>
              <a:rPr lang="en-US" sz="1200" b="0" i="0" u="none" strike="noStrike" kern="1200" dirty="0">
                <a:solidFill>
                  <a:schemeClr val="tx1"/>
                </a:solidFill>
                <a:effectLst/>
                <a:latin typeface="+mn-lt"/>
                <a:ea typeface="+mn-ea"/>
                <a:cs typeface="+mn-cs"/>
                <a:hlinkClick r:id="rId3"/>
              </a:rPr>
              <a:t>1,2</a:t>
            </a:r>
            <a:r>
              <a:rPr lang="en-US" sz="1200" b="0" i="0" kern="1200" dirty="0">
                <a:solidFill>
                  <a:schemeClr val="tx1"/>
                </a:solidFill>
                <a:effectLst/>
                <a:latin typeface="+mn-lt"/>
                <a:ea typeface="+mn-ea"/>
                <a:cs typeface="+mn-cs"/>
              </a:rPr>
              <a:t>]. The distribution of ALL/LBL categories is B lineage (85 percent), T lineage (10 to 15 percent), and NK lineage (&lt;1 percent).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Approximately </a:t>
            </a:r>
            <a:r>
              <a:rPr lang="en-US" sz="1200" b="1" i="0" kern="1200" dirty="0">
                <a:solidFill>
                  <a:schemeClr val="tx1"/>
                </a:solidFill>
                <a:effectLst/>
                <a:latin typeface="+mn-lt"/>
                <a:ea typeface="+mn-ea"/>
                <a:cs typeface="+mn-cs"/>
              </a:rPr>
              <a:t>3000 new cases of ALL/LBL are diagnosed in children each year in the United States</a:t>
            </a:r>
            <a:r>
              <a:rPr lang="en-US" sz="1200" b="0" i="0" kern="1200" dirty="0">
                <a:solidFill>
                  <a:schemeClr val="tx1"/>
                </a:solidFill>
                <a:effectLst/>
                <a:latin typeface="+mn-lt"/>
                <a:ea typeface="+mn-ea"/>
                <a:cs typeface="+mn-cs"/>
              </a:rPr>
              <a:t>, with an incidence of approximately 3.4 cases per 100,000 [</a:t>
            </a:r>
            <a:r>
              <a:rPr lang="en-US" sz="1200" b="0" i="0" u="none" strike="noStrike" kern="1200" dirty="0">
                <a:solidFill>
                  <a:schemeClr val="tx1"/>
                </a:solidFill>
                <a:effectLst/>
                <a:latin typeface="+mn-lt"/>
                <a:ea typeface="+mn-ea"/>
                <a:cs typeface="+mn-cs"/>
                <a:hlinkClick r:id="rId4"/>
              </a:rPr>
              <a:t>1</a:t>
            </a:r>
            <a:r>
              <a:rPr lang="en-US" sz="1200" b="0" i="0" kern="1200" dirty="0">
                <a:solidFill>
                  <a:schemeClr val="tx1"/>
                </a:solidFill>
                <a:effectLst/>
                <a:latin typeface="+mn-lt"/>
                <a:ea typeface="+mn-ea"/>
                <a:cs typeface="+mn-cs"/>
              </a:rPr>
              <a:t>]. The incidence varies worldwide but this may be influenced, in part, by diagnostic and reporting differences [</a:t>
            </a:r>
            <a:r>
              <a:rPr lang="en-US" sz="1200" b="0" i="0" u="none" strike="noStrike" kern="1200" dirty="0">
                <a:solidFill>
                  <a:schemeClr val="tx1"/>
                </a:solidFill>
                <a:effectLst/>
                <a:latin typeface="+mn-lt"/>
                <a:ea typeface="+mn-ea"/>
                <a:cs typeface="+mn-cs"/>
                <a:hlinkClick r:id="rId5"/>
              </a:rPr>
              <a:t>3</a:t>
            </a:r>
            <a:r>
              <a:rPr lang="en-US" sz="1200" b="0" i="0" kern="1200" dirty="0">
                <a:solidFill>
                  <a:schemeClr val="tx1"/>
                </a:solidFill>
                <a:effectLst/>
                <a:latin typeface="+mn-lt"/>
                <a:ea typeface="+mn-ea"/>
                <a:cs typeface="+mn-cs"/>
              </a:rPr>
              <a:t>]. In the United States, the incidence of ALL/LBL is higher in Latino and White individuals than in Black and Asian individuals [</a:t>
            </a:r>
            <a:r>
              <a:rPr lang="en-US" sz="1200" b="0" i="0" u="none" strike="noStrike" kern="1200" dirty="0">
                <a:solidFill>
                  <a:schemeClr val="tx1"/>
                </a:solidFill>
                <a:effectLst/>
                <a:latin typeface="+mn-lt"/>
                <a:ea typeface="+mn-ea"/>
                <a:cs typeface="+mn-cs"/>
                <a:hlinkClick r:id="rId6"/>
              </a:rPr>
              <a:t>4,5</a:t>
            </a:r>
            <a:r>
              <a:rPr lang="en-US" sz="1200" b="0" i="0" kern="1200" dirty="0">
                <a:solidFill>
                  <a:schemeClr val="tx1"/>
                </a:solidFill>
                <a:effectLst/>
                <a:latin typeface="+mn-lt"/>
                <a:ea typeface="+mn-ea"/>
                <a:cs typeface="+mn-cs"/>
              </a:rPr>
              <a:t>]. The peak incidence of ALL/LBL occurs between ages two to five years, and it is more common among boys than girls [</a:t>
            </a:r>
            <a:r>
              <a:rPr lang="en-US" sz="1200" b="0" i="0" u="none" strike="noStrike" kern="1200" dirty="0">
                <a:solidFill>
                  <a:schemeClr val="tx1"/>
                </a:solidFill>
                <a:effectLst/>
                <a:latin typeface="+mn-lt"/>
                <a:ea typeface="+mn-ea"/>
                <a:cs typeface="+mn-cs"/>
                <a:hlinkClick r:id="rId7"/>
              </a:rPr>
              <a:t>1,4,6,7</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incidence of childhood leukemia appears to be increasing</a:t>
            </a:r>
          </a:p>
          <a:p>
            <a:endParaRPr lang="en-US" sz="1200" b="0" i="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Lymphoid →</a:t>
            </a:r>
            <a:r>
              <a:rPr lang="en-US" sz="1200" b="0" i="0" u="none" strike="noStrike" kern="1200" dirty="0">
                <a:solidFill>
                  <a:schemeClr val="tx1"/>
                </a:solidFill>
                <a:effectLst/>
                <a:latin typeface="+mn-lt"/>
                <a:ea typeface="+mn-ea"/>
                <a:cs typeface="+mn-cs"/>
              </a:rPr>
              <a:t> the “smart” immune cells that recognize specific targets (Bs and Ts)</a:t>
            </a:r>
          </a:p>
          <a:p>
            <a:r>
              <a:rPr lang="en-US" sz="1200" b="1" i="0" u="none" strike="noStrike" kern="1200" dirty="0">
                <a:solidFill>
                  <a:schemeClr val="tx1"/>
                </a:solidFill>
                <a:effectLst/>
                <a:latin typeface="+mn-lt"/>
                <a:ea typeface="+mn-ea"/>
                <a:cs typeface="+mn-cs"/>
              </a:rPr>
              <a:t>Myeloid →</a:t>
            </a:r>
            <a:r>
              <a:rPr lang="en-US" sz="1200" b="0" i="0" u="none" strike="noStrike" kern="1200" dirty="0">
                <a:solidFill>
                  <a:schemeClr val="tx1"/>
                </a:solidFill>
                <a:effectLst/>
                <a:latin typeface="+mn-lt"/>
                <a:ea typeface="+mn-ea"/>
                <a:cs typeface="+mn-cs"/>
              </a:rPr>
              <a:t> the “frontline” cells that do general defense, plus red blood cells and platelets.</a:t>
            </a:r>
          </a:p>
          <a:p>
            <a:r>
              <a:rPr lang="en-US" sz="1200" b="0" i="0" u="none" strike="noStrike" kern="1200" dirty="0">
                <a:solidFill>
                  <a:schemeClr val="tx1"/>
                </a:solidFill>
                <a:effectLst/>
                <a:latin typeface="+mn-lt"/>
                <a:ea typeface="+mn-ea"/>
                <a:cs typeface="+mn-cs"/>
              </a:rPr>
              <a:t>Leukemias are named after which branch goes wrong:</a:t>
            </a:r>
          </a:p>
          <a:p>
            <a:r>
              <a:rPr lang="en-US" sz="1200" b="1" i="0" u="none" strike="noStrike" kern="1200" dirty="0">
                <a:solidFill>
                  <a:schemeClr val="tx1"/>
                </a:solidFill>
                <a:effectLst/>
                <a:latin typeface="+mn-lt"/>
                <a:ea typeface="+mn-ea"/>
                <a:cs typeface="+mn-cs"/>
              </a:rPr>
              <a:t>ALL:</a:t>
            </a:r>
            <a:r>
              <a:rPr lang="en-US" sz="1200" b="0" i="0" u="none" strike="noStrike" kern="1200" dirty="0">
                <a:solidFill>
                  <a:schemeClr val="tx1"/>
                </a:solidFill>
                <a:effectLst/>
                <a:latin typeface="+mn-lt"/>
                <a:ea typeface="+mn-ea"/>
                <a:cs typeface="+mn-cs"/>
              </a:rPr>
              <a:t> malignant overgrowth of lymphoid precursors (immature B or T cells).</a:t>
            </a:r>
          </a:p>
          <a:p>
            <a:r>
              <a:rPr lang="en-US" sz="1200" b="1" i="0" u="none" strike="noStrike" kern="1200" dirty="0">
                <a:solidFill>
                  <a:schemeClr val="tx1"/>
                </a:solidFill>
                <a:effectLst/>
                <a:latin typeface="+mn-lt"/>
                <a:ea typeface="+mn-ea"/>
                <a:cs typeface="+mn-cs"/>
              </a:rPr>
              <a:t>AML:</a:t>
            </a:r>
            <a:r>
              <a:rPr lang="en-US" sz="1200" b="0" i="0" u="none" strike="noStrike" kern="1200" dirty="0">
                <a:solidFill>
                  <a:schemeClr val="tx1"/>
                </a:solidFill>
                <a:effectLst/>
                <a:latin typeface="+mn-lt"/>
                <a:ea typeface="+mn-ea"/>
                <a:cs typeface="+mn-cs"/>
              </a:rPr>
              <a:t> malignant overgrowth of myeloid precursors (cells that should become red cells, platelets, or granulocytes).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10</a:t>
            </a:fld>
            <a:endParaRPr lang="en-US"/>
          </a:p>
        </p:txBody>
      </p:sp>
    </p:spTree>
    <p:extLst>
      <p:ext uri="{BB962C8B-B14F-4D97-AF65-F5344CB8AC3E}">
        <p14:creationId xmlns:p14="http://schemas.microsoft.com/office/powerpoint/2010/main" val="3792914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061FE-F0F8-7F53-D65C-17F97E037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F8B6F-0FF6-ADD3-2EF5-E863F4806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11F40-2378-EE33-3AE8-14C6CDF9DF7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Citation</a:t>
            </a:r>
          </a:p>
          <a:p>
            <a:r>
              <a:rPr lang="en-US" sz="1200" kern="1200" dirty="0">
                <a:solidFill>
                  <a:schemeClr val="tx1"/>
                </a:solidFill>
                <a:effectLst/>
                <a:latin typeface="+mn-lt"/>
                <a:ea typeface="+mn-ea"/>
                <a:cs typeface="+mn-cs"/>
              </a:rPr>
              <a:t>Wertheimer N, Leeper E. Electrical wiring configurations and childhood cancer. Am J Epidemiol. 1979;109(3):273-284. </a:t>
            </a:r>
          </a:p>
          <a:p>
            <a:endParaRPr lang="en-US" sz="1200" kern="1200" dirty="0">
              <a:solidFill>
                <a:schemeClr val="tx1"/>
              </a:solidFill>
              <a:effectLst/>
              <a:latin typeface="+mn-lt"/>
              <a:ea typeface="+mn-ea"/>
              <a:cs typeface="+mn-cs"/>
              <a:hlinkClick r:id="rId3"/>
            </a:endParaRPr>
          </a:p>
          <a:p>
            <a:r>
              <a:rPr lang="en-US" sz="1200" kern="1200" dirty="0">
                <a:solidFill>
                  <a:schemeClr val="tx1"/>
                </a:solidFill>
                <a:effectLst/>
                <a:latin typeface="+mn-lt"/>
                <a:ea typeface="+mn-ea"/>
                <a:cs typeface="+mn-cs"/>
                <a:hlinkClick r:id="rId3"/>
              </a:rPr>
              <a:t>https://pubmed.ncbi.nlm.nih.gov/453167/</a:t>
            </a:r>
            <a:r>
              <a:rPr lang="en-US" dirty="0">
                <a:effectLst/>
              </a:rPr>
              <a:t> </a:t>
            </a:r>
          </a:p>
          <a:p>
            <a:endParaRPr lang="en-US" dirty="0">
              <a:effectLst/>
            </a:endParaRPr>
          </a:p>
          <a:p>
            <a:r>
              <a:rPr lang="en-US" sz="1200" kern="1200" dirty="0">
                <a:solidFill>
                  <a:schemeClr val="tx1"/>
                </a:solidFill>
                <a:effectLst/>
                <a:latin typeface="+mn-lt"/>
                <a:ea typeface="+mn-ea"/>
                <a:cs typeface="+mn-cs"/>
              </a:rPr>
              <a:t>Wertheimer and Leeper's paper launched the field of EMF epidemiology. They noticed that homes near certain power line configurations had more childhood cancer deaths and developed "wire codes" - categories based on the type and proximity of electrical wiring near homes.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Confounding? </a:t>
            </a:r>
          </a:p>
          <a:p>
            <a:r>
              <a:rPr lang="en-US" sz="1200" b="1" kern="1200" dirty="0">
                <a:solidFill>
                  <a:schemeClr val="tx1"/>
                </a:solidFill>
                <a:effectLst/>
                <a:latin typeface="+mn-lt"/>
                <a:ea typeface="+mn-ea"/>
                <a:cs typeface="+mn-cs"/>
              </a:rPr>
              <a:t>Critical insight on wire codes:</a:t>
            </a:r>
            <a:r>
              <a:rPr lang="en-US" sz="1200" kern="1200" dirty="0">
                <a:solidFill>
                  <a:schemeClr val="tx1"/>
                </a:solidFill>
                <a:effectLst/>
                <a:latin typeface="+mn-lt"/>
                <a:ea typeface="+mn-ea"/>
                <a:cs typeface="+mn-cs"/>
              </a:rPr>
              <a:t> While wire codes correlate with magnetic fields, they also correlate with many other factors: socioeconomic status (wealthier neighborhoods have underground wiring), housing age (older homes near surface streets have more overhead lines), urban density, and traffic density. This confounding makes it impossible to determine if associations reflect magnetic fields or these other factors.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Biological plausibility was completely absent - no proposed mechanism for how 50-60 Hz magnetic fields at </a:t>
            </a:r>
            <a:r>
              <a:rPr lang="en-US" sz="1200" kern="1200" dirty="0" err="1">
                <a:solidFill>
                  <a:schemeClr val="tx1"/>
                </a:solidFill>
                <a:effectLst/>
                <a:latin typeface="+mn-lt"/>
                <a:ea typeface="+mn-ea"/>
                <a:cs typeface="+mn-cs"/>
              </a:rPr>
              <a:t>microtesla</a:t>
            </a:r>
            <a:r>
              <a:rPr lang="en-US" sz="1200" kern="1200" dirty="0">
                <a:solidFill>
                  <a:schemeClr val="tx1"/>
                </a:solidFill>
                <a:effectLst/>
                <a:latin typeface="+mn-lt"/>
                <a:ea typeface="+mn-ea"/>
                <a:cs typeface="+mn-cs"/>
              </a:rPr>
              <a:t> levels could cause cancer. No animal models supported the association. The study was purely observational pattern recognition.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temporal relationship problem:</a:t>
            </a:r>
            <a:r>
              <a:rPr lang="en-US" sz="1200" kern="1200" dirty="0">
                <a:solidFill>
                  <a:schemeClr val="tx1"/>
                </a:solidFill>
                <a:effectLst/>
                <a:latin typeface="+mn-lt"/>
                <a:ea typeface="+mn-ea"/>
                <a:cs typeface="+mn-cs"/>
              </a:rPr>
              <a:t> Using </a:t>
            </a:r>
            <a:r>
              <a:rPr lang="en-US" sz="1200" b="1" kern="1200" dirty="0">
                <a:solidFill>
                  <a:srgbClr val="FF0000"/>
                </a:solidFill>
                <a:effectLst/>
                <a:latin typeface="+mn-lt"/>
                <a:ea typeface="+mn-ea"/>
                <a:cs typeface="+mn-cs"/>
              </a:rPr>
              <a:t>death certificates</a:t>
            </a:r>
            <a:r>
              <a:rPr lang="en-US" sz="1200" kern="1200" dirty="0">
                <a:solidFill>
                  <a:schemeClr val="tx1"/>
                </a:solidFill>
                <a:effectLst/>
                <a:latin typeface="+mn-lt"/>
                <a:ea typeface="+mn-ea"/>
                <a:cs typeface="+mn-cs"/>
              </a:rPr>
              <a:t> rather than birth addresses means we don't know if children lived near power lines before diagnosis or moved there afterward. For diseases with long latency like leukemia, establishing that exposure preceded disease is critical.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Historical context:</a:t>
            </a:r>
            <a:r>
              <a:rPr lang="en-US" sz="1200" kern="1200" dirty="0">
                <a:solidFill>
                  <a:schemeClr val="tx1"/>
                </a:solidFill>
                <a:effectLst/>
                <a:latin typeface="+mn-lt"/>
                <a:ea typeface="+mn-ea"/>
                <a:cs typeface="+mn-cs"/>
              </a:rPr>
              <a:t> In 1979, direct magnetic field measurement devices were not readily available for epidemiological studies. Wire codes were a practical, if imperfect, solution. </a:t>
            </a:r>
            <a:r>
              <a:rPr lang="en-US" sz="1200" u="sng" kern="1200" dirty="0">
                <a:solidFill>
                  <a:schemeClr val="tx1"/>
                </a:solidFill>
                <a:effectLst/>
                <a:latin typeface="+mn-lt"/>
                <a:ea typeface="+mn-ea"/>
                <a:cs typeface="+mn-cs"/>
              </a:rPr>
              <a:t>Savitz (1988) would later add actual measurements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Bottom line:</a:t>
            </a:r>
            <a:r>
              <a:rPr lang="en-US" sz="1200" kern="1200" dirty="0">
                <a:solidFill>
                  <a:schemeClr val="tx1"/>
                </a:solidFill>
                <a:effectLst/>
                <a:latin typeface="+mn-lt"/>
                <a:ea typeface="+mn-ea"/>
                <a:cs typeface="+mn-cs"/>
              </a:rPr>
              <a:t> Important for raising the question, but methodologically limited. Requires replication with better exposure assessment and control of confounding. This is exactly what subsequent research attempted to do.</a:t>
            </a:r>
          </a:p>
          <a:p>
            <a:endParaRPr lang="en-US" dirty="0"/>
          </a:p>
        </p:txBody>
      </p:sp>
      <p:sp>
        <p:nvSpPr>
          <p:cNvPr id="4" name="Slide Number Placeholder 3">
            <a:extLst>
              <a:ext uri="{FF2B5EF4-FFF2-40B4-BE49-F238E27FC236}">
                <a16:creationId xmlns:a16="http://schemas.microsoft.com/office/drawing/2014/main" id="{78B14639-00F6-385F-308F-FB94D315CBB2}"/>
              </a:ext>
            </a:extLst>
          </p:cNvPr>
          <p:cNvSpPr>
            <a:spLocks noGrp="1"/>
          </p:cNvSpPr>
          <p:nvPr>
            <p:ph type="sldNum" sz="quarter" idx="5"/>
          </p:nvPr>
        </p:nvSpPr>
        <p:spPr/>
        <p:txBody>
          <a:bodyPr/>
          <a:lstStyle/>
          <a:p>
            <a:fld id="{86693A0A-4ED5-5D44-9618-4529F1FB7FA3}" type="slidenum">
              <a:rPr lang="en-US" smtClean="0"/>
              <a:t>11</a:t>
            </a:fld>
            <a:endParaRPr lang="en-US"/>
          </a:p>
        </p:txBody>
      </p:sp>
    </p:spTree>
    <p:extLst>
      <p:ext uri="{BB962C8B-B14F-4D97-AF65-F5344CB8AC3E}">
        <p14:creationId xmlns:p14="http://schemas.microsoft.com/office/powerpoint/2010/main" val="2464901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8453-8F6B-F01F-2EC2-D3D612058E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863A21-495D-19EA-81D4-431CA7FE7F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F62C3C-8441-962B-3753-71F058821C14}"/>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10/16/25</a:t>
            </a:fld>
            <a:endParaRPr lang="en-US"/>
          </a:p>
        </p:txBody>
      </p:sp>
      <p:sp>
        <p:nvSpPr>
          <p:cNvPr id="5" name="Footer Placeholder 4">
            <a:extLst>
              <a:ext uri="{FF2B5EF4-FFF2-40B4-BE49-F238E27FC236}">
                <a16:creationId xmlns:a16="http://schemas.microsoft.com/office/drawing/2014/main" id="{F497A1D5-838E-EA7B-A283-E4D417FF7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3CA074-232C-6716-F616-B9A48F98C15E}"/>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399827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AC82-40F5-A6D5-9CB7-91D3A2E1F3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6A0056-1CC8-4F91-E65C-F2EB159299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8C2A4-913A-D129-5622-67F5C2400FD0}"/>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10/16/25</a:t>
            </a:fld>
            <a:endParaRPr lang="en-US"/>
          </a:p>
        </p:txBody>
      </p:sp>
      <p:sp>
        <p:nvSpPr>
          <p:cNvPr id="5" name="Footer Placeholder 4">
            <a:extLst>
              <a:ext uri="{FF2B5EF4-FFF2-40B4-BE49-F238E27FC236}">
                <a16:creationId xmlns:a16="http://schemas.microsoft.com/office/drawing/2014/main" id="{A99D5D7A-9844-FC4C-BD6D-6473154EE6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3066D7-ACF5-06D7-B371-845FF33FC4BD}"/>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346479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D2FBC-5FA2-207D-A10D-CC3413D414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A6F1E1-3075-F20E-9AF2-99EB7B5E13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8EA2C-3A0F-CEEB-C8B4-0A74254AC8A4}"/>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10/16/25</a:t>
            </a:fld>
            <a:endParaRPr lang="en-US"/>
          </a:p>
        </p:txBody>
      </p:sp>
      <p:sp>
        <p:nvSpPr>
          <p:cNvPr id="5" name="Footer Placeholder 4">
            <a:extLst>
              <a:ext uri="{FF2B5EF4-FFF2-40B4-BE49-F238E27FC236}">
                <a16:creationId xmlns:a16="http://schemas.microsoft.com/office/drawing/2014/main" id="{0355FC1B-8045-989C-C208-5278E68CC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C8469B-16E5-8C19-0FCC-578A38DA737D}"/>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25140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BF23-E8E4-854E-25C0-9B47F72B7B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85135-24F1-4696-045F-C5E4ED2E43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63AF1-C239-CA11-FFF7-04AB290FC184}"/>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10/16/25</a:t>
            </a:fld>
            <a:endParaRPr lang="en-US"/>
          </a:p>
        </p:txBody>
      </p:sp>
      <p:sp>
        <p:nvSpPr>
          <p:cNvPr id="5" name="Footer Placeholder 4">
            <a:extLst>
              <a:ext uri="{FF2B5EF4-FFF2-40B4-BE49-F238E27FC236}">
                <a16:creationId xmlns:a16="http://schemas.microsoft.com/office/drawing/2014/main" id="{4DA406CE-1491-4ACB-D32A-D1767A390E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E55C79-BF64-23CB-50B3-3F02E855EA99}"/>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112297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E2C81-3688-844F-4963-C3435E80BC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6159A4-30CD-E5DB-191F-D37CCF7657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3C7437-DBE5-1F8E-7AA7-CC336980B7E8}"/>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10/16/25</a:t>
            </a:fld>
            <a:endParaRPr lang="en-US"/>
          </a:p>
        </p:txBody>
      </p:sp>
      <p:sp>
        <p:nvSpPr>
          <p:cNvPr id="5" name="Footer Placeholder 4">
            <a:extLst>
              <a:ext uri="{FF2B5EF4-FFF2-40B4-BE49-F238E27FC236}">
                <a16:creationId xmlns:a16="http://schemas.microsoft.com/office/drawing/2014/main" id="{7A061171-C78C-E3C5-3FAC-D19884E1C9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EB3CE8-4FF6-4A2F-29BB-27A1375E49C9}"/>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242917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09BD5-04D6-AE83-536C-546E626D603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659666B-75E0-1BEB-FCDF-CB7BFD3503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B8D402-B1D8-0BBD-96E1-2C24A8EBB4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BD57A0-0E15-4CCB-D77A-C171C563262F}"/>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10/16/25</a:t>
            </a:fld>
            <a:endParaRPr lang="en-US"/>
          </a:p>
        </p:txBody>
      </p:sp>
      <p:sp>
        <p:nvSpPr>
          <p:cNvPr id="6" name="Footer Placeholder 5">
            <a:extLst>
              <a:ext uri="{FF2B5EF4-FFF2-40B4-BE49-F238E27FC236}">
                <a16:creationId xmlns:a16="http://schemas.microsoft.com/office/drawing/2014/main" id="{1D826F44-B9C3-3DD7-DBE5-03C3B85FB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D5C469-AA5B-796E-30C0-C96F188B725C}"/>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315837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42723-B385-A41A-F2C1-037CB98D36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F33E3C-29A1-85F4-D191-E05C7B17DA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4240EE-EB75-FC5A-B796-9A764B3156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86A5C-DB62-E653-E653-F16A2E9521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FDC710-2DBA-D96C-BF3E-B8657A3B6B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9527CF-BACE-A319-57ED-B2BCA831B210}"/>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10/16/25</a:t>
            </a:fld>
            <a:endParaRPr lang="en-US"/>
          </a:p>
        </p:txBody>
      </p:sp>
      <p:sp>
        <p:nvSpPr>
          <p:cNvPr id="8" name="Footer Placeholder 7">
            <a:extLst>
              <a:ext uri="{FF2B5EF4-FFF2-40B4-BE49-F238E27FC236}">
                <a16:creationId xmlns:a16="http://schemas.microsoft.com/office/drawing/2014/main" id="{2E6B0998-84EF-1D94-349B-70A87F61A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FC3CDD8-061F-CE40-26C9-EAB7F733F449}"/>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304326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CCE-2B75-12F1-022F-4893622FDD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F8C536-AB09-7AFE-EFCF-5A1A9DDC36AD}"/>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10/16/25</a:t>
            </a:fld>
            <a:endParaRPr lang="en-US"/>
          </a:p>
        </p:txBody>
      </p:sp>
      <p:sp>
        <p:nvSpPr>
          <p:cNvPr id="4" name="Footer Placeholder 3">
            <a:extLst>
              <a:ext uri="{FF2B5EF4-FFF2-40B4-BE49-F238E27FC236}">
                <a16:creationId xmlns:a16="http://schemas.microsoft.com/office/drawing/2014/main" id="{43061A96-1C28-1A37-9869-061A17B836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0868883-0C6C-15D2-7B94-65B29C9218F5}"/>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280830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D186F0-0D5C-E03D-E26F-27949ED3C4EE}"/>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10/16/25</a:t>
            </a:fld>
            <a:endParaRPr lang="en-US"/>
          </a:p>
        </p:txBody>
      </p:sp>
      <p:sp>
        <p:nvSpPr>
          <p:cNvPr id="3" name="Footer Placeholder 2">
            <a:extLst>
              <a:ext uri="{FF2B5EF4-FFF2-40B4-BE49-F238E27FC236}">
                <a16:creationId xmlns:a16="http://schemas.microsoft.com/office/drawing/2014/main" id="{8FD21310-D239-20A8-A31A-D5E69CD999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27FF8F-879B-BE5D-0488-EF4B14EDAE55}"/>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256746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D8B9B-B07D-9C35-F967-53C5550D20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E9DD91-2B65-C27B-603C-E857384E6D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0A9E08-CB5E-2937-C7D4-E99239198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4A17D0-5FF4-34F0-B95F-938248897ABB}"/>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10/16/25</a:t>
            </a:fld>
            <a:endParaRPr lang="en-US"/>
          </a:p>
        </p:txBody>
      </p:sp>
      <p:sp>
        <p:nvSpPr>
          <p:cNvPr id="6" name="Footer Placeholder 5">
            <a:extLst>
              <a:ext uri="{FF2B5EF4-FFF2-40B4-BE49-F238E27FC236}">
                <a16:creationId xmlns:a16="http://schemas.microsoft.com/office/drawing/2014/main" id="{665DA306-271E-94C3-D05F-CD8FAC285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78EEDB-CB68-98BF-F918-556B5088476F}"/>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379318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F4665-70CB-618D-F0DB-E2725D944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FF86CB-1193-53E9-E7AB-573FE8DB1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BE0C18-DE9D-696E-9201-9B6A8FF96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5225F-3AE9-0D90-E156-39603D4205E5}"/>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10/16/25</a:t>
            </a:fld>
            <a:endParaRPr lang="en-US"/>
          </a:p>
        </p:txBody>
      </p:sp>
      <p:sp>
        <p:nvSpPr>
          <p:cNvPr id="6" name="Footer Placeholder 5">
            <a:extLst>
              <a:ext uri="{FF2B5EF4-FFF2-40B4-BE49-F238E27FC236}">
                <a16:creationId xmlns:a16="http://schemas.microsoft.com/office/drawing/2014/main" id="{217C0EA8-84B4-EB7B-FD9F-4369C569CC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9823AE-D80A-8F13-2482-3DB7DBE75D34}"/>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199877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bg2">
                <a:tint val="93000"/>
                <a:satMod val="150000"/>
                <a:shade val="98000"/>
                <a:lumMod val="102000"/>
              </a:schemeClr>
            </a:gs>
            <a:gs pos="95000">
              <a:srgbClr val="D0CFCF">
                <a:lumMod val="81210"/>
                <a:lumOff val="18790"/>
              </a:srgbClr>
            </a:gs>
            <a:gs pos="72000">
              <a:schemeClr val="bg2">
                <a:tint val="98000"/>
                <a:satMod val="130000"/>
                <a:shade val="90000"/>
                <a:lumMod val="103000"/>
              </a:schemeClr>
            </a:gs>
            <a:gs pos="100000">
              <a:schemeClr val="bg2">
                <a:shade val="63000"/>
                <a:satMod val="12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159251-73A8-8BD9-7340-678458EC35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45F89A0-6D7B-8998-2F62-E7A894A052C4}"/>
              </a:ext>
            </a:extLst>
          </p:cNvPr>
          <p:cNvSpPr>
            <a:spLocks noGrp="1"/>
          </p:cNvSpPr>
          <p:nvPr>
            <p:ph type="body" idx="1"/>
          </p:nvPr>
        </p:nvSpPr>
        <p:spPr>
          <a:xfrm>
            <a:off x="838200" y="1825625"/>
            <a:ext cx="10515600" cy="46672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5242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4.sv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sv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9.jpg"/><Relationship Id="rId7"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sv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B3091-1D7A-1ED5-3AFF-51E534F2521F}"/>
              </a:ext>
            </a:extLst>
          </p:cNvPr>
          <p:cNvSpPr>
            <a:spLocks noGrp="1"/>
          </p:cNvSpPr>
          <p:nvPr>
            <p:ph type="title"/>
          </p:nvPr>
        </p:nvSpPr>
        <p:spPr/>
        <p:txBody>
          <a:bodyPr/>
          <a:lstStyle/>
          <a:p>
            <a:r>
              <a:rPr lang="en-US" dirty="0"/>
              <a:t>Slides Key</a:t>
            </a:r>
          </a:p>
        </p:txBody>
      </p:sp>
      <p:grpSp>
        <p:nvGrpSpPr>
          <p:cNvPr id="10" name="Group 9">
            <a:extLst>
              <a:ext uri="{FF2B5EF4-FFF2-40B4-BE49-F238E27FC236}">
                <a16:creationId xmlns:a16="http://schemas.microsoft.com/office/drawing/2014/main" id="{4BECF89A-80DE-4638-CC37-CE1215CE4BBC}"/>
              </a:ext>
            </a:extLst>
          </p:cNvPr>
          <p:cNvGrpSpPr/>
          <p:nvPr/>
        </p:nvGrpSpPr>
        <p:grpSpPr>
          <a:xfrm>
            <a:off x="3255342" y="1825349"/>
            <a:ext cx="5609895" cy="3207302"/>
            <a:chOff x="2241551" y="768350"/>
            <a:chExt cx="5609895" cy="3207302"/>
          </a:xfrm>
        </p:grpSpPr>
        <p:pic>
          <p:nvPicPr>
            <p:cNvPr id="19" name="Graphic 18" descr="Newspaper with solid fill">
              <a:extLst>
                <a:ext uri="{FF2B5EF4-FFF2-40B4-BE49-F238E27FC236}">
                  <a16:creationId xmlns:a16="http://schemas.microsoft.com/office/drawing/2014/main" id="{DBA0889C-34D7-EC5B-C550-97B4A004AC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2598" y="2004253"/>
              <a:ext cx="735496" cy="735496"/>
            </a:xfrm>
            <a:prstGeom prst="rect">
              <a:avLst/>
            </a:prstGeom>
          </p:spPr>
        </p:pic>
        <p:pic>
          <p:nvPicPr>
            <p:cNvPr id="4" name="Graphic 3" descr="Beaker with solid fill">
              <a:extLst>
                <a:ext uri="{FF2B5EF4-FFF2-40B4-BE49-F238E27FC236}">
                  <a16:creationId xmlns:a16="http://schemas.microsoft.com/office/drawing/2014/main" id="{C42B6C43-2560-31A3-AE07-3F8DBD9254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3146" y="768350"/>
              <a:ext cx="914400" cy="914400"/>
            </a:xfrm>
            <a:prstGeom prst="rect">
              <a:avLst/>
            </a:prstGeom>
          </p:spPr>
        </p:pic>
        <p:pic>
          <p:nvPicPr>
            <p:cNvPr id="9" name="Graphic 8" descr="Internet with solid fill">
              <a:extLst>
                <a:ext uri="{FF2B5EF4-FFF2-40B4-BE49-F238E27FC236}">
                  <a16:creationId xmlns:a16="http://schemas.microsoft.com/office/drawing/2014/main" id="{E87F5D46-7044-698E-B0BE-8189881B66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41551" y="3061252"/>
              <a:ext cx="914400" cy="914400"/>
            </a:xfrm>
            <a:prstGeom prst="rect">
              <a:avLst/>
            </a:prstGeom>
          </p:spPr>
        </p:pic>
        <p:sp>
          <p:nvSpPr>
            <p:cNvPr id="5" name="TextBox 4">
              <a:extLst>
                <a:ext uri="{FF2B5EF4-FFF2-40B4-BE49-F238E27FC236}">
                  <a16:creationId xmlns:a16="http://schemas.microsoft.com/office/drawing/2014/main" id="{114574AA-FB8F-8E94-BB77-135069FEEAD5}"/>
                </a:ext>
              </a:extLst>
            </p:cNvPr>
            <p:cNvSpPr txBox="1"/>
            <p:nvPr/>
          </p:nvSpPr>
          <p:spPr>
            <a:xfrm>
              <a:off x="3776869" y="1058219"/>
              <a:ext cx="4074577" cy="646331"/>
            </a:xfrm>
            <a:prstGeom prst="rect">
              <a:avLst/>
            </a:prstGeom>
            <a:noFill/>
          </p:spPr>
          <p:txBody>
            <a:bodyPr wrap="none" rtlCol="0">
              <a:spAutoFit/>
            </a:bodyPr>
            <a:lstStyle/>
            <a:p>
              <a:r>
                <a:rPr lang="en-US" sz="3600" dirty="0"/>
                <a:t>Research publication</a:t>
              </a:r>
            </a:p>
          </p:txBody>
        </p:sp>
        <p:sp>
          <p:nvSpPr>
            <p:cNvPr id="6" name="TextBox 5">
              <a:extLst>
                <a:ext uri="{FF2B5EF4-FFF2-40B4-BE49-F238E27FC236}">
                  <a16:creationId xmlns:a16="http://schemas.microsoft.com/office/drawing/2014/main" id="{9B9D028A-0D83-6388-398A-BB115EE59A57}"/>
                </a:ext>
              </a:extLst>
            </p:cNvPr>
            <p:cNvSpPr txBox="1"/>
            <p:nvPr/>
          </p:nvSpPr>
          <p:spPr>
            <a:xfrm>
              <a:off x="3776869" y="2008924"/>
              <a:ext cx="2139240" cy="646331"/>
            </a:xfrm>
            <a:prstGeom prst="rect">
              <a:avLst/>
            </a:prstGeom>
            <a:noFill/>
          </p:spPr>
          <p:txBody>
            <a:bodyPr wrap="none" rtlCol="0">
              <a:spAutoFit/>
            </a:bodyPr>
            <a:lstStyle/>
            <a:p>
              <a:r>
                <a:rPr lang="en-US" sz="3600" dirty="0"/>
                <a:t>Document</a:t>
              </a:r>
            </a:p>
          </p:txBody>
        </p:sp>
        <p:sp>
          <p:nvSpPr>
            <p:cNvPr id="8" name="TextBox 7">
              <a:extLst>
                <a:ext uri="{FF2B5EF4-FFF2-40B4-BE49-F238E27FC236}">
                  <a16:creationId xmlns:a16="http://schemas.microsoft.com/office/drawing/2014/main" id="{D249A11F-7666-0211-2504-63A0114E6ECE}"/>
                </a:ext>
              </a:extLst>
            </p:cNvPr>
            <p:cNvSpPr txBox="1"/>
            <p:nvPr/>
          </p:nvSpPr>
          <p:spPr>
            <a:xfrm>
              <a:off x="3776868" y="3166430"/>
              <a:ext cx="1712264" cy="646331"/>
            </a:xfrm>
            <a:prstGeom prst="rect">
              <a:avLst/>
            </a:prstGeom>
            <a:noFill/>
          </p:spPr>
          <p:txBody>
            <a:bodyPr wrap="none" rtlCol="0">
              <a:spAutoFit/>
            </a:bodyPr>
            <a:lstStyle/>
            <a:p>
              <a:r>
                <a:rPr lang="en-US" sz="3600" dirty="0"/>
                <a:t>Website</a:t>
              </a:r>
            </a:p>
          </p:txBody>
        </p:sp>
      </p:grpSp>
      <p:sp>
        <p:nvSpPr>
          <p:cNvPr id="12" name="TextBox 11">
            <a:extLst>
              <a:ext uri="{FF2B5EF4-FFF2-40B4-BE49-F238E27FC236}">
                <a16:creationId xmlns:a16="http://schemas.microsoft.com/office/drawing/2014/main" id="{9F28FBE9-78FF-213E-8782-14DF12D032BA}"/>
              </a:ext>
            </a:extLst>
          </p:cNvPr>
          <p:cNvSpPr txBox="1"/>
          <p:nvPr/>
        </p:nvSpPr>
        <p:spPr>
          <a:xfrm>
            <a:off x="4790659" y="6107864"/>
            <a:ext cx="2902695" cy="646331"/>
          </a:xfrm>
          <a:prstGeom prst="rect">
            <a:avLst/>
          </a:prstGeom>
          <a:noFill/>
        </p:spPr>
        <p:txBody>
          <a:bodyPr wrap="square" rtlCol="0">
            <a:spAutoFit/>
          </a:bodyPr>
          <a:lstStyle/>
          <a:p>
            <a:pPr algn="ctr"/>
            <a:r>
              <a:rPr lang="en-US" sz="3600" dirty="0"/>
              <a:t>Speaker notes</a:t>
            </a:r>
          </a:p>
        </p:txBody>
      </p:sp>
      <p:pic>
        <p:nvPicPr>
          <p:cNvPr id="20" name="Graphic 19" descr="Glasses with solid fill">
            <a:extLst>
              <a:ext uri="{FF2B5EF4-FFF2-40B4-BE49-F238E27FC236}">
                <a16:creationId xmlns:a16="http://schemas.microsoft.com/office/drawing/2014/main" id="{505F1358-FE29-9076-F0C3-EFF5ECC47D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56389" y="5156051"/>
            <a:ext cx="836543" cy="836543"/>
          </a:xfrm>
          <a:prstGeom prst="rect">
            <a:avLst/>
          </a:prstGeom>
        </p:spPr>
      </p:pic>
      <p:sp>
        <p:nvSpPr>
          <p:cNvPr id="21" name="TextBox 20">
            <a:extLst>
              <a:ext uri="{FF2B5EF4-FFF2-40B4-BE49-F238E27FC236}">
                <a16:creationId xmlns:a16="http://schemas.microsoft.com/office/drawing/2014/main" id="{84907D85-DCBB-8985-7378-4FF4121327ED}"/>
              </a:ext>
            </a:extLst>
          </p:cNvPr>
          <p:cNvSpPr txBox="1"/>
          <p:nvPr/>
        </p:nvSpPr>
        <p:spPr>
          <a:xfrm>
            <a:off x="4790659" y="5251156"/>
            <a:ext cx="2268442" cy="646331"/>
          </a:xfrm>
          <a:prstGeom prst="rect">
            <a:avLst/>
          </a:prstGeom>
          <a:noFill/>
        </p:spPr>
        <p:txBody>
          <a:bodyPr wrap="none" rtlCol="0">
            <a:spAutoFit/>
          </a:bodyPr>
          <a:lstStyle/>
          <a:p>
            <a:r>
              <a:rPr lang="en-US" sz="3600" dirty="0"/>
              <a:t>Zooming in</a:t>
            </a:r>
          </a:p>
        </p:txBody>
      </p:sp>
    </p:spTree>
    <p:extLst>
      <p:ext uri="{BB962C8B-B14F-4D97-AF65-F5344CB8AC3E}">
        <p14:creationId xmlns:p14="http://schemas.microsoft.com/office/powerpoint/2010/main" val="282024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DA93BF-552C-ECEA-40D0-627C4E09BA17}"/>
              </a:ext>
            </a:extLst>
          </p:cNvPr>
          <p:cNvPicPr>
            <a:picLocks noChangeAspect="1"/>
          </p:cNvPicPr>
          <p:nvPr/>
        </p:nvPicPr>
        <p:blipFill>
          <a:blip r:embed="rId3"/>
          <a:stretch>
            <a:fillRect/>
          </a:stretch>
        </p:blipFill>
        <p:spPr>
          <a:xfrm>
            <a:off x="6096000" y="244182"/>
            <a:ext cx="4808330" cy="6360109"/>
          </a:xfrm>
          <a:prstGeom prst="rect">
            <a:avLst/>
          </a:prstGeom>
        </p:spPr>
      </p:pic>
      <p:sp>
        <p:nvSpPr>
          <p:cNvPr id="7" name="Picture Placeholder 6">
            <a:extLst>
              <a:ext uri="{FF2B5EF4-FFF2-40B4-BE49-F238E27FC236}">
                <a16:creationId xmlns:a16="http://schemas.microsoft.com/office/drawing/2014/main" id="{6BDED2D7-A8CB-AFC4-E6C2-CEBAEA63056E}"/>
              </a:ext>
            </a:extLst>
          </p:cNvPr>
          <p:cNvSpPr>
            <a:spLocks noGrp="1"/>
          </p:cNvSpPr>
          <p:nvPr>
            <p:ph type="pic" idx="1"/>
          </p:nvPr>
        </p:nvSpPr>
        <p:spPr/>
      </p:sp>
      <p:sp>
        <p:nvSpPr>
          <p:cNvPr id="8" name="Text Placeholder 7">
            <a:extLst>
              <a:ext uri="{FF2B5EF4-FFF2-40B4-BE49-F238E27FC236}">
                <a16:creationId xmlns:a16="http://schemas.microsoft.com/office/drawing/2014/main" id="{695CAAE7-F7F4-0061-66C4-F6A191476606}"/>
              </a:ext>
            </a:extLst>
          </p:cNvPr>
          <p:cNvSpPr>
            <a:spLocks noGrp="1"/>
          </p:cNvSpPr>
          <p:nvPr>
            <p:ph type="body" sz="half" idx="2"/>
          </p:nvPr>
        </p:nvSpPr>
        <p:spPr>
          <a:xfrm>
            <a:off x="794545" y="997363"/>
            <a:ext cx="3932237" cy="5606911"/>
          </a:xfrm>
        </p:spPr>
        <p:txBody>
          <a:bodyPr>
            <a:normAutofit fontScale="25000" lnSpcReduction="20000"/>
          </a:bodyPr>
          <a:lstStyle/>
          <a:p>
            <a:r>
              <a:rPr lang="en-US" sz="11200" dirty="0"/>
              <a:t>-one-third of all childhood malignancies</a:t>
            </a:r>
          </a:p>
          <a:p>
            <a:endParaRPr lang="en-US" sz="11200" dirty="0"/>
          </a:p>
          <a:p>
            <a:r>
              <a:rPr lang="en-US" sz="11200" dirty="0"/>
              <a:t>-most common form of cancer in children</a:t>
            </a:r>
          </a:p>
          <a:p>
            <a:endParaRPr lang="en-US" sz="11200" dirty="0"/>
          </a:p>
          <a:p>
            <a:endParaRPr lang="en-US" sz="11200" b="1" dirty="0"/>
          </a:p>
          <a:p>
            <a:r>
              <a:rPr lang="en-US" sz="11200" b="1" dirty="0"/>
              <a:t>Lymphoid: </a:t>
            </a:r>
            <a:r>
              <a:rPr lang="en-US" sz="11200" dirty="0"/>
              <a:t>the smart immune cells that recognize specific targets (Bs and Ts)</a:t>
            </a:r>
          </a:p>
          <a:p>
            <a:r>
              <a:rPr lang="en-US" sz="11200" b="1" dirty="0"/>
              <a:t>Myeloid: </a:t>
            </a:r>
            <a:r>
              <a:rPr lang="en-US" sz="11200" dirty="0"/>
              <a:t>the frontline cells that do general defense, plus red blood cells and platelets.</a:t>
            </a:r>
          </a:p>
          <a:p>
            <a:r>
              <a:rPr lang="en-US" sz="11200" b="1" dirty="0"/>
              <a:t> </a:t>
            </a:r>
          </a:p>
          <a:p>
            <a:endParaRPr lang="en-US" sz="3600" b="1" dirty="0"/>
          </a:p>
          <a:p>
            <a:endParaRPr lang="en-US" dirty="0"/>
          </a:p>
        </p:txBody>
      </p:sp>
    </p:spTree>
    <p:extLst>
      <p:ext uri="{BB962C8B-B14F-4D97-AF65-F5344CB8AC3E}">
        <p14:creationId xmlns:p14="http://schemas.microsoft.com/office/powerpoint/2010/main" val="237603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7563C-3822-6696-19A6-BF9692629B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3DAAA-5C3D-65E1-91B3-837F27A79CC5}"/>
              </a:ext>
            </a:extLst>
          </p:cNvPr>
          <p:cNvSpPr>
            <a:spLocks noGrp="1"/>
          </p:cNvSpPr>
          <p:nvPr>
            <p:ph type="title"/>
          </p:nvPr>
        </p:nvSpPr>
        <p:spPr/>
        <p:txBody>
          <a:bodyPr>
            <a:normAutofit fontScale="90000"/>
          </a:bodyPr>
          <a:lstStyle/>
          <a:p>
            <a:r>
              <a:rPr lang="en-US" sz="4900" dirty="0"/>
              <a:t>Step 1: The Beginning</a:t>
            </a:r>
            <a:br>
              <a:rPr lang="en-US" dirty="0"/>
            </a:br>
            <a:r>
              <a:rPr lang="en-US" sz="3100" dirty="0"/>
              <a:t>Wertheimer N, Leeper E. 1979</a:t>
            </a:r>
            <a:br>
              <a:rPr lang="en-US" sz="2700" dirty="0"/>
            </a:br>
            <a:endParaRPr lang="en-US" sz="2700" dirty="0"/>
          </a:p>
        </p:txBody>
      </p:sp>
      <p:sp>
        <p:nvSpPr>
          <p:cNvPr id="3" name="Content Placeholder 2">
            <a:extLst>
              <a:ext uri="{FF2B5EF4-FFF2-40B4-BE49-F238E27FC236}">
                <a16:creationId xmlns:a16="http://schemas.microsoft.com/office/drawing/2014/main" id="{A7A4460A-1DFE-2415-0CC1-7A428465F9C9}"/>
              </a:ext>
            </a:extLst>
          </p:cNvPr>
          <p:cNvSpPr>
            <a:spLocks noGrp="1"/>
          </p:cNvSpPr>
          <p:nvPr>
            <p:ph sz="half" idx="1"/>
          </p:nvPr>
        </p:nvSpPr>
        <p:spPr/>
        <p:txBody>
          <a:bodyPr>
            <a:normAutofit/>
          </a:bodyPr>
          <a:lstStyle/>
          <a:p>
            <a:pPr lvl="0"/>
            <a:r>
              <a:rPr lang="en-US" dirty="0"/>
              <a:t>Case-control study </a:t>
            </a:r>
          </a:p>
          <a:p>
            <a:pPr lvl="0"/>
            <a:r>
              <a:rPr lang="en-US" dirty="0"/>
              <a:t>344 childhood cancer deaths vs. matched controls </a:t>
            </a:r>
          </a:p>
          <a:p>
            <a:pPr lvl="0"/>
            <a:r>
              <a:rPr lang="en-US" dirty="0"/>
              <a:t>1950-1973</a:t>
            </a:r>
          </a:p>
          <a:p>
            <a:pPr lvl="0"/>
            <a:r>
              <a:rPr lang="en-US" dirty="0"/>
              <a:t>Exposure assessment: "Wire code" classification</a:t>
            </a:r>
          </a:p>
          <a:p>
            <a:r>
              <a:rPr lang="en-US" dirty="0"/>
              <a:t>OR ≈ 2.0-3.0 for various cancer types</a:t>
            </a:r>
          </a:p>
          <a:p>
            <a:endParaRPr lang="en-US" dirty="0"/>
          </a:p>
        </p:txBody>
      </p:sp>
      <p:sp>
        <p:nvSpPr>
          <p:cNvPr id="4" name="Content Placeholder 3">
            <a:extLst>
              <a:ext uri="{FF2B5EF4-FFF2-40B4-BE49-F238E27FC236}">
                <a16:creationId xmlns:a16="http://schemas.microsoft.com/office/drawing/2014/main" id="{BB85BBD1-FB0F-8F44-9C8E-9006F94BAF0A}"/>
              </a:ext>
            </a:extLst>
          </p:cNvPr>
          <p:cNvSpPr>
            <a:spLocks noGrp="1"/>
          </p:cNvSpPr>
          <p:nvPr>
            <p:ph sz="half" idx="2"/>
          </p:nvPr>
        </p:nvSpPr>
        <p:spPr/>
        <p:txBody>
          <a:bodyPr>
            <a:normAutofit/>
          </a:bodyPr>
          <a:lstStyle/>
          <a:p>
            <a:pPr lvl="0"/>
            <a:r>
              <a:rPr lang="en-US" dirty="0">
                <a:solidFill>
                  <a:srgbClr val="FF0000"/>
                </a:solidFill>
              </a:rPr>
              <a:t>No biological plausibility </a:t>
            </a:r>
          </a:p>
          <a:p>
            <a:pPr lvl="0"/>
            <a:r>
              <a:rPr lang="en-US" dirty="0">
                <a:solidFill>
                  <a:srgbClr val="FF0000"/>
                </a:solidFill>
              </a:rPr>
              <a:t>No magnetic field measurements or calcs </a:t>
            </a:r>
          </a:p>
          <a:p>
            <a:r>
              <a:rPr lang="en-US" dirty="0">
                <a:solidFill>
                  <a:srgbClr val="FF0000"/>
                </a:solidFill>
              </a:rPr>
              <a:t>Chance: poor stats rigor</a:t>
            </a:r>
          </a:p>
          <a:p>
            <a:r>
              <a:rPr lang="en-US" dirty="0">
                <a:solidFill>
                  <a:srgbClr val="FF0000"/>
                </a:solidFill>
              </a:rPr>
              <a:t>Bias (e.g., unblinded)</a:t>
            </a:r>
          </a:p>
          <a:p>
            <a:pPr lvl="0"/>
            <a:r>
              <a:rPr lang="en-US" dirty="0">
                <a:solidFill>
                  <a:srgbClr val="FF0000"/>
                </a:solidFill>
              </a:rPr>
              <a:t>Confounding (e.g., SES)</a:t>
            </a:r>
            <a:endParaRPr lang="en-US" dirty="0"/>
          </a:p>
        </p:txBody>
      </p:sp>
      <p:pic>
        <p:nvPicPr>
          <p:cNvPr id="5" name="Graphic 4" descr="Beaker with solid fill">
            <a:extLst>
              <a:ext uri="{FF2B5EF4-FFF2-40B4-BE49-F238E27FC236}">
                <a16:creationId xmlns:a16="http://schemas.microsoft.com/office/drawing/2014/main" id="{6BD34E25-BE7A-171B-070E-6E605D3D9E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137221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3B7B-44BD-D7E2-7339-0565AB27ADA1}"/>
              </a:ext>
            </a:extLst>
          </p:cNvPr>
          <p:cNvSpPr>
            <a:spLocks noGrp="1"/>
          </p:cNvSpPr>
          <p:nvPr>
            <p:ph type="title"/>
          </p:nvPr>
        </p:nvSpPr>
        <p:spPr/>
        <p:txBody>
          <a:bodyPr>
            <a:normAutofit/>
          </a:bodyPr>
          <a:lstStyle/>
          <a:p>
            <a:r>
              <a:rPr lang="en-US" dirty="0"/>
              <a:t>Step 2: Blinded and Measured</a:t>
            </a:r>
            <a:br>
              <a:rPr lang="en-US" dirty="0"/>
            </a:br>
            <a:r>
              <a:rPr lang="en-US" sz="2700" b="0" dirty="0"/>
              <a:t>Savitz et al. 1988 - Denver Childhood Cancer Study</a:t>
            </a:r>
            <a:endParaRPr lang="en-US" sz="2700" dirty="0"/>
          </a:p>
        </p:txBody>
      </p:sp>
      <p:sp>
        <p:nvSpPr>
          <p:cNvPr id="6" name="Rectangle 1">
            <a:extLst>
              <a:ext uri="{FF2B5EF4-FFF2-40B4-BE49-F238E27FC236}">
                <a16:creationId xmlns:a16="http://schemas.microsoft.com/office/drawing/2014/main" id="{1B366D4C-8B3E-E7A5-9D0B-9E44725F649C}"/>
              </a:ext>
            </a:extLst>
          </p:cNvPr>
          <p:cNvSpPr>
            <a:spLocks noGrp="1" noChangeArrowheads="1"/>
          </p:cNvSpPr>
          <p:nvPr>
            <p:ph idx="1"/>
          </p:nvPr>
        </p:nvSpPr>
        <p:spPr bwMode="auto">
          <a:xfrm>
            <a:off x="838200" y="1897092"/>
            <a:ext cx="105156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r>
              <a:rPr kumimoji="0" lang="en-US" altLang="en-US" sz="3200" i="0" u="none" strike="noStrike" cap="none" normalizeH="0" baseline="0" dirty="0">
                <a:ln>
                  <a:noFill/>
                </a:ln>
                <a:solidFill>
                  <a:srgbClr val="FF0000"/>
                </a:solidFill>
                <a:effectLst/>
                <a:latin typeface="+mn-lt"/>
              </a:rPr>
              <a:t>Addresses blinding problem</a:t>
            </a:r>
            <a:endParaRPr lang="en-US" altLang="en-US" sz="3200" dirty="0">
              <a:solidFill>
                <a:srgbClr val="FF0000"/>
              </a:solidFill>
              <a:latin typeface="+mn-lt"/>
            </a:endParaRPr>
          </a:p>
          <a:p>
            <a:pPr>
              <a:lnSpc>
                <a:spcPct val="100000"/>
              </a:lnSpc>
            </a:pPr>
            <a:r>
              <a:rPr kumimoji="0" lang="en-US" altLang="en-US" sz="3200" i="0" u="none" strike="noStrike" cap="none" normalizeH="0" baseline="0" dirty="0">
                <a:ln>
                  <a:noFill/>
                </a:ln>
                <a:solidFill>
                  <a:srgbClr val="FF0000"/>
                </a:solidFill>
                <a:effectLst/>
                <a:latin typeface="+mn-lt"/>
              </a:rPr>
              <a:t>Measures magnetic fields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b="1" dirty="0">
              <a:solidFill>
                <a:srgbClr val="000000"/>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mn-lt"/>
              </a:rPr>
              <a:t>Study Design:</a:t>
            </a:r>
            <a:endParaRPr kumimoji="0" lang="en-US" altLang="en-US" sz="3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rgbClr val="000000"/>
                </a:solidFill>
                <a:effectLst/>
                <a:latin typeface="+mn-lt"/>
              </a:rPr>
              <a:t>356 childhood cancer cases (age 0-14), 356 controls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rgbClr val="000000"/>
                </a:solidFill>
                <a:effectLst/>
                <a:latin typeface="+mn-lt"/>
              </a:rPr>
              <a:t>Denver metro area, 1976-1983 diagnoses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i="0" u="none" strike="noStrike" cap="none" normalizeH="0" baseline="0" dirty="0">
                <a:ln>
                  <a:noFill/>
                </a:ln>
                <a:solidFill>
                  <a:srgbClr val="000000"/>
                </a:solidFill>
                <a:effectLst/>
                <a:latin typeface="+mn-lt"/>
              </a:rPr>
              <a:t>Blinded</a:t>
            </a:r>
            <a:r>
              <a:rPr kumimoji="0" lang="en-US" altLang="en-US" sz="3200" b="0" i="0" u="none" strike="noStrike" cap="none" normalizeH="0" baseline="0" dirty="0">
                <a:ln>
                  <a:noFill/>
                </a:ln>
                <a:solidFill>
                  <a:srgbClr val="000000"/>
                </a:solidFill>
                <a:effectLst/>
                <a:latin typeface="+mn-lt"/>
              </a:rPr>
              <a:t> in-home magnetic field measurements (low/high power use)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rgbClr val="000000"/>
                </a:solidFill>
                <a:effectLst/>
                <a:latin typeface="+mn-lt"/>
              </a:rPr>
              <a:t>Wire codes assessed for comparison</a:t>
            </a:r>
          </a:p>
        </p:txBody>
      </p:sp>
      <p:pic>
        <p:nvPicPr>
          <p:cNvPr id="7" name="Graphic 6" descr="Beaker with solid fill">
            <a:extLst>
              <a:ext uri="{FF2B5EF4-FFF2-40B4-BE49-F238E27FC236}">
                <a16:creationId xmlns:a16="http://schemas.microsoft.com/office/drawing/2014/main" id="{CC36AAA1-8F07-39DE-C12F-95D5D5DB85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56270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18CBA-B4AF-3A40-8F28-F8A0B1E9B6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D8FF2E-4DDD-5230-F0D0-B13B9AC257EF}"/>
              </a:ext>
            </a:extLst>
          </p:cNvPr>
          <p:cNvSpPr>
            <a:spLocks noGrp="1"/>
          </p:cNvSpPr>
          <p:nvPr>
            <p:ph type="title"/>
          </p:nvPr>
        </p:nvSpPr>
        <p:spPr/>
        <p:txBody>
          <a:bodyPr>
            <a:normAutofit/>
          </a:bodyPr>
          <a:lstStyle/>
          <a:p>
            <a:r>
              <a:rPr lang="en-US" dirty="0"/>
              <a:t>Step 2– Blinded and Measured</a:t>
            </a:r>
            <a:br>
              <a:rPr lang="en-US" dirty="0"/>
            </a:br>
            <a:r>
              <a:rPr lang="en-US" sz="2700" b="0" dirty="0"/>
              <a:t>Savitz et al. 1988 - Denver Childhood Cancer Study</a:t>
            </a:r>
            <a:endParaRPr lang="en-US" sz="2700" dirty="0"/>
          </a:p>
        </p:txBody>
      </p:sp>
      <p:sp>
        <p:nvSpPr>
          <p:cNvPr id="6" name="Rectangle 1">
            <a:extLst>
              <a:ext uri="{FF2B5EF4-FFF2-40B4-BE49-F238E27FC236}">
                <a16:creationId xmlns:a16="http://schemas.microsoft.com/office/drawing/2014/main" id="{15D38F2D-B589-8728-0B46-E872C49DE284}"/>
              </a:ext>
            </a:extLst>
          </p:cNvPr>
          <p:cNvSpPr>
            <a:spLocks noGrp="1" noChangeArrowheads="1"/>
          </p:cNvSpPr>
          <p:nvPr>
            <p:ph idx="1"/>
          </p:nvPr>
        </p:nvSpPr>
        <p:spPr bwMode="auto">
          <a:xfrm>
            <a:off x="838200" y="2294124"/>
            <a:ext cx="10515600" cy="373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buNone/>
            </a:pPr>
            <a:r>
              <a:rPr lang="en-US" altLang="en-US" dirty="0">
                <a:solidFill>
                  <a:srgbClr val="FF0000"/>
                </a:solidFill>
                <a:latin typeface="+mn-lt"/>
              </a:rPr>
              <a:t>Paradoxical Results: </a:t>
            </a:r>
          </a:p>
          <a:p>
            <a:pPr>
              <a:lnSpc>
                <a:spcPct val="100000"/>
              </a:lnSpc>
            </a:pPr>
            <a:r>
              <a:rPr lang="en-US" altLang="en-US" dirty="0">
                <a:latin typeface="+mn-lt"/>
              </a:rPr>
              <a:t>Confirms wire codes associated with cancer:</a:t>
            </a:r>
            <a:r>
              <a:rPr lang="en-US" altLang="en-US" dirty="0">
                <a:solidFill>
                  <a:srgbClr val="FF0000"/>
                </a:solidFill>
                <a:latin typeface="+mn-lt"/>
              </a:rPr>
              <a:t> </a:t>
            </a:r>
            <a:r>
              <a:rPr lang="en-US" altLang="en-US" dirty="0">
                <a:solidFill>
                  <a:srgbClr val="000000"/>
                </a:solidFill>
                <a:latin typeface="+mn-lt"/>
              </a:rPr>
              <a:t>OR = </a:t>
            </a:r>
            <a:r>
              <a:rPr lang="en-US" altLang="en-US" dirty="0">
                <a:solidFill>
                  <a:srgbClr val="FF0000"/>
                </a:solidFill>
                <a:latin typeface="+mn-lt"/>
              </a:rPr>
              <a:t>1.5 (CI 1.0-2.3) </a:t>
            </a:r>
          </a:p>
          <a:p>
            <a:pPr>
              <a:lnSpc>
                <a:spcPct val="100000"/>
              </a:lnSpc>
            </a:pPr>
            <a:r>
              <a:rPr lang="en-US" altLang="en-US" dirty="0">
                <a:latin typeface="+mn-lt"/>
              </a:rPr>
              <a:t>But Measured fields (&gt;2mG) not associated with cancer</a:t>
            </a:r>
          </a:p>
          <a:p>
            <a:pPr marL="0" lvl="0" indent="0">
              <a:lnSpc>
                <a:spcPct val="100000"/>
              </a:lnSpc>
              <a:buNone/>
            </a:pPr>
            <a:endParaRPr lang="en-US" altLang="en-US" dirty="0">
              <a:solidFill>
                <a:srgbClr val="FF0000"/>
              </a:solidFill>
              <a:latin typeface="+mn-lt"/>
            </a:endParaRPr>
          </a:p>
          <a:p>
            <a:pPr marL="0" lvl="0" indent="0">
              <a:lnSpc>
                <a:spcPct val="100000"/>
              </a:lnSpc>
              <a:buFontTx/>
              <a:buChar char="•"/>
            </a:pPr>
            <a:r>
              <a:rPr lang="en-US" altLang="en-US" dirty="0">
                <a:solidFill>
                  <a:srgbClr val="000000"/>
                </a:solidFill>
                <a:latin typeface="+mn-lt"/>
              </a:rPr>
              <a:t>blinded study; field measurements</a:t>
            </a:r>
          </a:p>
          <a:p>
            <a:pPr marL="0" lvl="0" indent="0">
              <a:lnSpc>
                <a:spcPct val="100000"/>
              </a:lnSpc>
              <a:buFontTx/>
              <a:buChar char="•"/>
            </a:pPr>
            <a:r>
              <a:rPr lang="en-US" altLang="en-US" dirty="0">
                <a:solidFill>
                  <a:srgbClr val="000000"/>
                </a:solidFill>
                <a:latin typeface="+mn-lt"/>
              </a:rPr>
              <a:t>Origin of </a:t>
            </a:r>
            <a:r>
              <a:rPr lang="en-US" altLang="en-US" dirty="0">
                <a:latin typeface="+mn-lt"/>
              </a:rPr>
              <a:t>the "wire code paradox”</a:t>
            </a:r>
          </a:p>
          <a:p>
            <a:r>
              <a:rPr lang="en-US" dirty="0">
                <a:latin typeface="+mn-lt"/>
              </a:rPr>
              <a:t>“the </a:t>
            </a:r>
            <a:r>
              <a:rPr lang="en-US" u="sng" dirty="0">
                <a:latin typeface="+mn-lt"/>
              </a:rPr>
              <a:t>results encourage further examination </a:t>
            </a:r>
            <a:r>
              <a:rPr lang="en-US" dirty="0">
                <a:latin typeface="+mn-lt"/>
              </a:rPr>
              <a:t>of the carcinogenic potential from this form of nonionizing radiation”</a:t>
            </a:r>
          </a:p>
          <a:p>
            <a:pPr marL="0" lvl="0" indent="0">
              <a:lnSpc>
                <a:spcPct val="100000"/>
              </a:lnSpc>
              <a:buFontTx/>
              <a:buChar char="•"/>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Graphic 2" descr="Beaker with solid fill">
            <a:extLst>
              <a:ext uri="{FF2B5EF4-FFF2-40B4-BE49-F238E27FC236}">
                <a16:creationId xmlns:a16="http://schemas.microsoft.com/office/drawing/2014/main" id="{42641D64-E0DF-FE54-19DB-9D10FCD258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5220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8A75-5CAE-5B61-700D-4CF13AE40420}"/>
              </a:ext>
            </a:extLst>
          </p:cNvPr>
          <p:cNvSpPr>
            <a:spLocks noGrp="1"/>
          </p:cNvSpPr>
          <p:nvPr>
            <p:ph type="title"/>
          </p:nvPr>
        </p:nvSpPr>
        <p:spPr/>
        <p:txBody>
          <a:bodyPr/>
          <a:lstStyle/>
          <a:p>
            <a:r>
              <a:rPr lang="en-US" dirty="0"/>
              <a:t>Step 3</a:t>
            </a:r>
          </a:p>
        </p:txBody>
      </p:sp>
      <p:sp>
        <p:nvSpPr>
          <p:cNvPr id="3" name="Content Placeholder 2">
            <a:extLst>
              <a:ext uri="{FF2B5EF4-FFF2-40B4-BE49-F238E27FC236}">
                <a16:creationId xmlns:a16="http://schemas.microsoft.com/office/drawing/2014/main" id="{48C0C2BE-9FD8-DFED-4510-303A873BF677}"/>
              </a:ext>
            </a:extLst>
          </p:cNvPr>
          <p:cNvSpPr>
            <a:spLocks noGrp="1"/>
          </p:cNvSpPr>
          <p:nvPr>
            <p:ph idx="1"/>
          </p:nvPr>
        </p:nvSpPr>
        <p:spPr/>
        <p:txBody>
          <a:bodyPr>
            <a:normAutofit/>
          </a:bodyPr>
          <a:lstStyle/>
          <a:p>
            <a:r>
              <a:rPr lang="en-US" sz="3200" dirty="0"/>
              <a:t>Lots of studies in the 1990’s, mostly non-significant findings</a:t>
            </a:r>
          </a:p>
          <a:p>
            <a:r>
              <a:rPr lang="en-US" sz="3200" dirty="0"/>
              <a:t>Best was Linet 1997</a:t>
            </a:r>
          </a:p>
          <a:p>
            <a:r>
              <a:rPr lang="en-US" sz="3200" dirty="0"/>
              <a:t>Congress launches </a:t>
            </a:r>
            <a:r>
              <a:rPr lang="en-US" sz="3200" dirty="0">
                <a:solidFill>
                  <a:srgbClr val="FF0000"/>
                </a:solidFill>
              </a:rPr>
              <a:t>EMF RAPID </a:t>
            </a:r>
            <a:r>
              <a:rPr lang="en-US" sz="3200" dirty="0"/>
              <a:t>program in the 1992 Energy Policy Act: Request for </a:t>
            </a:r>
            <a:r>
              <a:rPr lang="en-US" sz="3200" dirty="0">
                <a:solidFill>
                  <a:srgbClr val="FF0000"/>
                </a:solidFill>
              </a:rPr>
              <a:t>NIH</a:t>
            </a:r>
            <a:r>
              <a:rPr lang="en-US" sz="3200" dirty="0"/>
              <a:t> to evaluate health effects. </a:t>
            </a:r>
          </a:p>
          <a:p>
            <a:pPr lvl="1"/>
            <a:r>
              <a:rPr lang="en-US" sz="3200" dirty="0"/>
              <a:t>RAPID Program</a:t>
            </a:r>
          </a:p>
        </p:txBody>
      </p:sp>
    </p:spTree>
    <p:extLst>
      <p:ext uri="{BB962C8B-B14F-4D97-AF65-F5344CB8AC3E}">
        <p14:creationId xmlns:p14="http://schemas.microsoft.com/office/powerpoint/2010/main" val="400437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7CB08-49C3-A210-58AF-7DC3CA37316C}"/>
              </a:ext>
            </a:extLst>
          </p:cNvPr>
          <p:cNvSpPr>
            <a:spLocks noGrp="1"/>
          </p:cNvSpPr>
          <p:nvPr>
            <p:ph type="title"/>
          </p:nvPr>
        </p:nvSpPr>
        <p:spPr/>
        <p:txBody>
          <a:bodyPr/>
          <a:lstStyle/>
          <a:p>
            <a:r>
              <a:rPr lang="en-US" dirty="0"/>
              <a:t>Step 3—Pooled Analyses</a:t>
            </a:r>
          </a:p>
        </p:txBody>
      </p:sp>
      <p:sp>
        <p:nvSpPr>
          <p:cNvPr id="7" name="TextBox 6">
            <a:extLst>
              <a:ext uri="{FF2B5EF4-FFF2-40B4-BE49-F238E27FC236}">
                <a16:creationId xmlns:a16="http://schemas.microsoft.com/office/drawing/2014/main" id="{44358C7C-64D8-8838-626B-0930DFF9067F}"/>
              </a:ext>
            </a:extLst>
          </p:cNvPr>
          <p:cNvSpPr txBox="1"/>
          <p:nvPr/>
        </p:nvSpPr>
        <p:spPr>
          <a:xfrm>
            <a:off x="838200" y="5584340"/>
            <a:ext cx="10712116" cy="1077218"/>
          </a:xfrm>
          <a:prstGeom prst="rect">
            <a:avLst/>
          </a:prstGeom>
          <a:noFill/>
        </p:spPr>
        <p:txBody>
          <a:bodyPr wrap="square">
            <a:spAutoFit/>
          </a:bodyPr>
          <a:lstStyle/>
          <a:p>
            <a:r>
              <a:rPr lang="en-US" sz="3200" dirty="0"/>
              <a:t>Two major pooled analyses published in </a:t>
            </a:r>
            <a:r>
              <a:rPr lang="en-US" sz="3200" dirty="0">
                <a:solidFill>
                  <a:srgbClr val="FF0000"/>
                </a:solidFill>
              </a:rPr>
              <a:t>2000</a:t>
            </a:r>
            <a:r>
              <a:rPr lang="en-US" sz="3200" dirty="0"/>
              <a:t> both found elevated risk of measured magnetic fields</a:t>
            </a:r>
          </a:p>
        </p:txBody>
      </p:sp>
      <p:pic>
        <p:nvPicPr>
          <p:cNvPr id="13" name="Content Placeholder 4" descr="Underwater empty swimming pool">
            <a:extLst>
              <a:ext uri="{FF2B5EF4-FFF2-40B4-BE49-F238E27FC236}">
                <a16:creationId xmlns:a16="http://schemas.microsoft.com/office/drawing/2014/main" id="{6C6441F3-B4E2-971E-F999-3B90FFDDF4A0}"/>
              </a:ext>
            </a:extLst>
          </p:cNvPr>
          <p:cNvPicPr>
            <a:picLocks noChangeAspect="1"/>
          </p:cNvPicPr>
          <p:nvPr/>
        </p:nvPicPr>
        <p:blipFill>
          <a:blip r:embed="rId3">
            <a:alphaModFix/>
          </a:blip>
          <a:stretch>
            <a:fillRect/>
          </a:stretch>
        </p:blipFill>
        <p:spPr>
          <a:xfrm>
            <a:off x="3515839" y="1710573"/>
            <a:ext cx="5160321" cy="3436854"/>
          </a:xfrm>
          <a:prstGeom prst="rect">
            <a:avLst/>
          </a:prstGeom>
        </p:spPr>
      </p:pic>
    </p:spTree>
    <p:extLst>
      <p:ext uri="{BB962C8B-B14F-4D97-AF65-F5344CB8AC3E}">
        <p14:creationId xmlns:p14="http://schemas.microsoft.com/office/powerpoint/2010/main" val="267029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14F18-A5AF-7BD2-4750-9F2515075D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CDC4F1-8669-94A3-813F-4722A76970FD}"/>
              </a:ext>
            </a:extLst>
          </p:cNvPr>
          <p:cNvSpPr>
            <a:spLocks noGrp="1"/>
          </p:cNvSpPr>
          <p:nvPr>
            <p:ph type="title"/>
          </p:nvPr>
        </p:nvSpPr>
        <p:spPr/>
        <p:txBody>
          <a:bodyPr/>
          <a:lstStyle/>
          <a:p>
            <a:r>
              <a:rPr lang="en-US" dirty="0"/>
              <a:t>Step 3—Pooled Analyses</a:t>
            </a:r>
          </a:p>
        </p:txBody>
      </p:sp>
      <p:sp>
        <p:nvSpPr>
          <p:cNvPr id="9" name="Content Placeholder 8">
            <a:extLst>
              <a:ext uri="{FF2B5EF4-FFF2-40B4-BE49-F238E27FC236}">
                <a16:creationId xmlns:a16="http://schemas.microsoft.com/office/drawing/2014/main" id="{A4F9B527-C427-0286-3941-5695CF94E290}"/>
              </a:ext>
            </a:extLst>
          </p:cNvPr>
          <p:cNvSpPr>
            <a:spLocks noGrp="1"/>
          </p:cNvSpPr>
          <p:nvPr>
            <p:ph sz="half" idx="2"/>
          </p:nvPr>
        </p:nvSpPr>
        <p:spPr/>
        <p:txBody>
          <a:bodyPr/>
          <a:lstStyle/>
          <a:p>
            <a:r>
              <a:rPr lang="en-US" dirty="0">
                <a:solidFill>
                  <a:srgbClr val="FF0000"/>
                </a:solidFill>
              </a:rPr>
              <a:t>Greenland S, et al  2000</a:t>
            </a:r>
          </a:p>
          <a:p>
            <a:r>
              <a:rPr lang="en-US" dirty="0"/>
              <a:t>“A pooled analysis of magnetic fields, wire codes, and childhood leukemia.”</a:t>
            </a:r>
          </a:p>
          <a:p>
            <a:r>
              <a:rPr lang="en-US" i="1" dirty="0"/>
              <a:t>Epidemiology</a:t>
            </a:r>
            <a:r>
              <a:rPr lang="en-US" dirty="0"/>
              <a:t>. </a:t>
            </a:r>
          </a:p>
          <a:p>
            <a:endParaRPr lang="en-US" dirty="0"/>
          </a:p>
        </p:txBody>
      </p:sp>
      <p:sp>
        <p:nvSpPr>
          <p:cNvPr id="11" name="Content Placeholder 10">
            <a:extLst>
              <a:ext uri="{FF2B5EF4-FFF2-40B4-BE49-F238E27FC236}">
                <a16:creationId xmlns:a16="http://schemas.microsoft.com/office/drawing/2014/main" id="{411F8CCB-A764-62B2-C4CF-0F59F38D4654}"/>
              </a:ext>
            </a:extLst>
          </p:cNvPr>
          <p:cNvSpPr>
            <a:spLocks noGrp="1"/>
          </p:cNvSpPr>
          <p:nvPr>
            <p:ph sz="half" idx="1"/>
          </p:nvPr>
        </p:nvSpPr>
        <p:spPr>
          <a:xfrm>
            <a:off x="838200" y="1825625"/>
            <a:ext cx="4816642" cy="4351338"/>
          </a:xfrm>
        </p:spPr>
        <p:txBody>
          <a:bodyPr/>
          <a:lstStyle/>
          <a:p>
            <a:r>
              <a:rPr lang="en-US" dirty="0">
                <a:solidFill>
                  <a:srgbClr val="FF0000"/>
                </a:solidFill>
              </a:rPr>
              <a:t>Ahlbom A, et al. 2000</a:t>
            </a:r>
          </a:p>
          <a:p>
            <a:r>
              <a:rPr lang="en-US" dirty="0"/>
              <a:t>“A pooled analysis of magnetic fields and childhood </a:t>
            </a:r>
            <a:r>
              <a:rPr lang="en-US" dirty="0" err="1"/>
              <a:t>leukaemia</a:t>
            </a:r>
            <a:r>
              <a:rPr lang="en-US" dirty="0"/>
              <a:t>.” </a:t>
            </a:r>
          </a:p>
          <a:p>
            <a:r>
              <a:rPr lang="en-US" i="1" dirty="0"/>
              <a:t>British Journal of Cancer</a:t>
            </a:r>
            <a:r>
              <a:rPr lang="en-US" dirty="0"/>
              <a:t>. </a:t>
            </a:r>
          </a:p>
          <a:p>
            <a:endParaRPr lang="en-US" dirty="0"/>
          </a:p>
          <a:p>
            <a:endParaRPr lang="en-US" dirty="0"/>
          </a:p>
        </p:txBody>
      </p:sp>
      <p:pic>
        <p:nvPicPr>
          <p:cNvPr id="3" name="Graphic 2" descr="Beaker with solid fill">
            <a:extLst>
              <a:ext uri="{FF2B5EF4-FFF2-40B4-BE49-F238E27FC236}">
                <a16:creationId xmlns:a16="http://schemas.microsoft.com/office/drawing/2014/main" id="{7ADA1E79-B209-72BC-448A-8F29819586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pic>
        <p:nvPicPr>
          <p:cNvPr id="4" name="Graphic 3" descr="Beaker with solid fill">
            <a:extLst>
              <a:ext uri="{FF2B5EF4-FFF2-40B4-BE49-F238E27FC236}">
                <a16:creationId xmlns:a16="http://schemas.microsoft.com/office/drawing/2014/main" id="{DD890B41-90A6-2760-17C3-38257CB0EB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074" y="0"/>
            <a:ext cx="914400" cy="914400"/>
          </a:xfrm>
          <a:prstGeom prst="rect">
            <a:avLst/>
          </a:prstGeom>
        </p:spPr>
      </p:pic>
    </p:spTree>
    <p:extLst>
      <p:ext uri="{BB962C8B-B14F-4D97-AF65-F5344CB8AC3E}">
        <p14:creationId xmlns:p14="http://schemas.microsoft.com/office/powerpoint/2010/main" val="291153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40D21-85A4-D8C1-3D1C-A6B95D4113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780FB8-3254-2A5A-8386-D29C8BD8C3D0}"/>
              </a:ext>
            </a:extLst>
          </p:cNvPr>
          <p:cNvSpPr>
            <a:spLocks noGrp="1"/>
          </p:cNvSpPr>
          <p:nvPr>
            <p:ph type="title"/>
          </p:nvPr>
        </p:nvSpPr>
        <p:spPr/>
        <p:txBody>
          <a:bodyPr/>
          <a:lstStyle/>
          <a:p>
            <a:r>
              <a:rPr lang="en-US" dirty="0"/>
              <a:t>Step 3—Pooled Analyses</a:t>
            </a:r>
          </a:p>
        </p:txBody>
      </p:sp>
      <p:pic>
        <p:nvPicPr>
          <p:cNvPr id="4" name="Picture 3">
            <a:extLst>
              <a:ext uri="{FF2B5EF4-FFF2-40B4-BE49-F238E27FC236}">
                <a16:creationId xmlns:a16="http://schemas.microsoft.com/office/drawing/2014/main" id="{3B5F8B6B-BEB0-6716-D124-04C84CEE9CAA}"/>
              </a:ext>
            </a:extLst>
          </p:cNvPr>
          <p:cNvPicPr>
            <a:picLocks noChangeAspect="1"/>
          </p:cNvPicPr>
          <p:nvPr/>
        </p:nvPicPr>
        <p:blipFill>
          <a:blip r:embed="rId3"/>
          <a:stretch>
            <a:fillRect/>
          </a:stretch>
        </p:blipFill>
        <p:spPr>
          <a:xfrm>
            <a:off x="3344738" y="2055813"/>
            <a:ext cx="5502521" cy="2298154"/>
          </a:xfrm>
          <a:prstGeom prst="rect">
            <a:avLst/>
          </a:prstGeom>
        </p:spPr>
      </p:pic>
      <p:pic>
        <p:nvPicPr>
          <p:cNvPr id="5" name="Graphic 4" descr="Beaker with solid fill">
            <a:extLst>
              <a:ext uri="{FF2B5EF4-FFF2-40B4-BE49-F238E27FC236}">
                <a16:creationId xmlns:a16="http://schemas.microsoft.com/office/drawing/2014/main" id="{9681C32D-5525-0626-DF69-748DDE769E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914400" cy="914400"/>
          </a:xfrm>
          <a:prstGeom prst="rect">
            <a:avLst/>
          </a:prstGeom>
        </p:spPr>
      </p:pic>
      <p:pic>
        <p:nvPicPr>
          <p:cNvPr id="6" name="Graphic 5" descr="Beaker with solid fill">
            <a:extLst>
              <a:ext uri="{FF2B5EF4-FFF2-40B4-BE49-F238E27FC236}">
                <a16:creationId xmlns:a16="http://schemas.microsoft.com/office/drawing/2014/main" id="{A7DB2D18-BCC0-1188-21EF-8BD6C95B07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0074" y="0"/>
            <a:ext cx="914400" cy="914400"/>
          </a:xfrm>
          <a:prstGeom prst="rect">
            <a:avLst/>
          </a:prstGeom>
        </p:spPr>
      </p:pic>
      <p:sp>
        <p:nvSpPr>
          <p:cNvPr id="3" name="TextBox 2">
            <a:extLst>
              <a:ext uri="{FF2B5EF4-FFF2-40B4-BE49-F238E27FC236}">
                <a16:creationId xmlns:a16="http://schemas.microsoft.com/office/drawing/2014/main" id="{7D871755-B3C9-AC2D-91E9-C89E3C64949F}"/>
              </a:ext>
            </a:extLst>
          </p:cNvPr>
          <p:cNvSpPr txBox="1"/>
          <p:nvPr/>
        </p:nvSpPr>
        <p:spPr>
          <a:xfrm>
            <a:off x="2144501" y="5969655"/>
            <a:ext cx="7902997" cy="523220"/>
          </a:xfrm>
          <a:prstGeom prst="rect">
            <a:avLst/>
          </a:prstGeom>
          <a:noFill/>
        </p:spPr>
        <p:txBody>
          <a:bodyPr wrap="none" rtlCol="0">
            <a:spAutoFit/>
          </a:bodyPr>
          <a:lstStyle/>
          <a:p>
            <a:r>
              <a:rPr lang="en-US" sz="2800" dirty="0">
                <a:solidFill>
                  <a:srgbClr val="FF0000"/>
                </a:solidFill>
              </a:rPr>
              <a:t>Most of shared studies were themselves null results. </a:t>
            </a:r>
          </a:p>
        </p:txBody>
      </p:sp>
      <p:pic>
        <p:nvPicPr>
          <p:cNvPr id="7" name="Graphic 6" descr="Glasses with solid fill">
            <a:extLst>
              <a:ext uri="{FF2B5EF4-FFF2-40B4-BE49-F238E27FC236}">
                <a16:creationId xmlns:a16="http://schemas.microsoft.com/office/drawing/2014/main" id="{A5DD4812-AC1D-356D-40D1-3953818C9F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52802" y="4353967"/>
            <a:ext cx="646331" cy="646331"/>
          </a:xfrm>
          <a:prstGeom prst="rect">
            <a:avLst/>
          </a:prstGeom>
        </p:spPr>
      </p:pic>
    </p:spTree>
    <p:extLst>
      <p:ext uri="{BB962C8B-B14F-4D97-AF65-F5344CB8AC3E}">
        <p14:creationId xmlns:p14="http://schemas.microsoft.com/office/powerpoint/2010/main" val="290103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B2053-4808-6F49-DB2A-57B34C6A5E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A537F8-1467-9347-3C4E-D89E1D11D0D4}"/>
              </a:ext>
            </a:extLst>
          </p:cNvPr>
          <p:cNvSpPr>
            <a:spLocks noGrp="1"/>
          </p:cNvSpPr>
          <p:nvPr>
            <p:ph type="title"/>
          </p:nvPr>
        </p:nvSpPr>
        <p:spPr/>
        <p:txBody>
          <a:bodyPr/>
          <a:lstStyle/>
          <a:p>
            <a:r>
              <a:rPr lang="en-US" dirty="0"/>
              <a:t>Step 3—Pooled Analyses</a:t>
            </a:r>
          </a:p>
        </p:txBody>
      </p:sp>
      <p:sp>
        <p:nvSpPr>
          <p:cNvPr id="3" name="TextBox 2">
            <a:extLst>
              <a:ext uri="{FF2B5EF4-FFF2-40B4-BE49-F238E27FC236}">
                <a16:creationId xmlns:a16="http://schemas.microsoft.com/office/drawing/2014/main" id="{0971C711-CFC6-16C1-E57E-1D0512DDF05E}"/>
              </a:ext>
            </a:extLst>
          </p:cNvPr>
          <p:cNvSpPr txBox="1"/>
          <p:nvPr/>
        </p:nvSpPr>
        <p:spPr>
          <a:xfrm>
            <a:off x="2144501" y="5969655"/>
            <a:ext cx="7902997" cy="523220"/>
          </a:xfrm>
          <a:prstGeom prst="rect">
            <a:avLst/>
          </a:prstGeom>
          <a:noFill/>
        </p:spPr>
        <p:txBody>
          <a:bodyPr wrap="none" rtlCol="0">
            <a:spAutoFit/>
          </a:bodyPr>
          <a:lstStyle/>
          <a:p>
            <a:r>
              <a:rPr lang="en-US" sz="2800" dirty="0">
                <a:solidFill>
                  <a:srgbClr val="FF0000"/>
                </a:solidFill>
              </a:rPr>
              <a:t>Most of shared studies were themselves null results. </a:t>
            </a:r>
          </a:p>
        </p:txBody>
      </p:sp>
      <p:pic>
        <p:nvPicPr>
          <p:cNvPr id="7" name="Graphic 6" descr="Glasses with solid fill">
            <a:extLst>
              <a:ext uri="{FF2B5EF4-FFF2-40B4-BE49-F238E27FC236}">
                <a16:creationId xmlns:a16="http://schemas.microsoft.com/office/drawing/2014/main" id="{3FAC666D-8596-34C5-AA80-DB79B52CEF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52802" y="4353967"/>
            <a:ext cx="646331" cy="646331"/>
          </a:xfrm>
          <a:prstGeom prst="rect">
            <a:avLst/>
          </a:prstGeom>
        </p:spPr>
      </p:pic>
      <p:pic>
        <p:nvPicPr>
          <p:cNvPr id="4" name="Picture 3">
            <a:extLst>
              <a:ext uri="{FF2B5EF4-FFF2-40B4-BE49-F238E27FC236}">
                <a16:creationId xmlns:a16="http://schemas.microsoft.com/office/drawing/2014/main" id="{BAAC2C37-B555-2526-BDB8-3A48EB9DCAE5}"/>
              </a:ext>
            </a:extLst>
          </p:cNvPr>
          <p:cNvPicPr>
            <a:picLocks noChangeAspect="1"/>
          </p:cNvPicPr>
          <p:nvPr/>
        </p:nvPicPr>
        <p:blipFill>
          <a:blip r:embed="rId5"/>
          <a:stretch>
            <a:fillRect/>
          </a:stretch>
        </p:blipFill>
        <p:spPr>
          <a:xfrm>
            <a:off x="-17180659" y="-783439"/>
            <a:ext cx="27696259" cy="11567474"/>
          </a:xfrm>
          <a:prstGeom prst="rect">
            <a:avLst/>
          </a:prstGeom>
        </p:spPr>
      </p:pic>
    </p:spTree>
    <p:extLst>
      <p:ext uri="{BB962C8B-B14F-4D97-AF65-F5344CB8AC3E}">
        <p14:creationId xmlns:p14="http://schemas.microsoft.com/office/powerpoint/2010/main" val="1075526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A994A-C680-B507-4687-1C8EE351D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5B0C4-8A85-A7FB-D443-E1CF60A587DF}"/>
              </a:ext>
            </a:extLst>
          </p:cNvPr>
          <p:cNvSpPr>
            <a:spLocks noGrp="1"/>
          </p:cNvSpPr>
          <p:nvPr>
            <p:ph type="title"/>
          </p:nvPr>
        </p:nvSpPr>
        <p:spPr/>
        <p:txBody>
          <a:bodyPr/>
          <a:lstStyle/>
          <a:p>
            <a:r>
              <a:rPr lang="en-US" dirty="0"/>
              <a:t>Step 3—Pooled Analyses</a:t>
            </a:r>
          </a:p>
        </p:txBody>
      </p:sp>
      <p:pic>
        <p:nvPicPr>
          <p:cNvPr id="3" name="Graphic 2" descr="Beaker with solid fill">
            <a:extLst>
              <a:ext uri="{FF2B5EF4-FFF2-40B4-BE49-F238E27FC236}">
                <a16:creationId xmlns:a16="http://schemas.microsoft.com/office/drawing/2014/main" id="{9D3A0520-DB65-1DD3-E88D-E0A59249EE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pic>
        <p:nvPicPr>
          <p:cNvPr id="6" name="Graphic 5" descr="Beaker with solid fill">
            <a:extLst>
              <a:ext uri="{FF2B5EF4-FFF2-40B4-BE49-F238E27FC236}">
                <a16:creationId xmlns:a16="http://schemas.microsoft.com/office/drawing/2014/main" id="{05B1FE99-65CB-6CDD-E0DA-6B13005AB7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074" y="0"/>
            <a:ext cx="914400" cy="914400"/>
          </a:xfrm>
          <a:prstGeom prst="rect">
            <a:avLst/>
          </a:prstGeom>
        </p:spPr>
      </p:pic>
      <p:sp>
        <p:nvSpPr>
          <p:cNvPr id="8" name="Content Placeholder 7">
            <a:extLst>
              <a:ext uri="{FF2B5EF4-FFF2-40B4-BE49-F238E27FC236}">
                <a16:creationId xmlns:a16="http://schemas.microsoft.com/office/drawing/2014/main" id="{67883EBB-8151-1BBC-0B5A-003CBA83C1B3}"/>
              </a:ext>
            </a:extLst>
          </p:cNvPr>
          <p:cNvSpPr>
            <a:spLocks noGrp="1"/>
          </p:cNvSpPr>
          <p:nvPr>
            <p:ph idx="1"/>
          </p:nvPr>
        </p:nvSpPr>
        <p:spPr/>
        <p:txBody>
          <a:bodyPr>
            <a:normAutofit/>
          </a:bodyPr>
          <a:lstStyle/>
          <a:p>
            <a:pPr marL="0" indent="0">
              <a:buNone/>
            </a:pPr>
            <a:endParaRPr lang="en-US" sz="3600" dirty="0"/>
          </a:p>
          <a:p>
            <a:r>
              <a:rPr lang="en-US" sz="3600" dirty="0"/>
              <a:t>Why impactful?</a:t>
            </a:r>
          </a:p>
          <a:p>
            <a:pPr marL="971550" lvl="1" indent="-514350">
              <a:buFont typeface="+mj-lt"/>
              <a:buAutoNum type="arabicPeriod"/>
            </a:pPr>
            <a:r>
              <a:rPr lang="en-US" sz="3600" dirty="0">
                <a:solidFill>
                  <a:srgbClr val="FF0000"/>
                </a:solidFill>
              </a:rPr>
              <a:t>Both found similar ORs (~1.7-2.0) at high exposure</a:t>
            </a:r>
          </a:p>
          <a:p>
            <a:pPr marL="971550" lvl="1" indent="-514350">
              <a:buFont typeface="+mj-lt"/>
              <a:buAutoNum type="arabicPeriod"/>
            </a:pPr>
            <a:r>
              <a:rPr lang="en-US" sz="3600" dirty="0">
                <a:solidFill>
                  <a:srgbClr val="FF0000"/>
                </a:solidFill>
              </a:rPr>
              <a:t>Wire-code paradox now gone</a:t>
            </a:r>
          </a:p>
          <a:p>
            <a:pPr marL="971550" lvl="1" indent="-514350">
              <a:buFont typeface="+mj-lt"/>
              <a:buAutoNum type="arabicPeriod"/>
            </a:pPr>
            <a:r>
              <a:rPr lang="en-US" sz="3600" dirty="0">
                <a:solidFill>
                  <a:srgbClr val="FF0000"/>
                </a:solidFill>
              </a:rPr>
              <a:t>Illusion of two findings </a:t>
            </a:r>
          </a:p>
          <a:p>
            <a:pPr marL="0" indent="0">
              <a:buNone/>
            </a:pPr>
            <a:endParaRPr lang="en-US" sz="3200" dirty="0"/>
          </a:p>
        </p:txBody>
      </p:sp>
    </p:spTree>
    <p:extLst>
      <p:ext uri="{BB962C8B-B14F-4D97-AF65-F5344CB8AC3E}">
        <p14:creationId xmlns:p14="http://schemas.microsoft.com/office/powerpoint/2010/main" val="131439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05465-2255-13E8-9256-DC0346DF62FA}"/>
              </a:ext>
            </a:extLst>
          </p:cNvPr>
          <p:cNvSpPr>
            <a:spLocks noGrp="1"/>
          </p:cNvSpPr>
          <p:nvPr>
            <p:ph type="title"/>
          </p:nvPr>
        </p:nvSpPr>
        <p:spPr>
          <a:xfrm>
            <a:off x="914400" y="42649"/>
            <a:ext cx="10515600" cy="1325563"/>
          </a:xfrm>
        </p:spPr>
        <p:txBody>
          <a:bodyPr>
            <a:normAutofit/>
          </a:bodyPr>
          <a:lstStyle/>
          <a:p>
            <a:r>
              <a:rPr lang="en-US" dirty="0"/>
              <a:t>READ MEDICAL LITERATURE LIKE AN EXPERT </a:t>
            </a:r>
            <a:br>
              <a:rPr lang="en-US" dirty="0"/>
            </a:br>
            <a:r>
              <a:rPr lang="en-US" sz="2400" dirty="0"/>
              <a:t>Real-World Scientific Method</a:t>
            </a:r>
          </a:p>
        </p:txBody>
      </p:sp>
      <p:sp>
        <p:nvSpPr>
          <p:cNvPr id="3" name="Content Placeholder 2">
            <a:extLst>
              <a:ext uri="{FF2B5EF4-FFF2-40B4-BE49-F238E27FC236}">
                <a16:creationId xmlns:a16="http://schemas.microsoft.com/office/drawing/2014/main" id="{B007338F-28E8-FACB-9B72-2DCEADEA6F66}"/>
              </a:ext>
            </a:extLst>
          </p:cNvPr>
          <p:cNvSpPr>
            <a:spLocks noGrp="1"/>
          </p:cNvSpPr>
          <p:nvPr>
            <p:ph sz="half" idx="1"/>
          </p:nvPr>
        </p:nvSpPr>
        <p:spPr>
          <a:xfrm>
            <a:off x="304800" y="1825625"/>
            <a:ext cx="5715000" cy="4351338"/>
          </a:xfrm>
        </p:spPr>
        <p:txBody>
          <a:bodyPr>
            <a:normAutofit/>
          </a:bodyPr>
          <a:lstStyle/>
          <a:p>
            <a:pPr marL="514350" lvl="0" indent="-514350">
              <a:buFont typeface="+mj-lt"/>
              <a:buAutoNum type="arabicPeriod"/>
            </a:pPr>
            <a:r>
              <a:rPr lang="en-US" sz="4000" b="1" dirty="0"/>
              <a:t>Meaningful problem  </a:t>
            </a:r>
          </a:p>
          <a:p>
            <a:pPr marL="514350" lvl="0" indent="-514350">
              <a:buFont typeface="+mj-lt"/>
              <a:buAutoNum type="arabicPeriod"/>
            </a:pPr>
            <a:r>
              <a:rPr lang="en-US" sz="4000" b="1" dirty="0"/>
              <a:t>Biological plausibility</a:t>
            </a:r>
          </a:p>
          <a:p>
            <a:pPr marL="514350" lvl="0" indent="-514350">
              <a:buFont typeface="+mj-lt"/>
              <a:buAutoNum type="arabicPeriod"/>
            </a:pPr>
            <a:r>
              <a:rPr lang="en-US" sz="4000" b="1" dirty="0"/>
              <a:t>Hypothesis</a:t>
            </a:r>
            <a:endParaRPr lang="en-US" sz="4000" dirty="0"/>
          </a:p>
          <a:p>
            <a:pPr marL="514350" lvl="0" indent="-514350">
              <a:buFont typeface="+mj-lt"/>
              <a:buAutoNum type="arabicPeriod"/>
            </a:pPr>
            <a:r>
              <a:rPr lang="en-US" sz="4000" b="1" dirty="0"/>
              <a:t>Study design &amp; conduct</a:t>
            </a:r>
            <a:endParaRPr lang="en-US" sz="4000" dirty="0"/>
          </a:p>
          <a:p>
            <a:pPr marL="514350" lvl="0" indent="-514350">
              <a:buFont typeface="+mj-lt"/>
              <a:buAutoNum type="arabicPeriod"/>
            </a:pPr>
            <a:r>
              <a:rPr lang="en-US" sz="4000" b="1" dirty="0"/>
              <a:t>Validity assessment</a:t>
            </a:r>
            <a:endParaRPr lang="en-US" sz="4000" dirty="0"/>
          </a:p>
          <a:p>
            <a:pPr marL="0" indent="0">
              <a:buNone/>
            </a:pPr>
            <a:endParaRPr lang="en-US" dirty="0"/>
          </a:p>
        </p:txBody>
      </p:sp>
      <p:sp>
        <p:nvSpPr>
          <p:cNvPr id="4" name="Content Placeholder 3">
            <a:extLst>
              <a:ext uri="{FF2B5EF4-FFF2-40B4-BE49-F238E27FC236}">
                <a16:creationId xmlns:a16="http://schemas.microsoft.com/office/drawing/2014/main" id="{FA1D9184-BDC9-C815-BA32-1800B631A609}"/>
              </a:ext>
            </a:extLst>
          </p:cNvPr>
          <p:cNvSpPr>
            <a:spLocks noGrp="1"/>
          </p:cNvSpPr>
          <p:nvPr>
            <p:ph sz="half" idx="2"/>
          </p:nvPr>
        </p:nvSpPr>
        <p:spPr>
          <a:xfrm>
            <a:off x="6172200" y="1825625"/>
            <a:ext cx="5715000" cy="4351338"/>
          </a:xfrm>
        </p:spPr>
        <p:txBody>
          <a:bodyPr>
            <a:normAutofit/>
          </a:bodyPr>
          <a:lstStyle/>
          <a:p>
            <a:pPr marL="0" indent="0">
              <a:buNone/>
            </a:pPr>
            <a:r>
              <a:rPr lang="en-US" sz="4000" b="1" dirty="0"/>
              <a:t>6.   Temporal relationship</a:t>
            </a:r>
            <a:endParaRPr lang="en-US" sz="4000" dirty="0"/>
          </a:p>
          <a:p>
            <a:pPr marL="0" indent="0">
              <a:buNone/>
            </a:pPr>
            <a:r>
              <a:rPr lang="en-US" sz="4000" b="1" dirty="0"/>
              <a:t>7.   Dose response</a:t>
            </a:r>
            <a:endParaRPr lang="en-US" sz="4000" dirty="0"/>
          </a:p>
          <a:p>
            <a:pPr marL="0" indent="0">
              <a:buNone/>
            </a:pPr>
            <a:r>
              <a:rPr lang="en-US" sz="4000" b="1" dirty="0"/>
              <a:t>8.   Reproducibility</a:t>
            </a:r>
          </a:p>
          <a:p>
            <a:pPr marL="0" indent="0">
              <a:buNone/>
            </a:pPr>
            <a:r>
              <a:rPr lang="en-US" sz="4000" b="1" dirty="0"/>
              <a:t>9.   Effect size</a:t>
            </a:r>
            <a:endParaRPr lang="en-US" sz="4000" dirty="0"/>
          </a:p>
          <a:p>
            <a:pPr marL="0" indent="0">
              <a:buNone/>
            </a:pPr>
            <a:r>
              <a:rPr lang="en-US" sz="4000" b="1" dirty="0"/>
              <a:t>10. Peer review / Expert  </a:t>
            </a:r>
            <a:endParaRPr lang="en-US" sz="4000" dirty="0"/>
          </a:p>
          <a:p>
            <a:pPr marL="0" indent="0">
              <a:buNone/>
            </a:pPr>
            <a:endParaRPr lang="en-US" dirty="0"/>
          </a:p>
        </p:txBody>
      </p:sp>
      <p:graphicFrame>
        <p:nvGraphicFramePr>
          <p:cNvPr id="5" name="Table 4">
            <a:extLst>
              <a:ext uri="{FF2B5EF4-FFF2-40B4-BE49-F238E27FC236}">
                <a16:creationId xmlns:a16="http://schemas.microsoft.com/office/drawing/2014/main" id="{6CE8008C-C3F0-3EB0-66E8-26310C61AFDB}"/>
              </a:ext>
            </a:extLst>
          </p:cNvPr>
          <p:cNvGraphicFramePr>
            <a:graphicFrameLocks noGrp="1"/>
          </p:cNvGraphicFramePr>
          <p:nvPr>
            <p:extLst>
              <p:ext uri="{D42A27DB-BD31-4B8C-83A1-F6EECF244321}">
                <p14:modId xmlns:p14="http://schemas.microsoft.com/office/powerpoint/2010/main" val="1398770387"/>
              </p:ext>
            </p:extLst>
          </p:nvPr>
        </p:nvGraphicFramePr>
        <p:xfrm>
          <a:off x="0" y="1368212"/>
          <a:ext cx="12192000" cy="5223935"/>
        </p:xfrm>
        <a:graphic>
          <a:graphicData uri="http://schemas.openxmlformats.org/drawingml/2006/table">
            <a:tbl>
              <a:tblPr firstRow="1" bandRow="1">
                <a:tableStyleId>{69CF1AB2-1976-4502-BF36-3FF5EA218861}</a:tableStyleId>
              </a:tblPr>
              <a:tblGrid>
                <a:gridCol w="5524534">
                  <a:extLst>
                    <a:ext uri="{9D8B030D-6E8A-4147-A177-3AD203B41FA5}">
                      <a16:colId xmlns:a16="http://schemas.microsoft.com/office/drawing/2014/main" val="83387419"/>
                    </a:ext>
                  </a:extLst>
                </a:gridCol>
                <a:gridCol w="6667466">
                  <a:extLst>
                    <a:ext uri="{9D8B030D-6E8A-4147-A177-3AD203B41FA5}">
                      <a16:colId xmlns:a16="http://schemas.microsoft.com/office/drawing/2014/main" val="523407322"/>
                    </a:ext>
                  </a:extLst>
                </a:gridCol>
              </a:tblGrid>
              <a:tr h="1044787">
                <a:tc>
                  <a:txBody>
                    <a:bodyPr/>
                    <a:lstStyle/>
                    <a:p>
                      <a:pPr algn="l"/>
                      <a:r>
                        <a:rPr lang="en-US" sz="4000" b="0" dirty="0"/>
                        <a:t>1. Meaningful Problem</a:t>
                      </a:r>
                    </a:p>
                  </a:txBody>
                  <a:tcPr/>
                </a:tc>
                <a:tc>
                  <a:txBody>
                    <a:bodyPr/>
                    <a:lstStyle/>
                    <a:p>
                      <a:pPr algn="l"/>
                      <a:r>
                        <a:rPr lang="en-US" sz="4000" b="0" dirty="0"/>
                        <a:t>6. Temporal Relationship</a:t>
                      </a:r>
                    </a:p>
                  </a:txBody>
                  <a:tcPr/>
                </a:tc>
                <a:extLst>
                  <a:ext uri="{0D108BD9-81ED-4DB2-BD59-A6C34878D82A}">
                    <a16:rowId xmlns:a16="http://schemas.microsoft.com/office/drawing/2014/main" val="2578588091"/>
                  </a:ext>
                </a:extLst>
              </a:tr>
              <a:tr h="1044787">
                <a:tc>
                  <a:txBody>
                    <a:bodyPr/>
                    <a:lstStyle/>
                    <a:p>
                      <a:pPr algn="l"/>
                      <a:r>
                        <a:rPr lang="en-US" sz="4000" b="0" dirty="0"/>
                        <a:t>2. Biological Plausibility</a:t>
                      </a:r>
                    </a:p>
                  </a:txBody>
                  <a:tcPr/>
                </a:tc>
                <a:tc>
                  <a:txBody>
                    <a:bodyPr/>
                    <a:lstStyle/>
                    <a:p>
                      <a:pPr algn="l"/>
                      <a:r>
                        <a:rPr lang="en-US" sz="4000" b="0" dirty="0"/>
                        <a:t>7. Dose Response</a:t>
                      </a:r>
                    </a:p>
                  </a:txBody>
                  <a:tcPr/>
                </a:tc>
                <a:extLst>
                  <a:ext uri="{0D108BD9-81ED-4DB2-BD59-A6C34878D82A}">
                    <a16:rowId xmlns:a16="http://schemas.microsoft.com/office/drawing/2014/main" val="3969695544"/>
                  </a:ext>
                </a:extLst>
              </a:tr>
              <a:tr h="1044787">
                <a:tc>
                  <a:txBody>
                    <a:bodyPr/>
                    <a:lstStyle/>
                    <a:p>
                      <a:pPr algn="l"/>
                      <a:r>
                        <a:rPr lang="en-US" sz="4000" b="0" dirty="0"/>
                        <a:t>3. Hypothesis</a:t>
                      </a:r>
                    </a:p>
                  </a:txBody>
                  <a:tcPr/>
                </a:tc>
                <a:tc>
                  <a:txBody>
                    <a:bodyPr/>
                    <a:lstStyle/>
                    <a:p>
                      <a:pPr algn="l"/>
                      <a:r>
                        <a:rPr lang="en-US" sz="4000" b="0" dirty="0"/>
                        <a:t>8. Reproducibility </a:t>
                      </a:r>
                    </a:p>
                  </a:txBody>
                  <a:tcPr/>
                </a:tc>
                <a:extLst>
                  <a:ext uri="{0D108BD9-81ED-4DB2-BD59-A6C34878D82A}">
                    <a16:rowId xmlns:a16="http://schemas.microsoft.com/office/drawing/2014/main" val="3877748653"/>
                  </a:ext>
                </a:extLst>
              </a:tr>
              <a:tr h="1044787">
                <a:tc>
                  <a:txBody>
                    <a:bodyPr/>
                    <a:lstStyle/>
                    <a:p>
                      <a:pPr algn="l"/>
                      <a:r>
                        <a:rPr lang="en-US" sz="4000" b="0" dirty="0"/>
                        <a:t>4. Study design / Conduct</a:t>
                      </a:r>
                    </a:p>
                  </a:txBody>
                  <a:tcPr/>
                </a:tc>
                <a:tc>
                  <a:txBody>
                    <a:bodyPr/>
                    <a:lstStyle/>
                    <a:p>
                      <a:pPr algn="l"/>
                      <a:r>
                        <a:rPr lang="en-US" sz="4000" b="0" dirty="0"/>
                        <a:t>9. Effect size</a:t>
                      </a:r>
                    </a:p>
                  </a:txBody>
                  <a:tcPr/>
                </a:tc>
                <a:extLst>
                  <a:ext uri="{0D108BD9-81ED-4DB2-BD59-A6C34878D82A}">
                    <a16:rowId xmlns:a16="http://schemas.microsoft.com/office/drawing/2014/main" val="562952848"/>
                  </a:ext>
                </a:extLst>
              </a:tr>
              <a:tr h="1044787">
                <a:tc>
                  <a:txBody>
                    <a:bodyPr/>
                    <a:lstStyle/>
                    <a:p>
                      <a:pPr algn="l"/>
                      <a:r>
                        <a:rPr lang="en-US" sz="4000" b="0" dirty="0"/>
                        <a:t>5. Validity</a:t>
                      </a:r>
                    </a:p>
                  </a:txBody>
                  <a:tcPr/>
                </a:tc>
                <a:tc>
                  <a:txBody>
                    <a:bodyPr/>
                    <a:lstStyle/>
                    <a:p>
                      <a:pPr algn="l"/>
                      <a:r>
                        <a:rPr lang="en-US" sz="4000" b="0" dirty="0"/>
                        <a:t>10. Peer review</a:t>
                      </a:r>
                    </a:p>
                  </a:txBody>
                  <a:tcPr/>
                </a:tc>
                <a:extLst>
                  <a:ext uri="{0D108BD9-81ED-4DB2-BD59-A6C34878D82A}">
                    <a16:rowId xmlns:a16="http://schemas.microsoft.com/office/drawing/2014/main" val="1672070759"/>
                  </a:ext>
                </a:extLst>
              </a:tr>
            </a:tbl>
          </a:graphicData>
        </a:graphic>
      </p:graphicFrame>
    </p:spTree>
    <p:extLst>
      <p:ext uri="{BB962C8B-B14F-4D97-AF65-F5344CB8AC3E}">
        <p14:creationId xmlns:p14="http://schemas.microsoft.com/office/powerpoint/2010/main" val="122239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5A1DC-14B6-B4EB-B7B5-E562C96B9AA5}"/>
              </a:ext>
            </a:extLst>
          </p:cNvPr>
          <p:cNvSpPr>
            <a:spLocks noGrp="1"/>
          </p:cNvSpPr>
          <p:nvPr>
            <p:ph type="title"/>
          </p:nvPr>
        </p:nvSpPr>
        <p:spPr/>
        <p:txBody>
          <a:bodyPr/>
          <a:lstStyle/>
          <a:p>
            <a:r>
              <a:rPr lang="en-US" dirty="0"/>
              <a:t>Step 4</a:t>
            </a:r>
          </a:p>
        </p:txBody>
      </p:sp>
      <p:sp>
        <p:nvSpPr>
          <p:cNvPr id="3" name="Content Placeholder 2">
            <a:extLst>
              <a:ext uri="{FF2B5EF4-FFF2-40B4-BE49-F238E27FC236}">
                <a16:creationId xmlns:a16="http://schemas.microsoft.com/office/drawing/2014/main" id="{12C19D9A-F4B9-83AC-EAD3-BD720299561F}"/>
              </a:ext>
            </a:extLst>
          </p:cNvPr>
          <p:cNvSpPr>
            <a:spLocks noGrp="1"/>
          </p:cNvSpPr>
          <p:nvPr>
            <p:ph idx="1"/>
          </p:nvPr>
        </p:nvSpPr>
        <p:spPr/>
        <p:txBody>
          <a:bodyPr/>
          <a:lstStyle/>
          <a:p>
            <a:r>
              <a:rPr lang="en-US" dirty="0"/>
              <a:t>Insert IARC (WHO) here</a:t>
            </a:r>
          </a:p>
        </p:txBody>
      </p:sp>
    </p:spTree>
    <p:extLst>
      <p:ext uri="{BB962C8B-B14F-4D97-AF65-F5344CB8AC3E}">
        <p14:creationId xmlns:p14="http://schemas.microsoft.com/office/powerpoint/2010/main" val="347950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D9D5F-FECC-87BA-889C-C193C94C1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7D0D01-CFD1-1221-02DC-5C3185D3689A}"/>
              </a:ext>
            </a:extLst>
          </p:cNvPr>
          <p:cNvSpPr>
            <a:spLocks noGrp="1"/>
          </p:cNvSpPr>
          <p:nvPr>
            <p:ph type="title"/>
          </p:nvPr>
        </p:nvSpPr>
        <p:spPr/>
        <p:txBody>
          <a:bodyPr/>
          <a:lstStyle/>
          <a:p>
            <a:r>
              <a:rPr lang="en-US" dirty="0"/>
              <a:t>Step 5</a:t>
            </a:r>
          </a:p>
        </p:txBody>
      </p:sp>
      <p:sp>
        <p:nvSpPr>
          <p:cNvPr id="3" name="Content Placeholder 2">
            <a:extLst>
              <a:ext uri="{FF2B5EF4-FFF2-40B4-BE49-F238E27FC236}">
                <a16:creationId xmlns:a16="http://schemas.microsoft.com/office/drawing/2014/main" id="{FBE93F5E-DBFF-950D-96FD-0088D73A2429}"/>
              </a:ext>
            </a:extLst>
          </p:cNvPr>
          <p:cNvSpPr>
            <a:spLocks noGrp="1"/>
          </p:cNvSpPr>
          <p:nvPr>
            <p:ph idx="1"/>
          </p:nvPr>
        </p:nvSpPr>
        <p:spPr/>
        <p:txBody>
          <a:bodyPr/>
          <a:lstStyle/>
          <a:p>
            <a:r>
              <a:rPr lang="en-US" dirty="0"/>
              <a:t>More studies, more confusion (insert Draper) </a:t>
            </a:r>
          </a:p>
        </p:txBody>
      </p:sp>
    </p:spTree>
    <p:extLst>
      <p:ext uri="{BB962C8B-B14F-4D97-AF65-F5344CB8AC3E}">
        <p14:creationId xmlns:p14="http://schemas.microsoft.com/office/powerpoint/2010/main" val="77635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E83AA-7311-87DD-8F63-473770A564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E9655-7BBA-252A-E21D-86EF4649A854}"/>
              </a:ext>
            </a:extLst>
          </p:cNvPr>
          <p:cNvSpPr>
            <a:spLocks noGrp="1"/>
          </p:cNvSpPr>
          <p:nvPr>
            <p:ph type="title"/>
          </p:nvPr>
        </p:nvSpPr>
        <p:spPr/>
        <p:txBody>
          <a:bodyPr/>
          <a:lstStyle/>
          <a:p>
            <a:r>
              <a:rPr lang="en-US" dirty="0"/>
              <a:t>Step 5</a:t>
            </a:r>
          </a:p>
        </p:txBody>
      </p:sp>
      <p:sp>
        <p:nvSpPr>
          <p:cNvPr id="3" name="Content Placeholder 2">
            <a:extLst>
              <a:ext uri="{FF2B5EF4-FFF2-40B4-BE49-F238E27FC236}">
                <a16:creationId xmlns:a16="http://schemas.microsoft.com/office/drawing/2014/main" id="{0ECB5E62-414D-65F0-5510-F43ABC67D8AD}"/>
              </a:ext>
            </a:extLst>
          </p:cNvPr>
          <p:cNvSpPr>
            <a:spLocks noGrp="1"/>
          </p:cNvSpPr>
          <p:nvPr>
            <p:ph idx="1"/>
          </p:nvPr>
        </p:nvSpPr>
        <p:spPr/>
        <p:txBody>
          <a:bodyPr/>
          <a:lstStyle/>
          <a:p>
            <a:r>
              <a:rPr lang="en-US" dirty="0"/>
              <a:t>Decaying finding…</a:t>
            </a:r>
          </a:p>
        </p:txBody>
      </p:sp>
    </p:spTree>
    <p:extLst>
      <p:ext uri="{BB962C8B-B14F-4D97-AF65-F5344CB8AC3E}">
        <p14:creationId xmlns:p14="http://schemas.microsoft.com/office/powerpoint/2010/main" val="121498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19418-2C2C-E0D4-C1CD-6A1A03240A26}"/>
              </a:ext>
            </a:extLst>
          </p:cNvPr>
          <p:cNvSpPr>
            <a:spLocks noGrp="1"/>
          </p:cNvSpPr>
          <p:nvPr>
            <p:ph type="title"/>
          </p:nvPr>
        </p:nvSpPr>
        <p:spPr/>
        <p:txBody>
          <a:bodyPr>
            <a:normAutofit fontScale="90000"/>
          </a:bodyPr>
          <a:lstStyle/>
          <a:p>
            <a:r>
              <a:rPr lang="en-US" b="1" dirty="0"/>
              <a:t>Example: Non-Significant Finding in Major Study</a:t>
            </a:r>
            <a:br>
              <a:rPr lang="en-US" dirty="0"/>
            </a:br>
            <a:r>
              <a:rPr lang="en-US" sz="2700" b="1" dirty="0" err="1">
                <a:highlight>
                  <a:srgbClr val="00FFFF"/>
                </a:highlight>
              </a:rPr>
              <a:t>Kheifets</a:t>
            </a:r>
            <a:r>
              <a:rPr lang="en-US" sz="2700" b="1" dirty="0"/>
              <a:t> 2010 - </a:t>
            </a:r>
            <a:r>
              <a:rPr lang="en-US" sz="2700" b="1" dirty="0">
                <a:highlight>
                  <a:srgbClr val="FFFF00"/>
                </a:highlight>
              </a:rPr>
              <a:t>Pooled</a:t>
            </a:r>
            <a:r>
              <a:rPr lang="en-US" sz="2700" b="1" dirty="0"/>
              <a:t> Analysis of EMF and Childhood Leukemia</a:t>
            </a:r>
            <a:endParaRPr lang="en-US" dirty="0"/>
          </a:p>
        </p:txBody>
      </p:sp>
      <p:sp>
        <p:nvSpPr>
          <p:cNvPr id="3" name="Content Placeholder 2">
            <a:extLst>
              <a:ext uri="{FF2B5EF4-FFF2-40B4-BE49-F238E27FC236}">
                <a16:creationId xmlns:a16="http://schemas.microsoft.com/office/drawing/2014/main" id="{88FC8049-EADE-4331-335B-67F1322D6D02}"/>
              </a:ext>
            </a:extLst>
          </p:cNvPr>
          <p:cNvSpPr>
            <a:spLocks noGrp="1"/>
          </p:cNvSpPr>
          <p:nvPr>
            <p:ph idx="1"/>
          </p:nvPr>
        </p:nvSpPr>
        <p:spPr>
          <a:xfrm>
            <a:off x="838200" y="1690688"/>
            <a:ext cx="10515600" cy="4667250"/>
          </a:xfrm>
        </p:spPr>
        <p:txBody>
          <a:bodyPr>
            <a:noAutofit/>
          </a:bodyPr>
          <a:lstStyle/>
          <a:p>
            <a:r>
              <a:rPr lang="en-US" b="1" dirty="0"/>
              <a:t>Methods:</a:t>
            </a:r>
            <a:r>
              <a:rPr lang="en-US" dirty="0"/>
              <a:t> Pooled 7 case-control studies; 10,865 cases and 12,853 controls; measured or calculated residential magnetic field exposure</a:t>
            </a:r>
          </a:p>
          <a:p>
            <a:r>
              <a:rPr lang="en-US" b="1" dirty="0"/>
              <a:t>Results: </a:t>
            </a:r>
            <a:r>
              <a:rPr lang="en-US" dirty="0"/>
              <a:t>High exposure (≥0.3 </a:t>
            </a:r>
            <a:r>
              <a:rPr lang="en-US" dirty="0" err="1"/>
              <a:t>μT</a:t>
            </a:r>
            <a:r>
              <a:rPr lang="en-US" dirty="0"/>
              <a:t>): O.R. = </a:t>
            </a:r>
            <a:r>
              <a:rPr lang="en-US" dirty="0">
                <a:solidFill>
                  <a:srgbClr val="FF0000"/>
                </a:solidFill>
              </a:rPr>
              <a:t>1.44 (95% CI: 0.88-2.36</a:t>
            </a:r>
            <a:r>
              <a:rPr lang="en-US" dirty="0"/>
              <a:t>)</a:t>
            </a:r>
          </a:p>
          <a:p>
            <a:r>
              <a:rPr lang="en-US" dirty="0"/>
              <a:t>Conclusions:</a:t>
            </a:r>
          </a:p>
          <a:p>
            <a:r>
              <a:rPr lang="en-US" dirty="0"/>
              <a:t>“Our results are </a:t>
            </a:r>
            <a:r>
              <a:rPr lang="en-US" u="sng" dirty="0"/>
              <a:t>in line with previous pooled analyses showing an association </a:t>
            </a:r>
            <a:r>
              <a:rPr lang="en-US" dirty="0"/>
              <a:t>between magnetic fields and childhood </a:t>
            </a:r>
            <a:r>
              <a:rPr lang="en-US" dirty="0" err="1"/>
              <a:t>leukaemia</a:t>
            </a:r>
            <a:r>
              <a:rPr lang="en-US" dirty="0"/>
              <a:t>. Overall, the association is </a:t>
            </a:r>
            <a:r>
              <a:rPr lang="en-US" u="sng" dirty="0"/>
              <a:t>weaker in the most recently conducted studies</a:t>
            </a:r>
            <a:r>
              <a:rPr lang="en-US" dirty="0"/>
              <a:t>, but these studies are small and lack methodological improvements needed to resolve the apparent association. We conclude that recent studies on magnetic fields and childhood </a:t>
            </a:r>
            <a:r>
              <a:rPr lang="en-US" dirty="0" err="1"/>
              <a:t>leukaemia</a:t>
            </a:r>
            <a:r>
              <a:rPr lang="en-US" dirty="0"/>
              <a:t> do not alter the previous assessment that </a:t>
            </a:r>
            <a:r>
              <a:rPr lang="en-US" u="sng" dirty="0"/>
              <a:t>magnetic fields are possibly carcinogenic</a:t>
            </a:r>
            <a:r>
              <a:rPr lang="en-US" dirty="0"/>
              <a:t>.”</a:t>
            </a:r>
          </a:p>
        </p:txBody>
      </p:sp>
      <p:pic>
        <p:nvPicPr>
          <p:cNvPr id="5" name="Graphic 4" descr="Beaker with solid fill">
            <a:extLst>
              <a:ext uri="{FF2B5EF4-FFF2-40B4-BE49-F238E27FC236}">
                <a16:creationId xmlns:a16="http://schemas.microsoft.com/office/drawing/2014/main" id="{B82C4ADD-0FC1-F101-0A00-2ACBC78136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200305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55A5-9918-599D-472F-452350E5188C}"/>
              </a:ext>
            </a:extLst>
          </p:cNvPr>
          <p:cNvSpPr>
            <a:spLocks noGrp="1"/>
          </p:cNvSpPr>
          <p:nvPr>
            <p:ph type="title"/>
          </p:nvPr>
        </p:nvSpPr>
        <p:spPr>
          <a:xfrm>
            <a:off x="601317" y="365125"/>
            <a:ext cx="10989366" cy="1325563"/>
          </a:xfrm>
        </p:spPr>
        <p:txBody>
          <a:bodyPr>
            <a:normAutofit/>
          </a:bodyPr>
          <a:lstStyle/>
          <a:p>
            <a:r>
              <a:rPr lang="en-US" sz="4000" b="1" dirty="0" err="1">
                <a:highlight>
                  <a:srgbClr val="00FFFF"/>
                </a:highlight>
              </a:rPr>
              <a:t>Kheifets</a:t>
            </a:r>
            <a:r>
              <a:rPr lang="en-US" sz="4000" b="1" dirty="0"/>
              <a:t> 2017 - California Power Line Study (CAPS)</a:t>
            </a:r>
            <a:endParaRPr lang="en-US" sz="4000" dirty="0"/>
          </a:p>
        </p:txBody>
      </p:sp>
      <p:sp>
        <p:nvSpPr>
          <p:cNvPr id="3" name="Content Placeholder 2">
            <a:extLst>
              <a:ext uri="{FF2B5EF4-FFF2-40B4-BE49-F238E27FC236}">
                <a16:creationId xmlns:a16="http://schemas.microsoft.com/office/drawing/2014/main" id="{1681DB5C-7AAA-3D9A-1F5E-0AD9C3C1F5C9}"/>
              </a:ext>
            </a:extLst>
          </p:cNvPr>
          <p:cNvSpPr>
            <a:spLocks noGrp="1"/>
          </p:cNvSpPr>
          <p:nvPr>
            <p:ph idx="1"/>
          </p:nvPr>
        </p:nvSpPr>
        <p:spPr/>
        <p:txBody>
          <a:bodyPr>
            <a:normAutofit/>
          </a:bodyPr>
          <a:lstStyle/>
          <a:p>
            <a:r>
              <a:rPr lang="en-US" b="1" dirty="0"/>
              <a:t>Methods:</a:t>
            </a:r>
            <a:r>
              <a:rPr lang="en-US" dirty="0"/>
              <a:t> case-control study; 5,788 childhood leukemia cases, matched controls; Results (highest exposure ≥0.4 </a:t>
            </a:r>
            <a:r>
              <a:rPr lang="en-US" dirty="0" err="1"/>
              <a:t>μT</a:t>
            </a:r>
            <a:r>
              <a:rPr lang="en-US" dirty="0"/>
              <a:t> vs &lt;0.1 </a:t>
            </a:r>
            <a:r>
              <a:rPr lang="en-US" dirty="0" err="1"/>
              <a:t>μT</a:t>
            </a:r>
            <a:r>
              <a:rPr lang="en-US" dirty="0"/>
              <a:t>):</a:t>
            </a:r>
          </a:p>
          <a:p>
            <a:pPr lvl="0"/>
            <a:r>
              <a:rPr lang="en-US" dirty="0"/>
              <a:t>Main analysis: OR = </a:t>
            </a:r>
            <a:r>
              <a:rPr lang="en-US" dirty="0">
                <a:solidFill>
                  <a:srgbClr val="FF0000"/>
                </a:solidFill>
              </a:rPr>
              <a:t>1.50 (95% CI: 0.70-3.23</a:t>
            </a:r>
            <a:r>
              <a:rPr lang="en-US" dirty="0"/>
              <a:t>)</a:t>
            </a:r>
          </a:p>
          <a:p>
            <a:pPr lvl="0"/>
            <a:r>
              <a:rPr lang="en-US" dirty="0"/>
              <a:t>All exposure categories: All confidence intervals crossed 1.0 (not significant)</a:t>
            </a:r>
          </a:p>
          <a:p>
            <a:pPr lvl="0"/>
            <a:r>
              <a:rPr lang="en-US" b="1" dirty="0"/>
              <a:t>Authors' Statements:</a:t>
            </a:r>
            <a:endParaRPr lang="en-US" dirty="0"/>
          </a:p>
          <a:p>
            <a:r>
              <a:rPr lang="en-US" dirty="0">
                <a:solidFill>
                  <a:srgbClr val="FF0000"/>
                </a:solidFill>
              </a:rPr>
              <a:t>”…does not in itself provide clear evidence of risk …but could be viewed as consistent with previous findings of increased risk."</a:t>
            </a:r>
          </a:p>
          <a:p>
            <a:endParaRPr lang="en-US" dirty="0"/>
          </a:p>
        </p:txBody>
      </p:sp>
      <p:pic>
        <p:nvPicPr>
          <p:cNvPr id="5" name="Graphic 4" descr="Beaker with solid fill">
            <a:extLst>
              <a:ext uri="{FF2B5EF4-FFF2-40B4-BE49-F238E27FC236}">
                <a16:creationId xmlns:a16="http://schemas.microsoft.com/office/drawing/2014/main" id="{F08FC557-FCD4-BFFE-3C50-179B29CBA2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200967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6271-D5A3-ABFD-491F-1E506B0C0BC9}"/>
              </a:ext>
            </a:extLst>
          </p:cNvPr>
          <p:cNvSpPr>
            <a:spLocks noGrp="1"/>
          </p:cNvSpPr>
          <p:nvPr>
            <p:ph type="title"/>
          </p:nvPr>
        </p:nvSpPr>
        <p:spPr/>
        <p:txBody>
          <a:bodyPr>
            <a:normAutofit/>
          </a:bodyPr>
          <a:lstStyle/>
          <a:p>
            <a:r>
              <a:rPr lang="en-US" b="1" dirty="0"/>
              <a:t>“Usual Suspects” – null result</a:t>
            </a:r>
            <a:br>
              <a:rPr lang="en-US" b="1" dirty="0"/>
            </a:br>
            <a:r>
              <a:rPr lang="en-US" sz="2700" b="1" dirty="0" err="1">
                <a:highlight>
                  <a:srgbClr val="00FFFF"/>
                </a:highlight>
              </a:rPr>
              <a:t>Amoon</a:t>
            </a:r>
            <a:r>
              <a:rPr lang="en-US" sz="2700" b="1" dirty="0"/>
              <a:t> et al. 2022 - </a:t>
            </a:r>
            <a:r>
              <a:rPr lang="en-US" sz="2700" b="1" dirty="0">
                <a:highlight>
                  <a:srgbClr val="FFFF00"/>
                </a:highlight>
              </a:rPr>
              <a:t>Pooled</a:t>
            </a:r>
            <a:r>
              <a:rPr lang="en-US" sz="2700" b="1" dirty="0"/>
              <a:t> Analysis of Recent Studies</a:t>
            </a:r>
            <a:endParaRPr lang="en-US" dirty="0"/>
          </a:p>
        </p:txBody>
      </p:sp>
      <p:sp>
        <p:nvSpPr>
          <p:cNvPr id="5" name="Content Placeholder 4">
            <a:extLst>
              <a:ext uri="{FF2B5EF4-FFF2-40B4-BE49-F238E27FC236}">
                <a16:creationId xmlns:a16="http://schemas.microsoft.com/office/drawing/2014/main" id="{EB69C350-71F7-147B-D9A3-1E4FA3D15F4D}"/>
              </a:ext>
            </a:extLst>
          </p:cNvPr>
          <p:cNvSpPr>
            <a:spLocks noGrp="1"/>
          </p:cNvSpPr>
          <p:nvPr>
            <p:ph idx="1"/>
          </p:nvPr>
        </p:nvSpPr>
        <p:spPr/>
        <p:txBody>
          <a:bodyPr>
            <a:normAutofit fontScale="92500" lnSpcReduction="10000"/>
          </a:bodyPr>
          <a:lstStyle/>
          <a:p>
            <a:pPr marL="0" indent="0">
              <a:buNone/>
            </a:pPr>
            <a:r>
              <a:rPr lang="en-US" b="1" dirty="0"/>
              <a:t>Methods:</a:t>
            </a:r>
            <a:r>
              <a:rPr lang="en-US" dirty="0"/>
              <a:t> Pooled analysis of 4 recent studies (</a:t>
            </a:r>
            <a:r>
              <a:rPr lang="en-US" dirty="0">
                <a:solidFill>
                  <a:srgbClr val="FF0000"/>
                </a:solidFill>
              </a:rPr>
              <a:t>22,128 cases</a:t>
            </a:r>
            <a:r>
              <a:rPr lang="en-US" dirty="0"/>
              <a:t>, 27,587 controls) on magnetic fields and childhood leukemia</a:t>
            </a:r>
          </a:p>
          <a:p>
            <a:pPr marL="0" indent="0">
              <a:buNone/>
            </a:pPr>
            <a:r>
              <a:rPr lang="en-US" b="1" dirty="0"/>
              <a:t>Results:</a:t>
            </a:r>
            <a:endParaRPr lang="en-US" dirty="0"/>
          </a:p>
          <a:p>
            <a:pPr lvl="0"/>
            <a:r>
              <a:rPr lang="en-US" b="1" dirty="0"/>
              <a:t>≥0.4 </a:t>
            </a:r>
            <a:r>
              <a:rPr lang="en-US" b="1" dirty="0" err="1"/>
              <a:t>μT</a:t>
            </a:r>
            <a:r>
              <a:rPr lang="en-US" b="1" dirty="0"/>
              <a:t> vs &lt;0.1 </a:t>
            </a:r>
            <a:r>
              <a:rPr lang="en-US" b="1" dirty="0" err="1"/>
              <a:t>μT</a:t>
            </a:r>
            <a:r>
              <a:rPr lang="en-US" b="1" dirty="0"/>
              <a:t>:</a:t>
            </a:r>
            <a:r>
              <a:rPr lang="en-US" dirty="0"/>
              <a:t> OR = </a:t>
            </a:r>
            <a:r>
              <a:rPr lang="en-US" dirty="0">
                <a:solidFill>
                  <a:srgbClr val="FF0000"/>
                </a:solidFill>
              </a:rPr>
              <a:t>1.01 (95% CI 0.61-1.66</a:t>
            </a:r>
            <a:r>
              <a:rPr lang="en-US" dirty="0"/>
              <a:t>)</a:t>
            </a:r>
          </a:p>
          <a:p>
            <a:pPr lvl="0"/>
            <a:r>
              <a:rPr lang="en-US" u="sng" dirty="0"/>
              <a:t>No increased risk </a:t>
            </a:r>
            <a:r>
              <a:rPr lang="en-US" dirty="0"/>
              <a:t>of leukemia with magnetic field exposure</a:t>
            </a:r>
          </a:p>
          <a:p>
            <a:pPr lvl="0"/>
            <a:r>
              <a:rPr lang="en-US" dirty="0"/>
              <a:t>First pooled analysis to find essentially null results</a:t>
            </a:r>
          </a:p>
          <a:p>
            <a:pPr marL="0" indent="0">
              <a:buNone/>
            </a:pPr>
            <a:r>
              <a:rPr lang="en-US" b="1" dirty="0"/>
              <a:t>Authors' Framing:</a:t>
            </a:r>
            <a:r>
              <a:rPr lang="en-US" dirty="0"/>
              <a:t>  </a:t>
            </a:r>
          </a:p>
          <a:p>
            <a:pPr marL="0" indent="0">
              <a:buNone/>
            </a:pPr>
            <a:r>
              <a:rPr lang="en-US" dirty="0"/>
              <a:t>“Our results are </a:t>
            </a:r>
            <a:r>
              <a:rPr lang="en-US" b="1" dirty="0"/>
              <a:t>not </a:t>
            </a:r>
            <a:r>
              <a:rPr lang="en-US" dirty="0"/>
              <a:t>in line with previous pooled analysis and show a decrease in effect to no association between MF and childhood leukemia. This could be due to methodological issues, random chance, or a true finding of disappearing effect.”</a:t>
            </a:r>
          </a:p>
          <a:p>
            <a:endParaRPr lang="en-US" dirty="0"/>
          </a:p>
          <a:p>
            <a:endParaRPr lang="en-US" dirty="0"/>
          </a:p>
        </p:txBody>
      </p:sp>
      <p:pic>
        <p:nvPicPr>
          <p:cNvPr id="6" name="Picture 5">
            <a:extLst>
              <a:ext uri="{FF2B5EF4-FFF2-40B4-BE49-F238E27FC236}">
                <a16:creationId xmlns:a16="http://schemas.microsoft.com/office/drawing/2014/main" id="{E590FB34-7213-A5BC-D8F1-99D310A827F4}"/>
              </a:ext>
            </a:extLst>
          </p:cNvPr>
          <p:cNvPicPr>
            <a:picLocks noChangeAspect="1"/>
          </p:cNvPicPr>
          <p:nvPr/>
        </p:nvPicPr>
        <p:blipFill>
          <a:blip r:embed="rId3"/>
          <a:stretch>
            <a:fillRect/>
          </a:stretch>
        </p:blipFill>
        <p:spPr>
          <a:xfrm>
            <a:off x="10793896" y="0"/>
            <a:ext cx="1398104" cy="1765403"/>
          </a:xfrm>
          <a:prstGeom prst="rect">
            <a:avLst/>
          </a:prstGeom>
        </p:spPr>
      </p:pic>
      <p:pic>
        <p:nvPicPr>
          <p:cNvPr id="8" name="Graphic 7" descr="Beaker with solid fill">
            <a:extLst>
              <a:ext uri="{FF2B5EF4-FFF2-40B4-BE49-F238E27FC236}">
                <a16:creationId xmlns:a16="http://schemas.microsoft.com/office/drawing/2014/main" id="{7C7F9C61-CDAA-D94C-7A7B-2F4AB790AB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380764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E54E0-C2F1-287F-28F5-C48FAA2BBD61}"/>
              </a:ext>
            </a:extLst>
          </p:cNvPr>
          <p:cNvSpPr>
            <a:spLocks noGrp="1"/>
          </p:cNvSpPr>
          <p:nvPr>
            <p:ph type="title"/>
          </p:nvPr>
        </p:nvSpPr>
        <p:spPr/>
        <p:txBody>
          <a:bodyPr/>
          <a:lstStyle/>
          <a:p>
            <a:r>
              <a:rPr lang="en-US" dirty="0" err="1"/>
              <a:t>Kheifets</a:t>
            </a:r>
            <a:r>
              <a:rPr lang="en-US" dirty="0"/>
              <a:t>, An Evolution</a:t>
            </a:r>
          </a:p>
        </p:txBody>
      </p:sp>
      <p:sp>
        <p:nvSpPr>
          <p:cNvPr id="5" name="Content Placeholder 4">
            <a:extLst>
              <a:ext uri="{FF2B5EF4-FFF2-40B4-BE49-F238E27FC236}">
                <a16:creationId xmlns:a16="http://schemas.microsoft.com/office/drawing/2014/main" id="{9ADEF97D-2907-FBB0-6639-4E4781080DBC}"/>
              </a:ext>
            </a:extLst>
          </p:cNvPr>
          <p:cNvSpPr>
            <a:spLocks noGrp="1"/>
          </p:cNvSpPr>
          <p:nvPr>
            <p:ph idx="1"/>
          </p:nvPr>
        </p:nvSpPr>
        <p:spPr/>
        <p:txBody>
          <a:bodyPr>
            <a:noAutofit/>
          </a:bodyPr>
          <a:lstStyle/>
          <a:p>
            <a:r>
              <a:rPr lang="en-US" altLang="en-US" b="1" dirty="0">
                <a:solidFill>
                  <a:srgbClr val="000000"/>
                </a:solidFill>
              </a:rPr>
              <a:t>2010 study Not Significant (NS). But claimed</a:t>
            </a:r>
            <a:r>
              <a:rPr lang="en-US" altLang="en-US" dirty="0">
                <a:solidFill>
                  <a:srgbClr val="000000"/>
                </a:solidFill>
              </a:rPr>
              <a:t> "In line with previous analyses showing an association" </a:t>
            </a:r>
            <a:br>
              <a:rPr lang="en-US" altLang="en-US" dirty="0"/>
            </a:br>
            <a:endParaRPr lang="en-US" altLang="en-US" dirty="0"/>
          </a:p>
          <a:p>
            <a:r>
              <a:rPr lang="en-US" altLang="en-US" b="1" dirty="0">
                <a:solidFill>
                  <a:srgbClr val="000000"/>
                </a:solidFill>
              </a:rPr>
              <a:t>2017 study NS. But claimed</a:t>
            </a:r>
            <a:r>
              <a:rPr lang="en-US" altLang="en-US" dirty="0">
                <a:solidFill>
                  <a:srgbClr val="000000"/>
                </a:solidFill>
              </a:rPr>
              <a:t> "Could be viewed as consistent with previous findings of increased risk"</a:t>
            </a:r>
            <a:br>
              <a:rPr lang="en-US" altLang="en-US" dirty="0"/>
            </a:br>
            <a:endParaRPr lang="en-US" altLang="en-US" dirty="0"/>
          </a:p>
          <a:p>
            <a:r>
              <a:rPr lang="en-US" altLang="en-US" b="1" dirty="0">
                <a:solidFill>
                  <a:srgbClr val="000000"/>
                </a:solidFill>
              </a:rPr>
              <a:t>2022 pooled study; NS:</a:t>
            </a:r>
            <a:r>
              <a:rPr lang="en-US" altLang="en-US" dirty="0">
                <a:solidFill>
                  <a:srgbClr val="000000"/>
                </a:solidFill>
              </a:rPr>
              <a:t> Finally relented. "Not in line with previous analysis…could be due to a disappearing effect.”</a:t>
            </a:r>
          </a:p>
          <a:p>
            <a:endParaRPr lang="en-US" altLang="en-US" dirty="0">
              <a:solidFill>
                <a:srgbClr val="000000"/>
              </a:solidFill>
            </a:endParaRPr>
          </a:p>
          <a:p>
            <a:r>
              <a:rPr lang="en-US" altLang="en-US" dirty="0">
                <a:solidFill>
                  <a:srgbClr val="FF0000"/>
                </a:solidFill>
              </a:rPr>
              <a:t>[These findings disappeared decades ago.]</a:t>
            </a:r>
          </a:p>
        </p:txBody>
      </p:sp>
    </p:spTree>
    <p:extLst>
      <p:ext uri="{BB962C8B-B14F-4D97-AF65-F5344CB8AC3E}">
        <p14:creationId xmlns:p14="http://schemas.microsoft.com/office/powerpoint/2010/main" val="222950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B3BE1-1B79-7285-4163-A6ED7BE4332C}"/>
              </a:ext>
            </a:extLst>
          </p:cNvPr>
          <p:cNvSpPr>
            <a:spLocks noGrp="1"/>
          </p:cNvSpPr>
          <p:nvPr>
            <p:ph type="title"/>
          </p:nvPr>
        </p:nvSpPr>
        <p:spPr/>
        <p:txBody>
          <a:bodyPr>
            <a:normAutofit/>
          </a:bodyPr>
          <a:lstStyle/>
          <a:p>
            <a:r>
              <a:rPr lang="en-US" b="1" dirty="0"/>
              <a:t>Weakening Association</a:t>
            </a:r>
            <a:br>
              <a:rPr lang="en-US" b="1" dirty="0"/>
            </a:br>
            <a:r>
              <a:rPr lang="en-US" sz="2700" b="1" dirty="0">
                <a:solidFill>
                  <a:srgbClr val="FF0000"/>
                </a:solidFill>
              </a:rPr>
              <a:t>Brabant</a:t>
            </a:r>
            <a:r>
              <a:rPr lang="en-US" sz="2700" b="1" dirty="0"/>
              <a:t> et al. 2022 - Systematic Review &amp; Meta-Analysis</a:t>
            </a:r>
            <a:endParaRPr lang="en-US" dirty="0"/>
          </a:p>
        </p:txBody>
      </p:sp>
      <p:sp>
        <p:nvSpPr>
          <p:cNvPr id="3" name="Content Placeholder 2">
            <a:extLst>
              <a:ext uri="{FF2B5EF4-FFF2-40B4-BE49-F238E27FC236}">
                <a16:creationId xmlns:a16="http://schemas.microsoft.com/office/drawing/2014/main" id="{AE9DA15F-6166-A641-2101-1E6FA7F5E98F}"/>
              </a:ext>
            </a:extLst>
          </p:cNvPr>
          <p:cNvSpPr>
            <a:spLocks noGrp="1"/>
          </p:cNvSpPr>
          <p:nvPr>
            <p:ph idx="1"/>
          </p:nvPr>
        </p:nvSpPr>
        <p:spPr/>
        <p:txBody>
          <a:bodyPr>
            <a:normAutofit/>
          </a:bodyPr>
          <a:lstStyle/>
          <a:p>
            <a:r>
              <a:rPr lang="en-US" b="1" dirty="0"/>
              <a:t>Authors:</a:t>
            </a:r>
            <a:r>
              <a:rPr lang="en-US" dirty="0"/>
              <a:t> Christian Brabant, Anton </a:t>
            </a:r>
            <a:r>
              <a:rPr lang="en-US" dirty="0" err="1"/>
              <a:t>Geerinck</a:t>
            </a:r>
            <a:r>
              <a:rPr lang="en-US" dirty="0"/>
              <a:t>, Charlotte </a:t>
            </a:r>
            <a:r>
              <a:rPr lang="en-US" dirty="0" err="1"/>
              <a:t>Beaudart</a:t>
            </a:r>
            <a:r>
              <a:rPr lang="en-US" dirty="0"/>
              <a:t>, Ezio Tirelli, Christophe </a:t>
            </a:r>
            <a:r>
              <a:rPr lang="en-US" dirty="0" err="1"/>
              <a:t>Geuzaine</a:t>
            </a:r>
            <a:r>
              <a:rPr lang="en-US" dirty="0"/>
              <a:t>, Olivier Bruyère (University of Liège)</a:t>
            </a:r>
          </a:p>
          <a:p>
            <a:r>
              <a:rPr lang="en-US" b="1" dirty="0"/>
              <a:t>Methods:</a:t>
            </a:r>
            <a:r>
              <a:rPr lang="en-US" dirty="0"/>
              <a:t> Systematic review and meta-analysis of 38 studies on ELF magnetic fields (50-60 Hz) and childhood leukemia; assessed study quality using Newcastle-Ottawa Scale</a:t>
            </a:r>
          </a:p>
          <a:p>
            <a:r>
              <a:rPr lang="en-US" b="1" dirty="0"/>
              <a:t>Results 1:</a:t>
            </a:r>
          </a:p>
          <a:p>
            <a:pPr marL="457200" lvl="1" indent="0">
              <a:buNone/>
            </a:pPr>
            <a:r>
              <a:rPr lang="en-US" b="1" dirty="0"/>
              <a:t>Association Weakens Dramatically Over Time:</a:t>
            </a:r>
          </a:p>
          <a:p>
            <a:pPr marL="457200" lvl="1" indent="0">
              <a:buNone/>
            </a:pPr>
            <a:r>
              <a:rPr lang="en-US" b="1" dirty="0"/>
              <a:t>Studies before 2000:</a:t>
            </a:r>
            <a:r>
              <a:rPr lang="en-US" dirty="0"/>
              <a:t> Pooled OR = 1.51 (95% CI: 1.26-1.80) </a:t>
            </a:r>
          </a:p>
          <a:p>
            <a:pPr marL="457200" lvl="1" indent="0">
              <a:buNone/>
            </a:pPr>
            <a:r>
              <a:rPr lang="en-US" b="1" dirty="0">
                <a:solidFill>
                  <a:srgbClr val="FF0000"/>
                </a:solidFill>
              </a:rPr>
              <a:t>Studies after 2000 not significant:</a:t>
            </a:r>
            <a:r>
              <a:rPr lang="en-US" dirty="0">
                <a:solidFill>
                  <a:srgbClr val="FF0000"/>
                </a:solidFill>
              </a:rPr>
              <a:t> Pooled OR = 1.04 (95% CI: 0.84-1.29) </a:t>
            </a:r>
            <a:endParaRPr lang="en-US" b="1" dirty="0">
              <a:solidFill>
                <a:srgbClr val="FF0000"/>
              </a:solidFill>
            </a:endParaRPr>
          </a:p>
          <a:p>
            <a:pPr lvl="1"/>
            <a:endParaRPr lang="en-US" dirty="0"/>
          </a:p>
          <a:p>
            <a:endParaRPr lang="en-US" dirty="0"/>
          </a:p>
        </p:txBody>
      </p:sp>
      <p:pic>
        <p:nvPicPr>
          <p:cNvPr id="4" name="Picture 3">
            <a:extLst>
              <a:ext uri="{FF2B5EF4-FFF2-40B4-BE49-F238E27FC236}">
                <a16:creationId xmlns:a16="http://schemas.microsoft.com/office/drawing/2014/main" id="{F7E5E635-74F6-9D78-BB2F-E5F83DBF33B5}"/>
              </a:ext>
            </a:extLst>
          </p:cNvPr>
          <p:cNvPicPr>
            <a:picLocks noChangeAspect="1"/>
          </p:cNvPicPr>
          <p:nvPr/>
        </p:nvPicPr>
        <p:blipFill>
          <a:blip r:embed="rId2"/>
          <a:stretch>
            <a:fillRect/>
          </a:stretch>
        </p:blipFill>
        <p:spPr>
          <a:xfrm>
            <a:off x="10956549" y="0"/>
            <a:ext cx="1235451" cy="1646238"/>
          </a:xfrm>
          <a:prstGeom prst="rect">
            <a:avLst/>
          </a:prstGeom>
        </p:spPr>
      </p:pic>
      <p:pic>
        <p:nvPicPr>
          <p:cNvPr id="6" name="Graphic 5" descr="Beaker with solid fill">
            <a:extLst>
              <a:ext uri="{FF2B5EF4-FFF2-40B4-BE49-F238E27FC236}">
                <a16:creationId xmlns:a16="http://schemas.microsoft.com/office/drawing/2014/main" id="{7887E914-29ED-AC13-0476-927F7A43AE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413162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7F57-5918-3843-9087-109B2FEC6FF9}"/>
              </a:ext>
            </a:extLst>
          </p:cNvPr>
          <p:cNvSpPr>
            <a:spLocks noGrp="1"/>
          </p:cNvSpPr>
          <p:nvPr>
            <p:ph type="title"/>
          </p:nvPr>
        </p:nvSpPr>
        <p:spPr>
          <a:xfrm>
            <a:off x="838199" y="365125"/>
            <a:ext cx="11353801" cy="1325563"/>
          </a:xfrm>
        </p:spPr>
        <p:txBody>
          <a:bodyPr>
            <a:noAutofit/>
          </a:bodyPr>
          <a:lstStyle/>
          <a:p>
            <a:r>
              <a:rPr lang="en-US" sz="4000" dirty="0"/>
              <a:t>Brabant 2022, Systematic Review and Meta-analysis</a:t>
            </a:r>
            <a:br>
              <a:rPr lang="en-US" sz="4000" dirty="0"/>
            </a:br>
            <a:endParaRPr lang="en-US" sz="4000" b="0" dirty="0"/>
          </a:p>
        </p:txBody>
      </p:sp>
      <p:sp>
        <p:nvSpPr>
          <p:cNvPr id="3" name="Content Placeholder 2">
            <a:extLst>
              <a:ext uri="{FF2B5EF4-FFF2-40B4-BE49-F238E27FC236}">
                <a16:creationId xmlns:a16="http://schemas.microsoft.com/office/drawing/2014/main" id="{ABFF5820-8DF4-258F-B41A-2B6B34C54209}"/>
              </a:ext>
            </a:extLst>
          </p:cNvPr>
          <p:cNvSpPr>
            <a:spLocks noGrp="1"/>
          </p:cNvSpPr>
          <p:nvPr>
            <p:ph idx="1"/>
          </p:nvPr>
        </p:nvSpPr>
        <p:spPr/>
        <p:txBody>
          <a:bodyPr/>
          <a:lstStyle/>
          <a:p>
            <a:r>
              <a:rPr lang="en-US" dirty="0"/>
              <a:t>Review and analysis of 38 studies (1979–2020)</a:t>
            </a:r>
          </a:p>
          <a:p>
            <a:pPr lvl="0"/>
            <a:r>
              <a:rPr lang="en-US" dirty="0"/>
              <a:t>21 entered the main ("global") meta-analysis.</a:t>
            </a:r>
          </a:p>
          <a:p>
            <a:endParaRPr lang="en-US" dirty="0"/>
          </a:p>
        </p:txBody>
      </p:sp>
      <p:pic>
        <p:nvPicPr>
          <p:cNvPr id="4" name="Graphic 3" descr="Beaker with solid fill">
            <a:extLst>
              <a:ext uri="{FF2B5EF4-FFF2-40B4-BE49-F238E27FC236}">
                <a16:creationId xmlns:a16="http://schemas.microsoft.com/office/drawing/2014/main" id="{885E30D7-CA3F-5C41-053E-7C0F77A9D8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graphicFrame>
        <p:nvGraphicFramePr>
          <p:cNvPr id="5" name="Table 4">
            <a:extLst>
              <a:ext uri="{FF2B5EF4-FFF2-40B4-BE49-F238E27FC236}">
                <a16:creationId xmlns:a16="http://schemas.microsoft.com/office/drawing/2014/main" id="{75F47A89-1282-9C1C-4D9D-8127D131320E}"/>
              </a:ext>
            </a:extLst>
          </p:cNvPr>
          <p:cNvGraphicFramePr>
            <a:graphicFrameLocks noGrp="1"/>
          </p:cNvGraphicFramePr>
          <p:nvPr>
            <p:extLst>
              <p:ext uri="{D42A27DB-BD31-4B8C-83A1-F6EECF244321}">
                <p14:modId xmlns:p14="http://schemas.microsoft.com/office/powerpoint/2010/main" val="1073018780"/>
              </p:ext>
            </p:extLst>
          </p:nvPr>
        </p:nvGraphicFramePr>
        <p:xfrm>
          <a:off x="337931" y="3114053"/>
          <a:ext cx="11516138" cy="2324559"/>
        </p:xfrm>
        <a:graphic>
          <a:graphicData uri="http://schemas.openxmlformats.org/drawingml/2006/table">
            <a:tbl>
              <a:tblPr firstRow="1" firstCol="1" bandRow="1">
                <a:tableStyleId>{B301B821-A1FF-4177-AEE7-76D212191A09}</a:tableStyleId>
              </a:tblPr>
              <a:tblGrid>
                <a:gridCol w="5758069">
                  <a:extLst>
                    <a:ext uri="{9D8B030D-6E8A-4147-A177-3AD203B41FA5}">
                      <a16:colId xmlns:a16="http://schemas.microsoft.com/office/drawing/2014/main" val="2937197066"/>
                    </a:ext>
                  </a:extLst>
                </a:gridCol>
                <a:gridCol w="5758069">
                  <a:extLst>
                    <a:ext uri="{9D8B030D-6E8A-4147-A177-3AD203B41FA5}">
                      <a16:colId xmlns:a16="http://schemas.microsoft.com/office/drawing/2014/main" val="2853809971"/>
                    </a:ext>
                  </a:extLst>
                </a:gridCol>
              </a:tblGrid>
              <a:tr h="774853">
                <a:tc>
                  <a:txBody>
                    <a:bodyPr/>
                    <a:lstStyle/>
                    <a:p>
                      <a:pPr marL="0" marR="0" algn="ctr">
                        <a:lnSpc>
                          <a:spcPct val="115000"/>
                        </a:lnSpc>
                        <a:spcAft>
                          <a:spcPts val="800"/>
                        </a:spcAft>
                        <a:buNone/>
                      </a:pPr>
                      <a:r>
                        <a:rPr lang="en-US" sz="3200" kern="0" dirty="0">
                          <a:effectLst/>
                        </a:rPr>
                        <a:t>Finding</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3200" kern="0" dirty="0">
                          <a:effectLst/>
                        </a:rPr>
                        <a:t>Pooled OR (95% CI)</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35327474"/>
                  </a:ext>
                </a:extLst>
              </a:tr>
              <a:tr h="774853">
                <a:tc>
                  <a:txBody>
                    <a:bodyPr/>
                    <a:lstStyle/>
                    <a:p>
                      <a:pPr marL="0" marR="0" algn="ctr">
                        <a:lnSpc>
                          <a:spcPct val="115000"/>
                        </a:lnSpc>
                        <a:spcAft>
                          <a:spcPts val="800"/>
                        </a:spcAft>
                        <a:buNone/>
                      </a:pPr>
                      <a:r>
                        <a:rPr lang="en-US" sz="3200" b="0" kern="0" dirty="0">
                          <a:solidFill>
                            <a:sysClr val="windowText" lastClr="000000"/>
                          </a:solidFill>
                          <a:effectLst/>
                        </a:rPr>
                        <a:t>Main pooled analysis</a:t>
                      </a:r>
                      <a:endParaRPr lang="en-US" sz="3200" b="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3200" b="0" kern="0" dirty="0">
                          <a:effectLst/>
                        </a:rPr>
                        <a:t>1.26 (1.06–1.49)</a:t>
                      </a:r>
                      <a:endParaRPr lang="en-US" sz="3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45931526"/>
                  </a:ext>
                </a:extLst>
              </a:tr>
              <a:tr h="774853">
                <a:tc>
                  <a:txBody>
                    <a:bodyPr/>
                    <a:lstStyle/>
                    <a:p>
                      <a:pPr marL="0" marR="0" algn="ctr">
                        <a:lnSpc>
                          <a:spcPct val="115000"/>
                        </a:lnSpc>
                        <a:spcAft>
                          <a:spcPts val="800"/>
                        </a:spcAft>
                        <a:buNone/>
                      </a:pPr>
                      <a:r>
                        <a:rPr lang="en-US" sz="3200" b="0" kern="0" dirty="0">
                          <a:solidFill>
                            <a:sysClr val="windowText" lastClr="000000"/>
                          </a:solidFill>
                          <a:effectLst/>
                        </a:rPr>
                        <a:t>&gt; 0.4 µT exposure group</a:t>
                      </a:r>
                      <a:endParaRPr lang="en-US" sz="3200" b="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3200" b="0" kern="0" dirty="0">
                          <a:effectLst/>
                        </a:rPr>
                        <a:t>1.37 (1.05–1.80)</a:t>
                      </a:r>
                      <a:endParaRPr lang="en-US" sz="3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06271307"/>
                  </a:ext>
                </a:extLst>
              </a:tr>
            </a:tbl>
          </a:graphicData>
        </a:graphic>
      </p:graphicFrame>
      <p:sp>
        <p:nvSpPr>
          <p:cNvPr id="7" name="TextBox 6">
            <a:extLst>
              <a:ext uri="{FF2B5EF4-FFF2-40B4-BE49-F238E27FC236}">
                <a16:creationId xmlns:a16="http://schemas.microsoft.com/office/drawing/2014/main" id="{E8168CFF-7F73-EB81-50D6-A0012082568E}"/>
              </a:ext>
            </a:extLst>
          </p:cNvPr>
          <p:cNvSpPr txBox="1"/>
          <p:nvPr/>
        </p:nvSpPr>
        <p:spPr>
          <a:xfrm>
            <a:off x="457200" y="5672777"/>
            <a:ext cx="11516139" cy="1054263"/>
          </a:xfrm>
          <a:prstGeom prst="rect">
            <a:avLst/>
          </a:prstGeom>
          <a:noFill/>
        </p:spPr>
        <p:txBody>
          <a:bodyPr wrap="square">
            <a:spAutoFit/>
          </a:bodyPr>
          <a:lstStyle/>
          <a:p>
            <a:pPr marL="0" marR="0">
              <a:lnSpc>
                <a:spcPct val="115000"/>
              </a:lnSpc>
              <a:spcAft>
                <a:spcPts val="800"/>
              </a:spcAft>
              <a:buNone/>
            </a:pPr>
            <a:r>
              <a:rPr lang="en-US" sz="2800" kern="0" dirty="0">
                <a:solidFill>
                  <a:srgbClr val="000000"/>
                </a:solidFill>
                <a:effectLst/>
                <a:ea typeface="Times New Roman" panose="02020603050405020304" pitchFamily="18" charset="0"/>
                <a:cs typeface="Times New Roman" panose="02020603050405020304" pitchFamily="18" charset="0"/>
              </a:rPr>
              <a:t>Authors’ conclusion: “</a:t>
            </a:r>
            <a:r>
              <a:rPr lang="en-US" sz="2800" kern="0" dirty="0">
                <a:solidFill>
                  <a:srgbClr val="FF0000"/>
                </a:solidFill>
                <a:effectLst/>
                <a:ea typeface="Times New Roman" panose="02020603050405020304" pitchFamily="18" charset="0"/>
                <a:cs typeface="Times New Roman" panose="02020603050405020304" pitchFamily="18" charset="0"/>
              </a:rPr>
              <a:t>Our global meta-analysis indicates a significant association between ELF-MF and childhood leukemia</a:t>
            </a:r>
            <a:r>
              <a:rPr lang="en-US" sz="2800" kern="0" dirty="0">
                <a:solidFill>
                  <a:srgbClr val="000000"/>
                </a:solidFill>
                <a:effectLst/>
                <a:ea typeface="Times New Roman" panose="02020603050405020304" pitchFamily="18" charset="0"/>
                <a:cs typeface="Times New Roman" panose="02020603050405020304" pitchFamily="18" charset="0"/>
              </a:rPr>
              <a:t>.” (p.19)</a:t>
            </a:r>
            <a:endParaRPr lang="en-US" sz="28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006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C0236-F9B1-A58C-D5C7-7B118381AA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5AB675-FAE5-3561-E793-1798F22542C5}"/>
              </a:ext>
            </a:extLst>
          </p:cNvPr>
          <p:cNvSpPr>
            <a:spLocks noGrp="1"/>
          </p:cNvSpPr>
          <p:nvPr>
            <p:ph type="title"/>
          </p:nvPr>
        </p:nvSpPr>
        <p:spPr>
          <a:xfrm>
            <a:off x="838199" y="365125"/>
            <a:ext cx="11353801" cy="1325563"/>
          </a:xfrm>
        </p:spPr>
        <p:txBody>
          <a:bodyPr>
            <a:noAutofit/>
          </a:bodyPr>
          <a:lstStyle/>
          <a:p>
            <a:r>
              <a:rPr lang="en-US" sz="4000" dirty="0"/>
              <a:t>Brabant 2022, Systematic Review and Meta-analysis</a:t>
            </a:r>
            <a:br>
              <a:rPr lang="en-US" sz="4000" dirty="0"/>
            </a:br>
            <a:endParaRPr lang="en-US" sz="4000" b="0" dirty="0"/>
          </a:p>
        </p:txBody>
      </p:sp>
      <p:sp>
        <p:nvSpPr>
          <p:cNvPr id="3" name="Content Placeholder 2">
            <a:extLst>
              <a:ext uri="{FF2B5EF4-FFF2-40B4-BE49-F238E27FC236}">
                <a16:creationId xmlns:a16="http://schemas.microsoft.com/office/drawing/2014/main" id="{E24163C6-7E25-8A15-A7DA-94DECEE0F227}"/>
              </a:ext>
            </a:extLst>
          </p:cNvPr>
          <p:cNvSpPr>
            <a:spLocks noGrp="1"/>
          </p:cNvSpPr>
          <p:nvPr>
            <p:ph idx="1"/>
          </p:nvPr>
        </p:nvSpPr>
        <p:spPr/>
        <p:txBody>
          <a:bodyPr>
            <a:normAutofit fontScale="92500"/>
          </a:bodyPr>
          <a:lstStyle/>
          <a:p>
            <a:r>
              <a:rPr lang="en-US" sz="4000" b="1" dirty="0"/>
              <a:t>Chance: </a:t>
            </a:r>
            <a:endParaRPr lang="en-US" sz="4000" dirty="0"/>
          </a:p>
          <a:p>
            <a:pPr lvl="1"/>
            <a:r>
              <a:rPr lang="en-US" sz="4000" dirty="0"/>
              <a:t>“Our protocol published in Prospero (2018) mentioned that we have </a:t>
            </a:r>
            <a:r>
              <a:rPr lang="en-US" sz="4000" dirty="0">
                <a:solidFill>
                  <a:srgbClr val="FF0000"/>
                </a:solidFill>
              </a:rPr>
              <a:t>planned to restrict our meta-analysis to children under the age of 15</a:t>
            </a:r>
            <a:r>
              <a:rPr lang="en-US" sz="4000" dirty="0"/>
              <a:t>.” (p.3)</a:t>
            </a:r>
          </a:p>
          <a:p>
            <a:pPr lvl="1"/>
            <a:endParaRPr lang="en-US" sz="4000" dirty="0"/>
          </a:p>
          <a:p>
            <a:pPr lvl="1"/>
            <a:r>
              <a:rPr lang="en-US" sz="4000" dirty="0"/>
              <a:t>The results of that pre-planned finding were </a:t>
            </a:r>
            <a:r>
              <a:rPr lang="en-US" sz="4000" dirty="0">
                <a:solidFill>
                  <a:srgbClr val="FF0000"/>
                </a:solidFill>
              </a:rPr>
              <a:t>not significant: 1.13 (95% CI 0.92–1.39; p=0.23) </a:t>
            </a:r>
            <a:r>
              <a:rPr lang="en-US" sz="4000" dirty="0"/>
              <a:t>(p.15)</a:t>
            </a:r>
          </a:p>
          <a:p>
            <a:endParaRPr lang="en-US" sz="4000" dirty="0"/>
          </a:p>
          <a:p>
            <a:pPr lvl="0"/>
            <a:endParaRPr lang="en-US" sz="3200" dirty="0"/>
          </a:p>
        </p:txBody>
      </p:sp>
      <p:pic>
        <p:nvPicPr>
          <p:cNvPr id="4" name="Graphic 3" descr="Beaker with solid fill">
            <a:extLst>
              <a:ext uri="{FF2B5EF4-FFF2-40B4-BE49-F238E27FC236}">
                <a16:creationId xmlns:a16="http://schemas.microsoft.com/office/drawing/2014/main" id="{C7DA76B7-7959-FD99-A6DE-453D62A4DF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104092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A364BD-71DF-F213-0218-33A8E6A1E6C6}"/>
              </a:ext>
            </a:extLst>
          </p:cNvPr>
          <p:cNvSpPr>
            <a:spLocks noGrp="1"/>
          </p:cNvSpPr>
          <p:nvPr>
            <p:ph type="title"/>
          </p:nvPr>
        </p:nvSpPr>
        <p:spPr/>
        <p:txBody>
          <a:bodyPr/>
          <a:lstStyle/>
          <a:p>
            <a:r>
              <a:rPr lang="en-US" dirty="0"/>
              <a:t>Study Design</a:t>
            </a:r>
          </a:p>
        </p:txBody>
      </p:sp>
      <p:sp>
        <p:nvSpPr>
          <p:cNvPr id="6" name="Rectangle 1">
            <a:extLst>
              <a:ext uri="{FF2B5EF4-FFF2-40B4-BE49-F238E27FC236}">
                <a16:creationId xmlns:a16="http://schemas.microsoft.com/office/drawing/2014/main" id="{2699C5A5-B9FA-6241-1E06-0F25D5D6127C}"/>
              </a:ext>
            </a:extLst>
          </p:cNvPr>
          <p:cNvSpPr>
            <a:spLocks noGrp="1" noChangeArrowheads="1"/>
          </p:cNvSpPr>
          <p:nvPr>
            <p:ph idx="1"/>
          </p:nvPr>
        </p:nvSpPr>
        <p:spPr bwMode="auto">
          <a:xfrm>
            <a:off x="838200" y="1492916"/>
            <a:ext cx="105156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buNone/>
            </a:pPr>
            <a:r>
              <a:rPr lang="en-US" altLang="en-US" sz="3200" b="1" dirty="0">
                <a:solidFill>
                  <a:srgbClr val="000000"/>
                </a:solidFill>
                <a:latin typeface="+mn-lt"/>
              </a:rPr>
              <a:t>Experimental Studies</a:t>
            </a:r>
            <a:r>
              <a:rPr lang="en-US" altLang="en-US" sz="3200" dirty="0">
                <a:solidFill>
                  <a:srgbClr val="000000"/>
                </a:solidFill>
                <a:latin typeface="+mn-lt"/>
              </a:rPr>
              <a:t> (assign exposure/treatment)</a:t>
            </a:r>
            <a:endParaRPr lang="en-US" altLang="en-US" sz="3200" dirty="0">
              <a:latin typeface="+mn-lt"/>
            </a:endParaRPr>
          </a:p>
          <a:p>
            <a:pPr marL="457200" lvl="1" indent="0">
              <a:lnSpc>
                <a:spcPct val="100000"/>
              </a:lnSpc>
              <a:buFontTx/>
              <a:buChar char="•"/>
            </a:pPr>
            <a:r>
              <a:rPr lang="en-US" altLang="en-US" sz="3200" dirty="0">
                <a:solidFill>
                  <a:srgbClr val="000000"/>
                </a:solidFill>
                <a:latin typeface="+mn-lt"/>
              </a:rPr>
              <a:t>Randomized Controlled Trials (RCTs)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mn-lt"/>
              </a:rPr>
              <a:t>Observational Studies</a:t>
            </a:r>
            <a:r>
              <a:rPr kumimoji="0" lang="en-US" altLang="en-US" sz="3200" b="0" i="0" u="none" strike="noStrike" cap="none" normalizeH="0" baseline="0" dirty="0">
                <a:ln>
                  <a:noFill/>
                </a:ln>
                <a:solidFill>
                  <a:srgbClr val="000000"/>
                </a:solidFill>
                <a:effectLst/>
                <a:latin typeface="+mn-lt"/>
              </a:rPr>
              <a:t> (observe without intervening)</a:t>
            </a:r>
            <a:endParaRPr kumimoji="0" lang="en-US" altLang="en-US" sz="3200" b="0" i="0" u="none" strike="noStrike" cap="none" normalizeH="0" baseline="0" dirty="0">
              <a:ln>
                <a:noFill/>
              </a:ln>
              <a:solidFill>
                <a:schemeClr val="tx1"/>
              </a:solidFill>
              <a:effectLst/>
              <a:latin typeface="+mn-lt"/>
            </a:endParaRPr>
          </a:p>
          <a:p>
            <a:pPr marL="457200" lvl="1" indent="0">
              <a:lnSpc>
                <a:spcPct val="100000"/>
              </a:lnSpc>
              <a:buFontTx/>
              <a:buChar char="•"/>
            </a:pPr>
            <a:r>
              <a:rPr kumimoji="0" lang="en-US" altLang="en-US" sz="3200" b="0" i="0" u="none" strike="noStrike" cap="none" normalizeH="0" baseline="0" dirty="0">
                <a:ln>
                  <a:noFill/>
                </a:ln>
                <a:solidFill>
                  <a:srgbClr val="000000"/>
                </a:solidFill>
                <a:effectLst/>
                <a:latin typeface="+mn-lt"/>
              </a:rPr>
              <a:t>Case-Control Studies</a:t>
            </a:r>
          </a:p>
          <a:p>
            <a:pPr marL="457200" lvl="1" indent="0">
              <a:lnSpc>
                <a:spcPct val="100000"/>
              </a:lnSpc>
              <a:buFontTx/>
              <a:buChar char="•"/>
            </a:pPr>
            <a:r>
              <a:rPr kumimoji="0" lang="en-US" altLang="en-US" sz="3200" b="0" i="0" u="none" strike="noStrike" cap="none" normalizeH="0" baseline="0" dirty="0">
                <a:ln>
                  <a:noFill/>
                </a:ln>
                <a:solidFill>
                  <a:srgbClr val="000000"/>
                </a:solidFill>
                <a:effectLst/>
                <a:latin typeface="+mn-lt"/>
              </a:rPr>
              <a:t>Cohort Studies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rgbClr val="000000"/>
                </a:solidFill>
                <a:effectLst/>
                <a:latin typeface="+mn-lt"/>
              </a:rPr>
              <a:t>Key Difference:</a:t>
            </a:r>
            <a:endParaRPr kumimoji="0" lang="en-US" altLang="en-US" sz="3200" i="0" u="none" strike="noStrike" cap="none" normalizeH="0" baseline="0" dirty="0">
              <a:ln>
                <a:noFill/>
              </a:ln>
              <a:solidFill>
                <a:schemeClr val="tx1"/>
              </a:solidFill>
              <a:effectLst/>
              <a:latin typeface="+mn-lt"/>
            </a:endParaRPr>
          </a:p>
          <a:p>
            <a:pPr marL="457200" lvl="1" indent="0">
              <a:lnSpc>
                <a:spcPct val="100000"/>
              </a:lnSpc>
              <a:buFontTx/>
              <a:buChar char="•"/>
            </a:pPr>
            <a:r>
              <a:rPr kumimoji="0" lang="en-US" altLang="en-US" sz="3200" b="0" i="0" u="none" strike="noStrike" cap="none" normalizeH="0" baseline="0" dirty="0">
                <a:ln>
                  <a:noFill/>
                </a:ln>
                <a:solidFill>
                  <a:srgbClr val="000000"/>
                </a:solidFill>
                <a:effectLst/>
                <a:latin typeface="+mn-lt"/>
              </a:rPr>
              <a:t>Experimental: Actively control who gets exposed</a:t>
            </a:r>
          </a:p>
          <a:p>
            <a:pPr marL="457200" lvl="1" indent="0">
              <a:lnSpc>
                <a:spcPct val="100000"/>
              </a:lnSpc>
              <a:buFontTx/>
              <a:buChar char="•"/>
            </a:pPr>
            <a:r>
              <a:rPr lang="en-US" altLang="en-US" sz="3200" dirty="0">
                <a:solidFill>
                  <a:srgbClr val="000000"/>
                </a:solidFill>
                <a:latin typeface="+mn-lt"/>
              </a:rPr>
              <a:t>Observational: Passive; </a:t>
            </a:r>
            <a:r>
              <a:rPr lang="en-US" altLang="en-US" sz="3200" dirty="0">
                <a:solidFill>
                  <a:srgbClr val="FF0000"/>
                </a:solidFill>
                <a:latin typeface="+mn-lt"/>
              </a:rPr>
              <a:t>correlate (causality uncertain)</a:t>
            </a:r>
          </a:p>
          <a:p>
            <a:pPr marL="457200" lvl="1" indent="0">
              <a:lnSpc>
                <a:spcPct val="100000"/>
              </a:lnSpc>
              <a:buNone/>
            </a:pPr>
            <a:endParaRPr kumimoji="0" lang="en-US" altLang="en-US" sz="3200" b="0" i="0" u="none" strike="noStrike" cap="none" normalizeH="0" baseline="0" dirty="0">
              <a:ln>
                <a:noFill/>
              </a:ln>
              <a:solidFill>
                <a:srgbClr val="00000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82160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B3758-91D7-926D-693F-5510BE0D02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900EAA-FB16-DFCE-0BBE-E535FE020026}"/>
              </a:ext>
            </a:extLst>
          </p:cNvPr>
          <p:cNvSpPr>
            <a:spLocks noGrp="1"/>
          </p:cNvSpPr>
          <p:nvPr>
            <p:ph type="title"/>
          </p:nvPr>
        </p:nvSpPr>
        <p:spPr>
          <a:xfrm>
            <a:off x="838199" y="365125"/>
            <a:ext cx="11353801" cy="1325563"/>
          </a:xfrm>
        </p:spPr>
        <p:txBody>
          <a:bodyPr>
            <a:noAutofit/>
          </a:bodyPr>
          <a:lstStyle/>
          <a:p>
            <a:r>
              <a:rPr lang="en-US" sz="4000" dirty="0"/>
              <a:t>Brabant 2022, Systematic Review and Meta-analysis</a:t>
            </a:r>
            <a:br>
              <a:rPr lang="en-US" sz="4000" dirty="0"/>
            </a:br>
            <a:endParaRPr lang="en-US" sz="4000" b="0" dirty="0"/>
          </a:p>
        </p:txBody>
      </p:sp>
      <p:sp>
        <p:nvSpPr>
          <p:cNvPr id="3" name="Content Placeholder 2">
            <a:extLst>
              <a:ext uri="{FF2B5EF4-FFF2-40B4-BE49-F238E27FC236}">
                <a16:creationId xmlns:a16="http://schemas.microsoft.com/office/drawing/2014/main" id="{18262E22-2292-308B-6D87-95F5E1197651}"/>
              </a:ext>
            </a:extLst>
          </p:cNvPr>
          <p:cNvSpPr>
            <a:spLocks noGrp="1"/>
          </p:cNvSpPr>
          <p:nvPr>
            <p:ph idx="1"/>
          </p:nvPr>
        </p:nvSpPr>
        <p:spPr/>
        <p:txBody>
          <a:bodyPr>
            <a:normAutofit fontScale="92500"/>
          </a:bodyPr>
          <a:lstStyle/>
          <a:p>
            <a:r>
              <a:rPr lang="en-US" sz="3900" b="1" dirty="0"/>
              <a:t>Selection bias:</a:t>
            </a:r>
            <a:endParaRPr lang="en-US" sz="3900" dirty="0"/>
          </a:p>
          <a:p>
            <a:pPr lvl="1"/>
            <a:r>
              <a:rPr lang="en-US" sz="3900" dirty="0"/>
              <a:t>Brabant </a:t>
            </a:r>
            <a:r>
              <a:rPr lang="en-US" sz="3900" dirty="0">
                <a:solidFill>
                  <a:srgbClr val="FF0000"/>
                </a:solidFill>
              </a:rPr>
              <a:t>selectively excluded parts of four large, null studies</a:t>
            </a:r>
            <a:r>
              <a:rPr lang="en-US" sz="3900" dirty="0"/>
              <a:t> (Savitz 1988, Linet 1997, Green 1999, McBride 1999) from the global meta-analysis.</a:t>
            </a:r>
          </a:p>
          <a:p>
            <a:pPr lvl="0"/>
            <a:endParaRPr lang="en-US" sz="3900" dirty="0"/>
          </a:p>
          <a:p>
            <a:r>
              <a:rPr lang="en-US" sz="3900" b="1" dirty="0"/>
              <a:t>Temporal bias:</a:t>
            </a:r>
            <a:endParaRPr lang="en-US" sz="3900" dirty="0"/>
          </a:p>
          <a:p>
            <a:pPr lvl="1"/>
            <a:r>
              <a:rPr lang="en-US" sz="3900" dirty="0"/>
              <a:t>Studies before 2000: OR </a:t>
            </a:r>
            <a:r>
              <a:rPr lang="en-US" sz="3900" b="1" dirty="0"/>
              <a:t>1.51 (1.26–1.80)</a:t>
            </a:r>
            <a:r>
              <a:rPr lang="en-US" sz="3900" dirty="0"/>
              <a:t> </a:t>
            </a:r>
          </a:p>
          <a:p>
            <a:pPr lvl="1"/>
            <a:r>
              <a:rPr lang="en-US" sz="3900" dirty="0">
                <a:solidFill>
                  <a:srgbClr val="FF0000"/>
                </a:solidFill>
              </a:rPr>
              <a:t>Studies after 2000 not significant: 1.04 (0.84–1.29).</a:t>
            </a:r>
          </a:p>
          <a:p>
            <a:pPr marL="457200" lvl="1" indent="0">
              <a:buNone/>
            </a:pPr>
            <a:endParaRPr lang="en-US" sz="3200" dirty="0"/>
          </a:p>
          <a:p>
            <a:pPr lvl="1"/>
            <a:endParaRPr lang="en-US" sz="3200" dirty="0"/>
          </a:p>
          <a:p>
            <a:endParaRPr lang="en-US" dirty="0"/>
          </a:p>
        </p:txBody>
      </p:sp>
      <p:pic>
        <p:nvPicPr>
          <p:cNvPr id="4" name="Graphic 3" descr="Beaker with solid fill">
            <a:extLst>
              <a:ext uri="{FF2B5EF4-FFF2-40B4-BE49-F238E27FC236}">
                <a16:creationId xmlns:a16="http://schemas.microsoft.com/office/drawing/2014/main" id="{7DBF79EC-DF1C-AD90-D956-8DB68FC731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263090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8F5D0-FE16-51C9-7317-D37281AD09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A7C7F-52B5-6BCC-6A95-6B33B64C0AA7}"/>
              </a:ext>
            </a:extLst>
          </p:cNvPr>
          <p:cNvSpPr>
            <a:spLocks noGrp="1"/>
          </p:cNvSpPr>
          <p:nvPr>
            <p:ph type="title"/>
          </p:nvPr>
        </p:nvSpPr>
        <p:spPr>
          <a:xfrm>
            <a:off x="838199" y="365125"/>
            <a:ext cx="11353801" cy="1325563"/>
          </a:xfrm>
        </p:spPr>
        <p:txBody>
          <a:bodyPr>
            <a:noAutofit/>
          </a:bodyPr>
          <a:lstStyle/>
          <a:p>
            <a:r>
              <a:rPr lang="en-US" sz="4000" dirty="0"/>
              <a:t>Brabant 2022, Systematic Review and Meta-analysis</a:t>
            </a:r>
            <a:br>
              <a:rPr lang="en-US" sz="4000" dirty="0"/>
            </a:br>
            <a:endParaRPr lang="en-US" sz="4000" b="0" dirty="0"/>
          </a:p>
        </p:txBody>
      </p:sp>
      <p:sp>
        <p:nvSpPr>
          <p:cNvPr id="3" name="Content Placeholder 2">
            <a:extLst>
              <a:ext uri="{FF2B5EF4-FFF2-40B4-BE49-F238E27FC236}">
                <a16:creationId xmlns:a16="http://schemas.microsoft.com/office/drawing/2014/main" id="{48B76956-7464-AB7D-0FB8-C21D27FCB392}"/>
              </a:ext>
            </a:extLst>
          </p:cNvPr>
          <p:cNvSpPr>
            <a:spLocks noGrp="1"/>
          </p:cNvSpPr>
          <p:nvPr>
            <p:ph idx="1"/>
          </p:nvPr>
        </p:nvSpPr>
        <p:spPr/>
        <p:txBody>
          <a:bodyPr>
            <a:normAutofit/>
          </a:bodyPr>
          <a:lstStyle/>
          <a:p>
            <a:r>
              <a:rPr lang="en-US" sz="3600" b="1" dirty="0"/>
              <a:t>Confounding:</a:t>
            </a:r>
            <a:endParaRPr lang="en-US" sz="3200" dirty="0"/>
          </a:p>
          <a:p>
            <a:endParaRPr lang="en-US" dirty="0"/>
          </a:p>
        </p:txBody>
      </p:sp>
      <p:pic>
        <p:nvPicPr>
          <p:cNvPr id="4" name="Graphic 3" descr="Beaker with solid fill">
            <a:extLst>
              <a:ext uri="{FF2B5EF4-FFF2-40B4-BE49-F238E27FC236}">
                <a16:creationId xmlns:a16="http://schemas.microsoft.com/office/drawing/2014/main" id="{F1BF3D40-FEBA-CF92-4D4C-3F9EB889AA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pic>
        <p:nvPicPr>
          <p:cNvPr id="6" name="Picture 5">
            <a:extLst>
              <a:ext uri="{FF2B5EF4-FFF2-40B4-BE49-F238E27FC236}">
                <a16:creationId xmlns:a16="http://schemas.microsoft.com/office/drawing/2014/main" id="{4109E226-CA26-D780-C731-819F4C73F559}"/>
              </a:ext>
            </a:extLst>
          </p:cNvPr>
          <p:cNvPicPr>
            <a:picLocks noChangeAspect="1"/>
          </p:cNvPicPr>
          <p:nvPr/>
        </p:nvPicPr>
        <p:blipFill>
          <a:blip r:embed="rId5"/>
          <a:stretch>
            <a:fillRect/>
          </a:stretch>
        </p:blipFill>
        <p:spPr>
          <a:xfrm>
            <a:off x="3457574" y="2701925"/>
            <a:ext cx="5276851" cy="2914650"/>
          </a:xfrm>
          <a:prstGeom prst="rect">
            <a:avLst/>
          </a:prstGeom>
        </p:spPr>
      </p:pic>
      <p:pic>
        <p:nvPicPr>
          <p:cNvPr id="5" name="Graphic 4" descr="Glasses with solid fill">
            <a:extLst>
              <a:ext uri="{FF2B5EF4-FFF2-40B4-BE49-F238E27FC236}">
                <a16:creationId xmlns:a16="http://schemas.microsoft.com/office/drawing/2014/main" id="{F0A83218-09CA-AD02-8CD7-4C4CBC9261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8094" y="5616575"/>
            <a:ext cx="646331" cy="646331"/>
          </a:xfrm>
          <a:prstGeom prst="rect">
            <a:avLst/>
          </a:prstGeom>
        </p:spPr>
      </p:pic>
    </p:spTree>
    <p:extLst>
      <p:ext uri="{BB962C8B-B14F-4D97-AF65-F5344CB8AC3E}">
        <p14:creationId xmlns:p14="http://schemas.microsoft.com/office/powerpoint/2010/main" val="374189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900C4-9452-8628-ADCF-E8ACB55668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BC96E6-61CE-D3F9-5881-9634B557EAF4}"/>
              </a:ext>
            </a:extLst>
          </p:cNvPr>
          <p:cNvSpPr>
            <a:spLocks noGrp="1"/>
          </p:cNvSpPr>
          <p:nvPr>
            <p:ph type="title"/>
          </p:nvPr>
        </p:nvSpPr>
        <p:spPr>
          <a:xfrm>
            <a:off x="838199" y="365125"/>
            <a:ext cx="11353801" cy="1325563"/>
          </a:xfrm>
        </p:spPr>
        <p:txBody>
          <a:bodyPr>
            <a:noAutofit/>
          </a:bodyPr>
          <a:lstStyle/>
          <a:p>
            <a:r>
              <a:rPr lang="en-US" sz="4000" dirty="0"/>
              <a:t>Brabant 2022, Systematic Review and Meta-analysis</a:t>
            </a:r>
            <a:br>
              <a:rPr lang="en-US" sz="4000" dirty="0"/>
            </a:br>
            <a:endParaRPr lang="en-US" sz="4000" b="0" dirty="0"/>
          </a:p>
        </p:txBody>
      </p:sp>
      <p:sp>
        <p:nvSpPr>
          <p:cNvPr id="3" name="Content Placeholder 2">
            <a:extLst>
              <a:ext uri="{FF2B5EF4-FFF2-40B4-BE49-F238E27FC236}">
                <a16:creationId xmlns:a16="http://schemas.microsoft.com/office/drawing/2014/main" id="{4B817740-52A6-A9BD-1BB5-E1E435B95D07}"/>
              </a:ext>
            </a:extLst>
          </p:cNvPr>
          <p:cNvSpPr>
            <a:spLocks noGrp="1"/>
          </p:cNvSpPr>
          <p:nvPr>
            <p:ph idx="1"/>
          </p:nvPr>
        </p:nvSpPr>
        <p:spPr/>
        <p:txBody>
          <a:bodyPr>
            <a:normAutofit/>
          </a:bodyPr>
          <a:lstStyle/>
          <a:p>
            <a:r>
              <a:rPr lang="en-US" sz="3600" b="1" dirty="0"/>
              <a:t>Confounding:</a:t>
            </a:r>
            <a:endParaRPr lang="en-US" sz="3200" dirty="0"/>
          </a:p>
          <a:p>
            <a:endParaRPr lang="en-US" dirty="0"/>
          </a:p>
        </p:txBody>
      </p:sp>
      <p:pic>
        <p:nvPicPr>
          <p:cNvPr id="4" name="Graphic 3" descr="Beaker with solid fill">
            <a:extLst>
              <a:ext uri="{FF2B5EF4-FFF2-40B4-BE49-F238E27FC236}">
                <a16:creationId xmlns:a16="http://schemas.microsoft.com/office/drawing/2014/main" id="{447D0CF7-1160-A645-474B-A1383E5B4A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pic>
        <p:nvPicPr>
          <p:cNvPr id="6" name="Picture 5">
            <a:extLst>
              <a:ext uri="{FF2B5EF4-FFF2-40B4-BE49-F238E27FC236}">
                <a16:creationId xmlns:a16="http://schemas.microsoft.com/office/drawing/2014/main" id="{FB38ABD5-0833-EF3B-3068-2366B9E3DF82}"/>
              </a:ext>
            </a:extLst>
          </p:cNvPr>
          <p:cNvPicPr>
            <a:picLocks noChangeAspect="1"/>
          </p:cNvPicPr>
          <p:nvPr/>
        </p:nvPicPr>
        <p:blipFill>
          <a:blip r:embed="rId5"/>
          <a:stretch>
            <a:fillRect/>
          </a:stretch>
        </p:blipFill>
        <p:spPr>
          <a:xfrm>
            <a:off x="0" y="1469767"/>
            <a:ext cx="14302996" cy="7900209"/>
          </a:xfrm>
          <a:prstGeom prst="rect">
            <a:avLst/>
          </a:prstGeom>
        </p:spPr>
      </p:pic>
    </p:spTree>
    <p:extLst>
      <p:ext uri="{BB962C8B-B14F-4D97-AF65-F5344CB8AC3E}">
        <p14:creationId xmlns:p14="http://schemas.microsoft.com/office/powerpoint/2010/main" val="4168410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DF6B8-E232-8F5D-FD6B-1208A4B3A3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8D9BC5-69D5-C095-B1E3-08D81A161B9A}"/>
              </a:ext>
            </a:extLst>
          </p:cNvPr>
          <p:cNvSpPr>
            <a:spLocks noGrp="1"/>
          </p:cNvSpPr>
          <p:nvPr>
            <p:ph type="title"/>
          </p:nvPr>
        </p:nvSpPr>
        <p:spPr>
          <a:xfrm>
            <a:off x="838199" y="365125"/>
            <a:ext cx="11353801" cy="1325563"/>
          </a:xfrm>
        </p:spPr>
        <p:txBody>
          <a:bodyPr>
            <a:noAutofit/>
          </a:bodyPr>
          <a:lstStyle/>
          <a:p>
            <a:r>
              <a:rPr lang="en-US" sz="4000" dirty="0"/>
              <a:t>Brabant 2022, Systematic Review and Meta-analysis</a:t>
            </a:r>
            <a:br>
              <a:rPr lang="en-US" sz="4000" dirty="0"/>
            </a:br>
            <a:endParaRPr lang="en-US" sz="4000" b="0" dirty="0"/>
          </a:p>
        </p:txBody>
      </p:sp>
      <p:sp>
        <p:nvSpPr>
          <p:cNvPr id="3" name="Content Placeholder 2">
            <a:extLst>
              <a:ext uri="{FF2B5EF4-FFF2-40B4-BE49-F238E27FC236}">
                <a16:creationId xmlns:a16="http://schemas.microsoft.com/office/drawing/2014/main" id="{0802881B-7625-90E9-300D-4695600ADB03}"/>
              </a:ext>
            </a:extLst>
          </p:cNvPr>
          <p:cNvSpPr>
            <a:spLocks noGrp="1"/>
          </p:cNvSpPr>
          <p:nvPr>
            <p:ph idx="1"/>
          </p:nvPr>
        </p:nvSpPr>
        <p:spPr/>
        <p:txBody>
          <a:bodyPr>
            <a:normAutofit/>
          </a:bodyPr>
          <a:lstStyle/>
          <a:p>
            <a:pPr marL="0" lvl="0" indent="0">
              <a:buNone/>
            </a:pPr>
            <a:endParaRPr lang="en-US" sz="3600" dirty="0"/>
          </a:p>
          <a:p>
            <a:r>
              <a:rPr lang="en-US" sz="3600" b="1" dirty="0"/>
              <a:t>Quality data:</a:t>
            </a:r>
            <a:endParaRPr lang="en-US" sz="3600" dirty="0"/>
          </a:p>
          <a:p>
            <a:pPr lvl="1"/>
            <a:r>
              <a:rPr lang="en-US" sz="3600" dirty="0"/>
              <a:t>Most studies rated as lower quality</a:t>
            </a:r>
          </a:p>
          <a:p>
            <a:pPr lvl="1"/>
            <a:r>
              <a:rPr lang="en-US" sz="3600" dirty="0"/>
              <a:t>Major heterogeneity across exposure metrics and eras.</a:t>
            </a:r>
          </a:p>
          <a:p>
            <a:pPr lvl="0"/>
            <a:endParaRPr lang="en-US" sz="3200" dirty="0"/>
          </a:p>
          <a:p>
            <a:endParaRPr lang="en-US" dirty="0"/>
          </a:p>
        </p:txBody>
      </p:sp>
      <p:pic>
        <p:nvPicPr>
          <p:cNvPr id="4" name="Graphic 3" descr="Beaker with solid fill">
            <a:extLst>
              <a:ext uri="{FF2B5EF4-FFF2-40B4-BE49-F238E27FC236}">
                <a16:creationId xmlns:a16="http://schemas.microsoft.com/office/drawing/2014/main" id="{CDB96A61-7BBA-E0C1-4267-A36B946B92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388594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47E4B-9FA3-46DF-8849-34C8A1E060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5CF2D-5DFD-9F3B-1775-F94FC11E285E}"/>
              </a:ext>
            </a:extLst>
          </p:cNvPr>
          <p:cNvSpPr>
            <a:spLocks noGrp="1"/>
          </p:cNvSpPr>
          <p:nvPr>
            <p:ph type="title"/>
          </p:nvPr>
        </p:nvSpPr>
        <p:spPr>
          <a:xfrm>
            <a:off x="838199" y="365125"/>
            <a:ext cx="11353801" cy="1325563"/>
          </a:xfrm>
        </p:spPr>
        <p:txBody>
          <a:bodyPr>
            <a:noAutofit/>
          </a:bodyPr>
          <a:lstStyle/>
          <a:p>
            <a:r>
              <a:rPr lang="en-US" sz="4000" dirty="0"/>
              <a:t>Brabant 2022, Systematic Review and Meta-analysis</a:t>
            </a:r>
            <a:br>
              <a:rPr lang="en-US" sz="4000" dirty="0"/>
            </a:br>
            <a:endParaRPr lang="en-US" sz="4000" b="0" dirty="0"/>
          </a:p>
        </p:txBody>
      </p:sp>
      <p:sp>
        <p:nvSpPr>
          <p:cNvPr id="3" name="Content Placeholder 2">
            <a:extLst>
              <a:ext uri="{FF2B5EF4-FFF2-40B4-BE49-F238E27FC236}">
                <a16:creationId xmlns:a16="http://schemas.microsoft.com/office/drawing/2014/main" id="{CD9F0DFC-3D9A-C00F-3646-77D112E0C57B}"/>
              </a:ext>
            </a:extLst>
          </p:cNvPr>
          <p:cNvSpPr>
            <a:spLocks noGrp="1"/>
          </p:cNvSpPr>
          <p:nvPr>
            <p:ph idx="1"/>
          </p:nvPr>
        </p:nvSpPr>
        <p:spPr/>
        <p:txBody>
          <a:bodyPr>
            <a:normAutofit/>
          </a:bodyPr>
          <a:lstStyle/>
          <a:p>
            <a:pPr marL="0" lvl="0" indent="0" algn="ctr">
              <a:buNone/>
            </a:pPr>
            <a:r>
              <a:rPr lang="en-US" sz="3600" b="1" dirty="0"/>
              <a:t>Take-home:</a:t>
            </a:r>
          </a:p>
          <a:p>
            <a:pPr lvl="0"/>
            <a:r>
              <a:rPr lang="en-US" sz="3600" dirty="0"/>
              <a:t>Their finding arises from </a:t>
            </a:r>
          </a:p>
          <a:p>
            <a:pPr lvl="1"/>
            <a:r>
              <a:rPr lang="en-US" sz="3600" dirty="0"/>
              <a:t>selection bias </a:t>
            </a:r>
          </a:p>
          <a:p>
            <a:pPr lvl="1"/>
            <a:r>
              <a:rPr lang="en-US" sz="3600" dirty="0"/>
              <a:t>legacy data (pre-2000)</a:t>
            </a:r>
          </a:p>
          <a:p>
            <a:pPr lvl="0"/>
            <a:r>
              <a:rPr lang="en-US" sz="3600" dirty="0"/>
              <a:t>Confounders (e.g., electric blankets) might explain much of the old signal.</a:t>
            </a:r>
          </a:p>
          <a:p>
            <a:r>
              <a:rPr lang="en-US" sz="3600" dirty="0">
                <a:solidFill>
                  <a:srgbClr val="FF0000"/>
                </a:solidFill>
              </a:rPr>
              <a:t>The totality of modern evidence aligns with no causal link between ELF-MF and childhood leukemia.</a:t>
            </a:r>
          </a:p>
          <a:p>
            <a:pPr lvl="0"/>
            <a:endParaRPr lang="en-US" sz="3600" dirty="0"/>
          </a:p>
          <a:p>
            <a:pPr lvl="0"/>
            <a:endParaRPr lang="en-US" sz="3600" dirty="0"/>
          </a:p>
          <a:p>
            <a:endParaRPr lang="en-US" sz="3600" dirty="0"/>
          </a:p>
        </p:txBody>
      </p:sp>
      <p:pic>
        <p:nvPicPr>
          <p:cNvPr id="4" name="Graphic 3" descr="Beaker with solid fill">
            <a:extLst>
              <a:ext uri="{FF2B5EF4-FFF2-40B4-BE49-F238E27FC236}">
                <a16:creationId xmlns:a16="http://schemas.microsoft.com/office/drawing/2014/main" id="{1612D1AF-23E8-1023-746D-8D0FA8D6A0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223823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533C-5680-D074-57FA-AD3601E337DB}"/>
              </a:ext>
            </a:extLst>
          </p:cNvPr>
          <p:cNvSpPr>
            <a:spLocks noGrp="1"/>
          </p:cNvSpPr>
          <p:nvPr>
            <p:ph type="title"/>
          </p:nvPr>
        </p:nvSpPr>
        <p:spPr/>
        <p:txBody>
          <a:bodyPr/>
          <a:lstStyle/>
          <a:p>
            <a:r>
              <a:rPr lang="en-US" dirty="0"/>
              <a:t>IARC (WHO) 2024</a:t>
            </a:r>
          </a:p>
        </p:txBody>
      </p:sp>
      <p:sp>
        <p:nvSpPr>
          <p:cNvPr id="3" name="Subtitle 2">
            <a:extLst>
              <a:ext uri="{FF2B5EF4-FFF2-40B4-BE49-F238E27FC236}">
                <a16:creationId xmlns:a16="http://schemas.microsoft.com/office/drawing/2014/main" id="{7A6F8549-0B0C-E9D7-1674-F163AB6187F7}"/>
              </a:ext>
            </a:extLst>
          </p:cNvPr>
          <p:cNvSpPr>
            <a:spLocks noGrp="1"/>
          </p:cNvSpPr>
          <p:nvPr>
            <p:ph sz="half" idx="1"/>
          </p:nvPr>
        </p:nvSpPr>
        <p:spPr/>
        <p:txBody>
          <a:bodyPr>
            <a:normAutofit/>
          </a:bodyPr>
          <a:lstStyle/>
          <a:p>
            <a:r>
              <a:rPr lang="en-US" sz="3200" dirty="0"/>
              <a:t>Given these decades-long null results since their statement in 2002, surely the IARC (WHO) will change classification, no?</a:t>
            </a:r>
          </a:p>
          <a:p>
            <a:endParaRPr lang="en-US" sz="3200" dirty="0"/>
          </a:p>
          <a:p>
            <a:r>
              <a:rPr lang="en-US" sz="3200" dirty="0"/>
              <a:t>Grade 2B still or no?</a:t>
            </a:r>
          </a:p>
        </p:txBody>
      </p:sp>
      <p:pic>
        <p:nvPicPr>
          <p:cNvPr id="4" name="Picture 3">
            <a:extLst>
              <a:ext uri="{FF2B5EF4-FFF2-40B4-BE49-F238E27FC236}">
                <a16:creationId xmlns:a16="http://schemas.microsoft.com/office/drawing/2014/main" id="{36CDB358-C0D1-9BE1-7F9B-091D8390FC8E}"/>
              </a:ext>
            </a:extLst>
          </p:cNvPr>
          <p:cNvPicPr>
            <a:picLocks noChangeAspect="1"/>
          </p:cNvPicPr>
          <p:nvPr/>
        </p:nvPicPr>
        <p:blipFill>
          <a:blip r:embed="rId3"/>
          <a:stretch>
            <a:fillRect/>
          </a:stretch>
        </p:blipFill>
        <p:spPr>
          <a:xfrm>
            <a:off x="6264782" y="1825624"/>
            <a:ext cx="5490632" cy="4117975"/>
          </a:xfrm>
          <a:prstGeom prst="rect">
            <a:avLst/>
          </a:prstGeom>
        </p:spPr>
      </p:pic>
    </p:spTree>
    <p:extLst>
      <p:ext uri="{BB962C8B-B14F-4D97-AF65-F5344CB8AC3E}">
        <p14:creationId xmlns:p14="http://schemas.microsoft.com/office/powerpoint/2010/main" val="322132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EFB5B-46FC-F3BF-EF11-CD8E952EB3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564AA8-4289-1F8D-BA6D-7A36244BE1D6}"/>
              </a:ext>
            </a:extLst>
          </p:cNvPr>
          <p:cNvSpPr>
            <a:spLocks noGrp="1"/>
          </p:cNvSpPr>
          <p:nvPr>
            <p:ph type="title"/>
          </p:nvPr>
        </p:nvSpPr>
        <p:spPr/>
        <p:txBody>
          <a:bodyPr/>
          <a:lstStyle/>
          <a:p>
            <a:r>
              <a:rPr lang="en-US" b="1" dirty="0"/>
              <a:t>IARC on ELF-MF 2024</a:t>
            </a:r>
            <a:endParaRPr lang="en-US" dirty="0"/>
          </a:p>
        </p:txBody>
      </p:sp>
      <p:sp>
        <p:nvSpPr>
          <p:cNvPr id="3" name="Content Placeholder 2">
            <a:extLst>
              <a:ext uri="{FF2B5EF4-FFF2-40B4-BE49-F238E27FC236}">
                <a16:creationId xmlns:a16="http://schemas.microsoft.com/office/drawing/2014/main" id="{DA785ECA-DFEB-0237-C8AD-CF7E70135A67}"/>
              </a:ext>
            </a:extLst>
          </p:cNvPr>
          <p:cNvSpPr>
            <a:spLocks noGrp="1"/>
          </p:cNvSpPr>
          <p:nvPr>
            <p:ph idx="1"/>
          </p:nvPr>
        </p:nvSpPr>
        <p:spPr/>
        <p:txBody>
          <a:bodyPr>
            <a:normAutofit/>
          </a:bodyPr>
          <a:lstStyle/>
          <a:p>
            <a:pPr lvl="0"/>
            <a:r>
              <a:rPr lang="en-US" u="sng" dirty="0"/>
              <a:t>IARC Advisory Group Report, 2024</a:t>
            </a:r>
            <a:r>
              <a:rPr lang="en-US" dirty="0"/>
              <a:t>, p.171</a:t>
            </a:r>
          </a:p>
        </p:txBody>
      </p:sp>
      <p:pic>
        <p:nvPicPr>
          <p:cNvPr id="4" name="Picture 3">
            <a:extLst>
              <a:ext uri="{FF2B5EF4-FFF2-40B4-BE49-F238E27FC236}">
                <a16:creationId xmlns:a16="http://schemas.microsoft.com/office/drawing/2014/main" id="{1F8A0B56-8365-1D4F-E5AB-A3AFAC368D94}"/>
              </a:ext>
            </a:extLst>
          </p:cNvPr>
          <p:cNvPicPr>
            <a:picLocks noChangeAspect="1"/>
          </p:cNvPicPr>
          <p:nvPr/>
        </p:nvPicPr>
        <p:blipFill>
          <a:blip r:embed="rId3"/>
          <a:stretch>
            <a:fillRect/>
          </a:stretch>
        </p:blipFill>
        <p:spPr>
          <a:xfrm>
            <a:off x="10823170" y="0"/>
            <a:ext cx="1368829" cy="1368829"/>
          </a:xfrm>
          <a:prstGeom prst="rect">
            <a:avLst/>
          </a:prstGeom>
        </p:spPr>
      </p:pic>
      <p:pic>
        <p:nvPicPr>
          <p:cNvPr id="5" name="Graphic 4" descr="Newspaper with solid fill">
            <a:extLst>
              <a:ext uri="{FF2B5EF4-FFF2-40B4-BE49-F238E27FC236}">
                <a16:creationId xmlns:a16="http://schemas.microsoft.com/office/drawing/2014/main" id="{4D75557F-C5F5-4FB4-6CE0-1CAB7A7E46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690688"/>
            <a:ext cx="735496" cy="735496"/>
          </a:xfrm>
          <a:prstGeom prst="rect">
            <a:avLst/>
          </a:prstGeom>
        </p:spPr>
      </p:pic>
      <p:pic>
        <p:nvPicPr>
          <p:cNvPr id="8" name="Picture 7">
            <a:extLst>
              <a:ext uri="{FF2B5EF4-FFF2-40B4-BE49-F238E27FC236}">
                <a16:creationId xmlns:a16="http://schemas.microsoft.com/office/drawing/2014/main" id="{C6ABAE4D-8B0C-01AE-29E9-16C24A894ECD}"/>
              </a:ext>
            </a:extLst>
          </p:cNvPr>
          <p:cNvPicPr>
            <a:picLocks noChangeAspect="1"/>
          </p:cNvPicPr>
          <p:nvPr/>
        </p:nvPicPr>
        <p:blipFill>
          <a:blip r:embed="rId6"/>
          <a:stretch>
            <a:fillRect/>
          </a:stretch>
        </p:blipFill>
        <p:spPr>
          <a:xfrm>
            <a:off x="3560618" y="2942859"/>
            <a:ext cx="5541818" cy="2081496"/>
          </a:xfrm>
          <a:prstGeom prst="rect">
            <a:avLst/>
          </a:prstGeom>
        </p:spPr>
      </p:pic>
      <p:pic>
        <p:nvPicPr>
          <p:cNvPr id="6" name="Graphic 5" descr="Glasses with solid fill">
            <a:extLst>
              <a:ext uri="{FF2B5EF4-FFF2-40B4-BE49-F238E27FC236}">
                <a16:creationId xmlns:a16="http://schemas.microsoft.com/office/drawing/2014/main" id="{2DDBDE62-6AE6-C6EB-AF84-C26113BF21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6105" y="5024355"/>
            <a:ext cx="646331" cy="646331"/>
          </a:xfrm>
          <a:prstGeom prst="rect">
            <a:avLst/>
          </a:prstGeom>
        </p:spPr>
      </p:pic>
    </p:spTree>
    <p:extLst>
      <p:ext uri="{BB962C8B-B14F-4D97-AF65-F5344CB8AC3E}">
        <p14:creationId xmlns:p14="http://schemas.microsoft.com/office/powerpoint/2010/main" val="124717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E6150-E028-BEDC-F28A-8AD79756E09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99E608-EB64-3BCF-EEEC-9F2E88745274}"/>
              </a:ext>
            </a:extLst>
          </p:cNvPr>
          <p:cNvSpPr>
            <a:spLocks noGrp="1"/>
          </p:cNvSpPr>
          <p:nvPr>
            <p:ph idx="1"/>
          </p:nvPr>
        </p:nvSpPr>
        <p:spPr/>
        <p:txBody>
          <a:bodyPr>
            <a:normAutofit/>
          </a:bodyPr>
          <a:lstStyle/>
          <a:p>
            <a:pPr lvl="0"/>
            <a:r>
              <a:rPr lang="en-US" u="sng" dirty="0">
                <a:solidFill>
                  <a:schemeClr val="bg1">
                    <a:lumMod val="85000"/>
                  </a:schemeClr>
                </a:solidFill>
              </a:rPr>
              <a:t>IARC Advisory Group Report, 2024</a:t>
            </a:r>
            <a:r>
              <a:rPr lang="en-US" dirty="0">
                <a:solidFill>
                  <a:schemeClr val="bg1">
                    <a:lumMod val="85000"/>
                  </a:schemeClr>
                </a:solidFill>
              </a:rPr>
              <a:t>, p.171</a:t>
            </a:r>
          </a:p>
        </p:txBody>
      </p:sp>
      <p:pic>
        <p:nvPicPr>
          <p:cNvPr id="4" name="Picture 3">
            <a:extLst>
              <a:ext uri="{FF2B5EF4-FFF2-40B4-BE49-F238E27FC236}">
                <a16:creationId xmlns:a16="http://schemas.microsoft.com/office/drawing/2014/main" id="{57A2919A-35E3-7B92-1FB8-6E195F3BFD39}"/>
              </a:ext>
            </a:extLst>
          </p:cNvPr>
          <p:cNvPicPr>
            <a:picLocks noChangeAspect="1"/>
          </p:cNvPicPr>
          <p:nvPr/>
        </p:nvPicPr>
        <p:blipFill>
          <a:blip r:embed="rId3"/>
          <a:stretch>
            <a:fillRect/>
          </a:stretch>
        </p:blipFill>
        <p:spPr>
          <a:xfrm>
            <a:off x="10823170" y="0"/>
            <a:ext cx="1368829" cy="1368829"/>
          </a:xfrm>
          <a:prstGeom prst="rect">
            <a:avLst/>
          </a:prstGeom>
        </p:spPr>
      </p:pic>
      <p:pic>
        <p:nvPicPr>
          <p:cNvPr id="8" name="Picture 7">
            <a:extLst>
              <a:ext uri="{FF2B5EF4-FFF2-40B4-BE49-F238E27FC236}">
                <a16:creationId xmlns:a16="http://schemas.microsoft.com/office/drawing/2014/main" id="{4A863A1F-15D3-364B-5E8B-5E57B188A822}"/>
              </a:ext>
            </a:extLst>
          </p:cNvPr>
          <p:cNvPicPr>
            <a:picLocks noChangeAspect="1"/>
          </p:cNvPicPr>
          <p:nvPr/>
        </p:nvPicPr>
        <p:blipFill>
          <a:blip r:embed="rId4"/>
          <a:stretch>
            <a:fillRect/>
          </a:stretch>
        </p:blipFill>
        <p:spPr>
          <a:xfrm>
            <a:off x="0" y="1711648"/>
            <a:ext cx="12192000" cy="4579291"/>
          </a:xfrm>
          <a:prstGeom prst="rect">
            <a:avLst/>
          </a:prstGeom>
        </p:spPr>
      </p:pic>
      <p:sp>
        <p:nvSpPr>
          <p:cNvPr id="7" name="Title 6">
            <a:extLst>
              <a:ext uri="{FF2B5EF4-FFF2-40B4-BE49-F238E27FC236}">
                <a16:creationId xmlns:a16="http://schemas.microsoft.com/office/drawing/2014/main" id="{54B768E9-9BF8-9DD5-3D9A-397092E37587}"/>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928074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AAE25B-E5FA-C34C-6B78-8826A6A3BCC6}"/>
              </a:ext>
            </a:extLst>
          </p:cNvPr>
          <p:cNvSpPr>
            <a:spLocks noGrp="1"/>
          </p:cNvSpPr>
          <p:nvPr>
            <p:ph idx="1"/>
          </p:nvPr>
        </p:nvSpPr>
        <p:spPr>
          <a:xfrm>
            <a:off x="238539" y="1429647"/>
            <a:ext cx="11714922" cy="3998705"/>
          </a:xfrm>
        </p:spPr>
        <p:txBody>
          <a:bodyPr/>
          <a:lstStyle/>
          <a:p>
            <a:pPr marL="0" indent="0" algn="just">
              <a:buNone/>
            </a:pPr>
            <a:r>
              <a:rPr lang="en-US" sz="4000" dirty="0"/>
              <a:t>“It is sad that hundreds of millions of dollars have gone into studies that never had much promise of finding a way to prevent the tragedy of cancer in children”</a:t>
            </a:r>
          </a:p>
          <a:p>
            <a:pPr marL="0" indent="0">
              <a:buNone/>
            </a:pPr>
            <a:endParaRPr lang="en-US" dirty="0"/>
          </a:p>
          <a:p>
            <a:pPr marL="0" indent="0" algn="ctr">
              <a:buNone/>
            </a:pPr>
            <a:r>
              <a:rPr lang="en-US" sz="2400" dirty="0"/>
              <a:t>Edward Campion, MD. </a:t>
            </a:r>
          </a:p>
          <a:p>
            <a:pPr marL="0" indent="0" algn="ctr">
              <a:buNone/>
            </a:pPr>
            <a:r>
              <a:rPr lang="en-US" sz="2400" dirty="0"/>
              <a:t>Editorial: Power lines, cancer, and fear. The New England Journal of Medicine. 1997</a:t>
            </a:r>
            <a:r>
              <a:rPr lang="en-US" dirty="0"/>
              <a:t>. </a:t>
            </a:r>
          </a:p>
        </p:txBody>
      </p:sp>
      <p:pic>
        <p:nvPicPr>
          <p:cNvPr id="7" name="Graphic 6">
            <a:extLst>
              <a:ext uri="{FF2B5EF4-FFF2-40B4-BE49-F238E27FC236}">
                <a16:creationId xmlns:a16="http://schemas.microsoft.com/office/drawing/2014/main" id="{852831E7-F660-E590-8AE6-9E83F648C9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7128" y="5188226"/>
            <a:ext cx="6077744" cy="963872"/>
          </a:xfrm>
          <a:prstGeom prst="rect">
            <a:avLst/>
          </a:prstGeom>
        </p:spPr>
      </p:pic>
    </p:spTree>
    <p:extLst>
      <p:ext uri="{BB962C8B-B14F-4D97-AF65-F5344CB8AC3E}">
        <p14:creationId xmlns:p14="http://schemas.microsoft.com/office/powerpoint/2010/main" val="251678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5183-630D-92D8-6B9F-C87C6998B6B3}"/>
              </a:ext>
            </a:extLst>
          </p:cNvPr>
          <p:cNvSpPr>
            <a:spLocks noGrp="1"/>
          </p:cNvSpPr>
          <p:nvPr>
            <p:ph type="title"/>
          </p:nvPr>
        </p:nvSpPr>
        <p:spPr/>
        <p:txBody>
          <a:bodyPr/>
          <a:lstStyle/>
          <a:p>
            <a:r>
              <a:rPr lang="en-US" dirty="0"/>
              <a:t>End (leukemia section)</a:t>
            </a:r>
          </a:p>
        </p:txBody>
      </p:sp>
      <p:sp>
        <p:nvSpPr>
          <p:cNvPr id="3" name="Text Placeholder 2">
            <a:extLst>
              <a:ext uri="{FF2B5EF4-FFF2-40B4-BE49-F238E27FC236}">
                <a16:creationId xmlns:a16="http://schemas.microsoft.com/office/drawing/2014/main" id="{73F9CF52-B4F3-81FF-D82A-685EE2FA08D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339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E46C1A-0BD5-984C-AC65-13EC36079EC7}"/>
              </a:ext>
            </a:extLst>
          </p:cNvPr>
          <p:cNvSpPr>
            <a:spLocks noGrp="1"/>
          </p:cNvSpPr>
          <p:nvPr>
            <p:ph type="title"/>
          </p:nvPr>
        </p:nvSpPr>
        <p:spPr/>
        <p:txBody>
          <a:bodyPr/>
          <a:lstStyle/>
          <a:p>
            <a:r>
              <a:rPr lang="en-US" b="1" dirty="0"/>
              <a:t>Randomized Controlled Trial (RCT)</a:t>
            </a:r>
            <a:endParaRPr lang="en-US" dirty="0"/>
          </a:p>
        </p:txBody>
      </p:sp>
      <p:sp>
        <p:nvSpPr>
          <p:cNvPr id="3" name="Content Placeholder 2">
            <a:extLst>
              <a:ext uri="{FF2B5EF4-FFF2-40B4-BE49-F238E27FC236}">
                <a16:creationId xmlns:a16="http://schemas.microsoft.com/office/drawing/2014/main" id="{DE46D28F-341A-AFA9-3E80-18F550E6058F}"/>
              </a:ext>
            </a:extLst>
          </p:cNvPr>
          <p:cNvSpPr>
            <a:spLocks noGrp="1"/>
          </p:cNvSpPr>
          <p:nvPr>
            <p:ph sz="half" idx="1"/>
          </p:nvPr>
        </p:nvSpPr>
        <p:spPr>
          <a:xfrm>
            <a:off x="838200" y="1825624"/>
            <a:ext cx="5181600" cy="5032375"/>
          </a:xfrm>
        </p:spPr>
        <p:txBody>
          <a:bodyPr>
            <a:normAutofit fontScale="62500" lnSpcReduction="20000"/>
          </a:bodyPr>
          <a:lstStyle/>
          <a:p>
            <a:pPr marL="0" indent="0">
              <a:buNone/>
            </a:pPr>
            <a:r>
              <a:rPr lang="en-US" sz="3800" b="1" dirty="0">
                <a:solidFill>
                  <a:srgbClr val="00B050"/>
                </a:solidFill>
              </a:rPr>
              <a:t>Pros</a:t>
            </a:r>
            <a:endParaRPr lang="en-US" sz="3800" dirty="0">
              <a:solidFill>
                <a:srgbClr val="00B050"/>
              </a:solidFill>
            </a:endParaRPr>
          </a:p>
          <a:p>
            <a:pPr lvl="0"/>
            <a:r>
              <a:rPr lang="en-US" sz="3800" dirty="0"/>
              <a:t>Gold standard for proving cause-and-effect</a:t>
            </a:r>
          </a:p>
          <a:p>
            <a:pPr lvl="0"/>
            <a:r>
              <a:rPr lang="en-US" sz="3800" dirty="0"/>
              <a:t>Prospective</a:t>
            </a:r>
          </a:p>
          <a:p>
            <a:pPr lvl="0"/>
            <a:r>
              <a:rPr lang="en-US" sz="3800" dirty="0"/>
              <a:t>Randomly assigns exposure</a:t>
            </a:r>
          </a:p>
          <a:p>
            <a:pPr lvl="0"/>
            <a:r>
              <a:rPr lang="en-US" sz="3800" dirty="0"/>
              <a:t>Reduces chance, bias, confounding</a:t>
            </a:r>
          </a:p>
          <a:p>
            <a:pPr lvl="0"/>
            <a:r>
              <a:rPr lang="en-US" sz="3800" dirty="0"/>
              <a:t>Can calculate true risk</a:t>
            </a:r>
          </a:p>
          <a:p>
            <a:pPr lvl="0"/>
            <a:endParaRPr lang="en-US" sz="3800" dirty="0"/>
          </a:p>
          <a:p>
            <a:pPr lvl="0"/>
            <a:endParaRPr lang="en-US" sz="3100" dirty="0"/>
          </a:p>
          <a:p>
            <a:endParaRPr lang="en-US" dirty="0"/>
          </a:p>
        </p:txBody>
      </p:sp>
      <p:sp>
        <p:nvSpPr>
          <p:cNvPr id="6" name="Content Placeholder 5">
            <a:extLst>
              <a:ext uri="{FF2B5EF4-FFF2-40B4-BE49-F238E27FC236}">
                <a16:creationId xmlns:a16="http://schemas.microsoft.com/office/drawing/2014/main" id="{B5E26F2A-804D-4E00-73C1-81331DB944AA}"/>
              </a:ext>
            </a:extLst>
          </p:cNvPr>
          <p:cNvSpPr>
            <a:spLocks noGrp="1"/>
          </p:cNvSpPr>
          <p:nvPr>
            <p:ph sz="half" idx="2"/>
          </p:nvPr>
        </p:nvSpPr>
        <p:spPr/>
        <p:txBody>
          <a:bodyPr>
            <a:normAutofit fontScale="62500" lnSpcReduction="20000"/>
          </a:bodyPr>
          <a:lstStyle/>
          <a:p>
            <a:pPr marL="0" indent="0">
              <a:buNone/>
            </a:pPr>
            <a:r>
              <a:rPr lang="en-US" sz="3800" b="1" dirty="0">
                <a:solidFill>
                  <a:srgbClr val="FF0000"/>
                </a:solidFill>
              </a:rPr>
              <a:t>Cons</a:t>
            </a:r>
            <a:endParaRPr lang="en-US" sz="3800" dirty="0">
              <a:solidFill>
                <a:srgbClr val="FF0000"/>
              </a:solidFill>
            </a:endParaRPr>
          </a:p>
          <a:p>
            <a:pPr lvl="0"/>
            <a:r>
              <a:rPr lang="en-US" sz="3800" dirty="0"/>
              <a:t>Expensive and time-consuming</a:t>
            </a:r>
          </a:p>
          <a:p>
            <a:pPr lvl="0"/>
            <a:r>
              <a:rPr lang="en-US" sz="3800" dirty="0"/>
              <a:t>Cannot be done for EMF/MF in humans</a:t>
            </a:r>
          </a:p>
          <a:p>
            <a:pPr lvl="0"/>
            <a:r>
              <a:rPr lang="en-US" sz="3800" dirty="0"/>
              <a:t>Unethical to expose children to potential harm</a:t>
            </a:r>
          </a:p>
          <a:p>
            <a:pPr lvl="0"/>
            <a:r>
              <a:rPr lang="en-US" sz="3800" dirty="0"/>
              <a:t>Long wait for rare diseases like leukemia</a:t>
            </a:r>
          </a:p>
          <a:p>
            <a:pPr lvl="0"/>
            <a:endParaRPr lang="en-US" sz="3800" dirty="0"/>
          </a:p>
          <a:p>
            <a:pPr lvl="0"/>
            <a:r>
              <a:rPr lang="en-US" sz="3800" dirty="0"/>
              <a:t>Childhood leukemia is rare (3/200,000/yr)</a:t>
            </a:r>
          </a:p>
          <a:p>
            <a:pPr lvl="0"/>
            <a:r>
              <a:rPr lang="en-US" sz="3800" dirty="0"/>
              <a:t> Long wait for result of exposure. </a:t>
            </a:r>
          </a:p>
          <a:p>
            <a:endParaRPr lang="en-US" dirty="0"/>
          </a:p>
        </p:txBody>
      </p:sp>
      <p:pic>
        <p:nvPicPr>
          <p:cNvPr id="8" name="Picture 7">
            <a:extLst>
              <a:ext uri="{FF2B5EF4-FFF2-40B4-BE49-F238E27FC236}">
                <a16:creationId xmlns:a16="http://schemas.microsoft.com/office/drawing/2014/main" id="{99581BB5-219D-115A-27F1-DFB523D1E62E}"/>
              </a:ext>
            </a:extLst>
          </p:cNvPr>
          <p:cNvPicPr>
            <a:picLocks noChangeAspect="1"/>
          </p:cNvPicPr>
          <p:nvPr/>
        </p:nvPicPr>
        <p:blipFill>
          <a:blip r:embed="rId3"/>
          <a:stretch>
            <a:fillRect/>
          </a:stretch>
        </p:blipFill>
        <p:spPr>
          <a:xfrm>
            <a:off x="10177670" y="0"/>
            <a:ext cx="2014330" cy="1361373"/>
          </a:xfrm>
          <a:prstGeom prst="rect">
            <a:avLst/>
          </a:prstGeom>
        </p:spPr>
      </p:pic>
    </p:spTree>
    <p:extLst>
      <p:ext uri="{BB962C8B-B14F-4D97-AF65-F5344CB8AC3E}">
        <p14:creationId xmlns:p14="http://schemas.microsoft.com/office/powerpoint/2010/main" val="361443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48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AF8F8-239F-FE76-33E5-7E6B1A87FD6F}"/>
              </a:ext>
            </a:extLst>
          </p:cNvPr>
          <p:cNvSpPr>
            <a:spLocks noGrp="1"/>
          </p:cNvSpPr>
          <p:nvPr>
            <p:ph type="title"/>
          </p:nvPr>
        </p:nvSpPr>
        <p:spPr/>
        <p:txBody>
          <a:bodyPr/>
          <a:lstStyle/>
          <a:p>
            <a:r>
              <a:rPr lang="en-US" dirty="0"/>
              <a:t>Timeline [see slide notes]</a:t>
            </a:r>
          </a:p>
        </p:txBody>
      </p:sp>
      <p:sp>
        <p:nvSpPr>
          <p:cNvPr id="3" name="Text Placeholder 2">
            <a:extLst>
              <a:ext uri="{FF2B5EF4-FFF2-40B4-BE49-F238E27FC236}">
                <a16:creationId xmlns:a16="http://schemas.microsoft.com/office/drawing/2014/main" id="{10E194BC-BF90-0368-2944-0F23722C2BF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1140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EE54-1F6B-C474-9964-2C27B5C88F28}"/>
              </a:ext>
            </a:extLst>
          </p:cNvPr>
          <p:cNvSpPr>
            <a:spLocks noGrp="1"/>
          </p:cNvSpPr>
          <p:nvPr>
            <p:ph type="title"/>
          </p:nvPr>
        </p:nvSpPr>
        <p:spPr/>
        <p:txBody>
          <a:bodyPr/>
          <a:lstStyle/>
          <a:p>
            <a:r>
              <a:rPr lang="en-US" b="1" dirty="0">
                <a:highlight>
                  <a:srgbClr val="C0C0C0"/>
                </a:highlight>
              </a:rPr>
              <a:t>Cohort Study</a:t>
            </a:r>
            <a:r>
              <a:rPr lang="en-US" dirty="0">
                <a:effectLst/>
                <a:highlight>
                  <a:srgbClr val="C0C0C0"/>
                </a:highlight>
              </a:rPr>
              <a:t> </a:t>
            </a:r>
            <a:endParaRPr lang="en-US" dirty="0">
              <a:highlight>
                <a:srgbClr val="C0C0C0"/>
              </a:highlight>
            </a:endParaRPr>
          </a:p>
        </p:txBody>
      </p:sp>
      <p:sp>
        <p:nvSpPr>
          <p:cNvPr id="4" name="Content Placeholder 3">
            <a:extLst>
              <a:ext uri="{FF2B5EF4-FFF2-40B4-BE49-F238E27FC236}">
                <a16:creationId xmlns:a16="http://schemas.microsoft.com/office/drawing/2014/main" id="{4F19A020-7BA5-6C66-99A0-A057C1567460}"/>
              </a:ext>
            </a:extLst>
          </p:cNvPr>
          <p:cNvSpPr>
            <a:spLocks noGrp="1"/>
          </p:cNvSpPr>
          <p:nvPr>
            <p:ph sz="half" idx="1"/>
          </p:nvPr>
        </p:nvSpPr>
        <p:spPr/>
        <p:txBody>
          <a:bodyPr>
            <a:normAutofit fontScale="47500" lnSpcReduction="20000"/>
          </a:bodyPr>
          <a:lstStyle/>
          <a:p>
            <a:r>
              <a:rPr lang="en-US" sz="5100" b="1" dirty="0"/>
              <a:t>Direction:</a:t>
            </a:r>
            <a:r>
              <a:rPr lang="en-US" sz="5100" dirty="0"/>
              <a:t> Forward-looking </a:t>
            </a:r>
          </a:p>
          <a:p>
            <a:r>
              <a:rPr lang="en-US" sz="5100" dirty="0"/>
              <a:t>Compare people with different EMF exposures and see who develops leukemia</a:t>
            </a:r>
          </a:p>
          <a:p>
            <a:pPr lvl="0"/>
            <a:endParaRPr lang="en-US" sz="5100" dirty="0"/>
          </a:p>
          <a:p>
            <a:r>
              <a:rPr lang="en-US" sz="5100" b="1" dirty="0"/>
              <a:t>Pros</a:t>
            </a:r>
            <a:endParaRPr lang="en-US" sz="5100" dirty="0"/>
          </a:p>
          <a:p>
            <a:pPr lvl="0"/>
            <a:r>
              <a:rPr lang="en-US" sz="5100" dirty="0"/>
              <a:t>Can calculate true risk</a:t>
            </a:r>
          </a:p>
          <a:p>
            <a:pPr lvl="0"/>
            <a:r>
              <a:rPr lang="en-US" sz="5100" dirty="0"/>
              <a:t>Studies natural exposures (no ethical issues)</a:t>
            </a:r>
          </a:p>
          <a:p>
            <a:pPr lvl="0"/>
            <a:r>
              <a:rPr lang="en-US" sz="5100" dirty="0"/>
              <a:t>Can study multiple outcomes</a:t>
            </a:r>
          </a:p>
          <a:p>
            <a:pPr lvl="0"/>
            <a:r>
              <a:rPr lang="en-US" sz="5100" dirty="0"/>
              <a:t>Good for common exposures</a:t>
            </a:r>
          </a:p>
          <a:p>
            <a:endParaRPr lang="en-US" dirty="0"/>
          </a:p>
        </p:txBody>
      </p:sp>
      <p:sp>
        <p:nvSpPr>
          <p:cNvPr id="5" name="Content Placeholder 4">
            <a:extLst>
              <a:ext uri="{FF2B5EF4-FFF2-40B4-BE49-F238E27FC236}">
                <a16:creationId xmlns:a16="http://schemas.microsoft.com/office/drawing/2014/main" id="{68521569-2675-F6A1-0C81-8366958F8938}"/>
              </a:ext>
            </a:extLst>
          </p:cNvPr>
          <p:cNvSpPr>
            <a:spLocks noGrp="1"/>
          </p:cNvSpPr>
          <p:nvPr>
            <p:ph sz="half" idx="2"/>
          </p:nvPr>
        </p:nvSpPr>
        <p:spPr/>
        <p:txBody>
          <a:bodyPr>
            <a:normAutofit fontScale="47500" lnSpcReduction="20000"/>
          </a:bodyPr>
          <a:lstStyle/>
          <a:p>
            <a:r>
              <a:rPr lang="en-US" sz="5100" b="1" dirty="0"/>
              <a:t>Cons</a:t>
            </a:r>
            <a:endParaRPr lang="en-US" sz="5100" dirty="0"/>
          </a:p>
          <a:p>
            <a:pPr lvl="0"/>
            <a:r>
              <a:rPr lang="en-US" sz="5100" dirty="0"/>
              <a:t>Very expensive for rare diseases</a:t>
            </a:r>
          </a:p>
          <a:p>
            <a:pPr lvl="0"/>
            <a:r>
              <a:rPr lang="en-US" sz="5100" dirty="0"/>
              <a:t>Takes many years</a:t>
            </a:r>
          </a:p>
          <a:p>
            <a:pPr lvl="0"/>
            <a:r>
              <a:rPr lang="en-US" sz="5100" dirty="0"/>
              <a:t>People may move or drop out</a:t>
            </a:r>
          </a:p>
          <a:p>
            <a:pPr lvl="0"/>
            <a:r>
              <a:rPr lang="en-US" sz="5100" dirty="0"/>
              <a:t>Hard to measure past exposures accurately</a:t>
            </a:r>
          </a:p>
          <a:p>
            <a:pPr lvl="0"/>
            <a:endParaRPr lang="en-US" sz="5100" dirty="0"/>
          </a:p>
          <a:p>
            <a:r>
              <a:rPr lang="en-US" sz="5100" b="1" dirty="0"/>
              <a:t>Statistical Measure:</a:t>
            </a:r>
            <a:r>
              <a:rPr lang="en-US" sz="5100" dirty="0"/>
              <a:t> Relative Risk (RR)</a:t>
            </a:r>
          </a:p>
          <a:p>
            <a:pPr lvl="0"/>
            <a:r>
              <a:rPr lang="en-US" sz="5100" dirty="0"/>
              <a:t>RR = (Risk in exposed) ÷ (Risk in unexposed)</a:t>
            </a:r>
          </a:p>
          <a:p>
            <a:pPr lvl="0"/>
            <a:r>
              <a:rPr lang="en-US" sz="5100" dirty="0"/>
              <a:t>RR = 2.0 means exposed group has twice the risk</a:t>
            </a:r>
          </a:p>
          <a:p>
            <a:endParaRPr lang="en-US" dirty="0"/>
          </a:p>
        </p:txBody>
      </p:sp>
    </p:spTree>
    <p:extLst>
      <p:ext uri="{BB962C8B-B14F-4D97-AF65-F5344CB8AC3E}">
        <p14:creationId xmlns:p14="http://schemas.microsoft.com/office/powerpoint/2010/main" val="381636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A7A6C-36E7-09BA-6BB6-F8C2761EC8AC}"/>
              </a:ext>
            </a:extLst>
          </p:cNvPr>
          <p:cNvSpPr>
            <a:spLocks noGrp="1"/>
          </p:cNvSpPr>
          <p:nvPr>
            <p:ph type="title"/>
          </p:nvPr>
        </p:nvSpPr>
        <p:spPr/>
        <p:txBody>
          <a:bodyPr/>
          <a:lstStyle/>
          <a:p>
            <a:r>
              <a:rPr lang="en-US" b="1" dirty="0">
                <a:highlight>
                  <a:srgbClr val="C0C0C0"/>
                </a:highlight>
              </a:rPr>
              <a:t>Main takeaways</a:t>
            </a:r>
            <a:endParaRPr lang="en-US" dirty="0">
              <a:highlight>
                <a:srgbClr val="C0C0C0"/>
              </a:highlight>
            </a:endParaRPr>
          </a:p>
        </p:txBody>
      </p:sp>
      <p:sp>
        <p:nvSpPr>
          <p:cNvPr id="3" name="Content Placeholder 2">
            <a:extLst>
              <a:ext uri="{FF2B5EF4-FFF2-40B4-BE49-F238E27FC236}">
                <a16:creationId xmlns:a16="http://schemas.microsoft.com/office/drawing/2014/main" id="{4C793EE0-0E65-8194-DC98-2B29C9D820E1}"/>
              </a:ext>
            </a:extLst>
          </p:cNvPr>
          <p:cNvSpPr>
            <a:spLocks noGrp="1"/>
          </p:cNvSpPr>
          <p:nvPr>
            <p:ph sz="half" idx="1"/>
          </p:nvPr>
        </p:nvSpPr>
        <p:spPr>
          <a:xfrm>
            <a:off x="838200" y="1825624"/>
            <a:ext cx="5181600" cy="5032375"/>
          </a:xfrm>
        </p:spPr>
        <p:txBody>
          <a:bodyPr>
            <a:normAutofit fontScale="25000" lnSpcReduction="20000"/>
          </a:bodyPr>
          <a:lstStyle/>
          <a:p>
            <a:pPr marL="0" indent="0">
              <a:buNone/>
            </a:pPr>
            <a:r>
              <a:rPr lang="en-US" sz="8000" b="1" dirty="0"/>
              <a:t>1. Study Design Hierarchy vs. Reality</a:t>
            </a:r>
            <a:endParaRPr lang="en-US" sz="8000" dirty="0"/>
          </a:p>
          <a:p>
            <a:pPr marL="0" lvl="0" indent="0">
              <a:buNone/>
            </a:pPr>
            <a:r>
              <a:rPr lang="en-US" sz="8000" dirty="0"/>
              <a:t>Gold standard = RCT</a:t>
            </a:r>
          </a:p>
          <a:p>
            <a:pPr marL="0" lvl="0" indent="0">
              <a:buNone/>
            </a:pPr>
            <a:r>
              <a:rPr lang="en-US" sz="8000" dirty="0"/>
              <a:t>We must rely on observational studies (case-control designs)</a:t>
            </a:r>
          </a:p>
          <a:p>
            <a:pPr marL="0" lvl="0" indent="0">
              <a:buNone/>
            </a:pPr>
            <a:endParaRPr lang="en-US" sz="8000" dirty="0"/>
          </a:p>
          <a:p>
            <a:pPr marL="0" indent="0">
              <a:buNone/>
            </a:pPr>
            <a:r>
              <a:rPr lang="en-US" sz="8000" b="1" dirty="0"/>
              <a:t>2. Case-Control Studies Dominate EMF Research</a:t>
            </a:r>
            <a:endParaRPr lang="en-US" sz="8000" dirty="0"/>
          </a:p>
          <a:p>
            <a:pPr marL="0" lvl="0" indent="0">
              <a:buNone/>
            </a:pPr>
            <a:r>
              <a:rPr lang="en-US" sz="8000" dirty="0"/>
              <a:t>Childhood leukemia is rare (3-4 cases per 100,000 children/year)</a:t>
            </a:r>
          </a:p>
          <a:p>
            <a:pPr marL="0" lvl="0" indent="0">
              <a:buNone/>
            </a:pPr>
            <a:r>
              <a:rPr lang="en-US" sz="8000" dirty="0"/>
              <a:t>Following thousands of children for years is impractical. Starting with cases and looking backward is more efficient</a:t>
            </a:r>
          </a:p>
          <a:p>
            <a:pPr marL="0" lvl="0" indent="0">
              <a:buNone/>
            </a:pPr>
            <a:endParaRPr lang="en-US" sz="8000" dirty="0"/>
          </a:p>
          <a:p>
            <a:pPr marL="0" indent="0">
              <a:buNone/>
            </a:pPr>
            <a:r>
              <a:rPr lang="en-US" sz="8000" b="1" dirty="0"/>
              <a:t>3. RR vs OR - What Matters</a:t>
            </a:r>
            <a:endParaRPr lang="en-US" sz="8000" dirty="0"/>
          </a:p>
          <a:p>
            <a:pPr marL="0" lvl="0" indent="0">
              <a:buNone/>
            </a:pPr>
            <a:r>
              <a:rPr lang="en-US" sz="8000" dirty="0"/>
              <a:t>greater than 1 means increased association</a:t>
            </a:r>
          </a:p>
          <a:p>
            <a:endParaRPr lang="en-US" dirty="0"/>
          </a:p>
        </p:txBody>
      </p:sp>
      <p:sp>
        <p:nvSpPr>
          <p:cNvPr id="4" name="Content Placeholder 3">
            <a:extLst>
              <a:ext uri="{FF2B5EF4-FFF2-40B4-BE49-F238E27FC236}">
                <a16:creationId xmlns:a16="http://schemas.microsoft.com/office/drawing/2014/main" id="{DAB5DD53-9CCC-A733-B2C0-92BEA593A5AC}"/>
              </a:ext>
            </a:extLst>
          </p:cNvPr>
          <p:cNvSpPr>
            <a:spLocks noGrp="1"/>
          </p:cNvSpPr>
          <p:nvPr>
            <p:ph sz="half" idx="2"/>
          </p:nvPr>
        </p:nvSpPr>
        <p:spPr/>
        <p:txBody>
          <a:bodyPr>
            <a:normAutofit fontScale="25000" lnSpcReduction="20000"/>
          </a:bodyPr>
          <a:lstStyle/>
          <a:p>
            <a:pPr marL="0" indent="0">
              <a:buNone/>
            </a:pPr>
            <a:r>
              <a:rPr lang="en-US" sz="9600" b="1" dirty="0"/>
              <a:t>4. Why Meta-Analyses and Pooled Analyses Matter</a:t>
            </a:r>
            <a:endParaRPr lang="en-US" sz="9600" dirty="0"/>
          </a:p>
          <a:p>
            <a:pPr marL="0" lvl="0" indent="0">
              <a:buNone/>
            </a:pPr>
            <a:r>
              <a:rPr lang="en-US" sz="9600" dirty="0"/>
              <a:t>Individual studies may be too small to detect small effects</a:t>
            </a:r>
          </a:p>
          <a:p>
            <a:pPr marL="0" lvl="0" indent="0">
              <a:buNone/>
            </a:pPr>
            <a:r>
              <a:rPr lang="en-US" sz="9600" dirty="0"/>
              <a:t>Combining studies increases statistical power but adds other problems </a:t>
            </a:r>
          </a:p>
          <a:p>
            <a:pPr marL="0" lvl="0" indent="0">
              <a:buNone/>
            </a:pPr>
            <a:endParaRPr lang="en-US" sz="9600" dirty="0"/>
          </a:p>
          <a:p>
            <a:pPr marL="0" indent="0">
              <a:buNone/>
            </a:pPr>
            <a:r>
              <a:rPr lang="en-US" sz="9600" b="1" dirty="0"/>
              <a:t>5. Limitations to Remember</a:t>
            </a:r>
            <a:endParaRPr lang="en-US" sz="9600" dirty="0"/>
          </a:p>
          <a:p>
            <a:pPr marL="0" lvl="0" indent="0">
              <a:buNone/>
            </a:pPr>
            <a:r>
              <a:rPr lang="en-US" sz="9600" dirty="0">
                <a:solidFill>
                  <a:srgbClr val="FF0000"/>
                </a:solidFill>
              </a:rPr>
              <a:t>Association does not equal causation</a:t>
            </a:r>
          </a:p>
          <a:p>
            <a:pPr marL="0" lvl="0" indent="0">
              <a:buNone/>
            </a:pPr>
            <a:r>
              <a:rPr lang="en-US" sz="9600" dirty="0">
                <a:solidFill>
                  <a:srgbClr val="FF0000"/>
                </a:solidFill>
              </a:rPr>
              <a:t>Chance, Bias and confounding </a:t>
            </a:r>
          </a:p>
        </p:txBody>
      </p:sp>
    </p:spTree>
    <p:extLst>
      <p:ext uri="{BB962C8B-B14F-4D97-AF65-F5344CB8AC3E}">
        <p14:creationId xmlns:p14="http://schemas.microsoft.com/office/powerpoint/2010/main" val="166519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A1A66-099D-7AA4-454F-5E8F616F674A}"/>
              </a:ext>
            </a:extLst>
          </p:cNvPr>
          <p:cNvSpPr>
            <a:spLocks noGrp="1"/>
          </p:cNvSpPr>
          <p:nvPr>
            <p:ph type="title"/>
          </p:nvPr>
        </p:nvSpPr>
        <p:spPr/>
        <p:txBody>
          <a:bodyPr/>
          <a:lstStyle/>
          <a:p>
            <a:r>
              <a:rPr lang="en-US" b="1" dirty="0">
                <a:highlight>
                  <a:srgbClr val="C0C0C0"/>
                </a:highlight>
              </a:rPr>
              <a:t>Understanding Statistical Measures</a:t>
            </a:r>
            <a:r>
              <a:rPr lang="en-US" dirty="0">
                <a:effectLst/>
                <a:highlight>
                  <a:srgbClr val="C0C0C0"/>
                </a:highlight>
              </a:rPr>
              <a:t> </a:t>
            </a:r>
            <a:endParaRPr lang="en-US" dirty="0">
              <a:highlight>
                <a:srgbClr val="C0C0C0"/>
              </a:highlight>
            </a:endParaRPr>
          </a:p>
        </p:txBody>
      </p:sp>
      <p:sp>
        <p:nvSpPr>
          <p:cNvPr id="3" name="Content Placeholder 2">
            <a:extLst>
              <a:ext uri="{FF2B5EF4-FFF2-40B4-BE49-F238E27FC236}">
                <a16:creationId xmlns:a16="http://schemas.microsoft.com/office/drawing/2014/main" id="{27EBC3A1-A256-43B7-D1B3-8B4CB5FDBD9B}"/>
              </a:ext>
            </a:extLst>
          </p:cNvPr>
          <p:cNvSpPr>
            <a:spLocks noGrp="1"/>
          </p:cNvSpPr>
          <p:nvPr>
            <p:ph sz="half" idx="1"/>
          </p:nvPr>
        </p:nvSpPr>
        <p:spPr>
          <a:xfrm>
            <a:off x="838200" y="1825624"/>
            <a:ext cx="5181600" cy="5032375"/>
          </a:xfrm>
        </p:spPr>
        <p:txBody>
          <a:bodyPr>
            <a:normAutofit fontScale="70000" lnSpcReduction="20000"/>
          </a:bodyPr>
          <a:lstStyle/>
          <a:p>
            <a:r>
              <a:rPr lang="en-US" sz="2900" b="1" dirty="0"/>
              <a:t>Relative Risk (RR)</a:t>
            </a:r>
            <a:endParaRPr lang="en-US" sz="2900" dirty="0"/>
          </a:p>
          <a:p>
            <a:pPr lvl="0"/>
            <a:r>
              <a:rPr lang="en-US" sz="2900" b="1" dirty="0"/>
              <a:t>Used in:</a:t>
            </a:r>
            <a:r>
              <a:rPr lang="en-US" sz="2900" dirty="0"/>
              <a:t> RCTs and Cohort Studies (forward-looking)</a:t>
            </a:r>
          </a:p>
          <a:p>
            <a:pPr lvl="0"/>
            <a:r>
              <a:rPr lang="en-US" sz="2900" b="1" dirty="0"/>
              <a:t>Formula:</a:t>
            </a:r>
            <a:r>
              <a:rPr lang="en-US" sz="2900" dirty="0"/>
              <a:t> Risk in exposed ÷ Risk in unexposed</a:t>
            </a:r>
          </a:p>
          <a:p>
            <a:pPr lvl="0"/>
            <a:r>
              <a:rPr lang="en-US" sz="2900" b="1" dirty="0"/>
              <a:t>Example:</a:t>
            </a:r>
            <a:endParaRPr lang="en-US" sz="2900" dirty="0"/>
          </a:p>
          <a:p>
            <a:pPr lvl="1"/>
            <a:r>
              <a:rPr lang="en-US" sz="2900" dirty="0"/>
              <a:t>4 out of 100 exposed children develop leukemia (4% risk)</a:t>
            </a:r>
          </a:p>
          <a:p>
            <a:pPr lvl="1"/>
            <a:r>
              <a:rPr lang="en-US" sz="2900" dirty="0"/>
              <a:t>2 out of 100 unexposed children develop leukemia (2% risk)</a:t>
            </a:r>
          </a:p>
          <a:p>
            <a:pPr lvl="1"/>
            <a:r>
              <a:rPr lang="en-US" sz="2900" dirty="0"/>
              <a:t>RR = 4% ÷ 2% = 2.0</a:t>
            </a:r>
          </a:p>
          <a:p>
            <a:pPr lvl="1"/>
            <a:r>
              <a:rPr lang="en-US" sz="2900" b="1" dirty="0"/>
              <a:t>Interpretation:</a:t>
            </a:r>
            <a:r>
              <a:rPr lang="en-US" sz="2900" dirty="0"/>
              <a:t> Exposed children have twice the risk</a:t>
            </a:r>
          </a:p>
          <a:p>
            <a:pPr lvl="0"/>
            <a:r>
              <a:rPr lang="en-US" sz="2900" b="1" dirty="0"/>
              <a:t>Key insight:</a:t>
            </a:r>
            <a:endParaRPr lang="en-US" sz="2900" dirty="0"/>
          </a:p>
          <a:p>
            <a:pPr lvl="1"/>
            <a:r>
              <a:rPr lang="en-US" sz="2900" dirty="0"/>
              <a:t>RR &gt; 1 = increased risk with exposure</a:t>
            </a:r>
          </a:p>
          <a:p>
            <a:pPr lvl="1"/>
            <a:r>
              <a:rPr lang="en-US" sz="2900" dirty="0"/>
              <a:t>RR = 1 = no association</a:t>
            </a:r>
          </a:p>
          <a:p>
            <a:pPr lvl="1"/>
            <a:r>
              <a:rPr lang="en-US" sz="2900" dirty="0"/>
              <a:t>RR &lt; 1 = decreased risk with exposure</a:t>
            </a:r>
          </a:p>
          <a:p>
            <a:endParaRPr lang="en-US" dirty="0"/>
          </a:p>
        </p:txBody>
      </p:sp>
      <p:sp>
        <p:nvSpPr>
          <p:cNvPr id="4" name="Content Placeholder 3">
            <a:extLst>
              <a:ext uri="{FF2B5EF4-FFF2-40B4-BE49-F238E27FC236}">
                <a16:creationId xmlns:a16="http://schemas.microsoft.com/office/drawing/2014/main" id="{5C754F2B-6CFB-0327-9657-88BB8C2CA310}"/>
              </a:ext>
            </a:extLst>
          </p:cNvPr>
          <p:cNvSpPr>
            <a:spLocks noGrp="1"/>
          </p:cNvSpPr>
          <p:nvPr>
            <p:ph sz="half" idx="2"/>
          </p:nvPr>
        </p:nvSpPr>
        <p:spPr>
          <a:xfrm>
            <a:off x="6172200" y="1825625"/>
            <a:ext cx="5181600" cy="5032374"/>
          </a:xfrm>
        </p:spPr>
        <p:txBody>
          <a:bodyPr>
            <a:noAutofit/>
          </a:bodyPr>
          <a:lstStyle/>
          <a:p>
            <a:r>
              <a:rPr lang="en-US" sz="2000" b="1" dirty="0"/>
              <a:t>Odds Ratio (OR)</a:t>
            </a:r>
            <a:endParaRPr lang="en-US" sz="2000" dirty="0"/>
          </a:p>
          <a:p>
            <a:pPr lvl="0"/>
            <a:r>
              <a:rPr lang="en-US" sz="2000" b="1" dirty="0"/>
              <a:t>Used in:</a:t>
            </a:r>
            <a:r>
              <a:rPr lang="en-US" sz="2000" dirty="0"/>
              <a:t> Case-Control Studies (backward-looking)</a:t>
            </a:r>
          </a:p>
          <a:p>
            <a:pPr lvl="0"/>
            <a:r>
              <a:rPr lang="en-US" sz="2000" b="1" dirty="0"/>
              <a:t>Formula:</a:t>
            </a:r>
            <a:r>
              <a:rPr lang="en-US" sz="2000" dirty="0"/>
              <a:t> OR = (Odds of exposure in cases) ÷ (Odds of exposure in controls)</a:t>
            </a:r>
            <a:endParaRPr lang="en-US" sz="2000" b="1" dirty="0"/>
          </a:p>
          <a:p>
            <a:pPr lvl="0"/>
            <a:r>
              <a:rPr lang="en-US" sz="2000" b="1" dirty="0"/>
              <a:t>Key insight:</a:t>
            </a:r>
            <a:endParaRPr lang="en-US" sz="2000" dirty="0"/>
          </a:p>
          <a:p>
            <a:pPr lvl="1"/>
            <a:r>
              <a:rPr lang="en-US" sz="2000" dirty="0"/>
              <a:t>When disease is rare (like childhood leukemia), OR ≈ RR</a:t>
            </a:r>
          </a:p>
          <a:p>
            <a:pPr lvl="1"/>
            <a:r>
              <a:rPr lang="en-US" sz="2000" dirty="0"/>
              <a:t>OR &gt; 1 = increased odds with exposure</a:t>
            </a:r>
          </a:p>
          <a:p>
            <a:pPr lvl="1"/>
            <a:r>
              <a:rPr lang="en-US" sz="2000" dirty="0"/>
              <a:t>OR = 1 = no association</a:t>
            </a:r>
          </a:p>
          <a:p>
            <a:pPr lvl="1"/>
            <a:r>
              <a:rPr lang="en-US" sz="2000" dirty="0"/>
              <a:t>OR &lt; 1 = decreased odds with exposure</a:t>
            </a:r>
            <a:endParaRPr lang="en-US" sz="2000" b="1" dirty="0"/>
          </a:p>
          <a:p>
            <a:r>
              <a:rPr lang="en-US" sz="2000" b="1" dirty="0">
                <a:solidFill>
                  <a:srgbClr val="FF0000"/>
                </a:solidFill>
              </a:rPr>
              <a:t>For EMF studies, m</a:t>
            </a:r>
            <a:r>
              <a:rPr lang="en-US" sz="2000" dirty="0">
                <a:solidFill>
                  <a:srgbClr val="FF0000"/>
                </a:solidFill>
              </a:rPr>
              <a:t>ost studies are case-control and report OR. </a:t>
            </a:r>
          </a:p>
        </p:txBody>
      </p:sp>
    </p:spTree>
    <p:extLst>
      <p:ext uri="{BB962C8B-B14F-4D97-AF65-F5344CB8AC3E}">
        <p14:creationId xmlns:p14="http://schemas.microsoft.com/office/powerpoint/2010/main" val="224885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354CA-67DA-8443-D8AB-BF8659D94824}"/>
              </a:ext>
            </a:extLst>
          </p:cNvPr>
          <p:cNvPicPr>
            <a:picLocks noChangeAspect="1"/>
          </p:cNvPicPr>
          <p:nvPr/>
        </p:nvPicPr>
        <p:blipFill>
          <a:blip r:embed="rId3"/>
          <a:srcRect t="5948" b="50000"/>
          <a:stretch>
            <a:fillRect/>
          </a:stretch>
        </p:blipFill>
        <p:spPr>
          <a:xfrm>
            <a:off x="1294323" y="595422"/>
            <a:ext cx="9975650" cy="5699051"/>
          </a:xfrm>
          <a:prstGeom prst="rect">
            <a:avLst/>
          </a:prstGeom>
        </p:spPr>
      </p:pic>
      <p:cxnSp>
        <p:nvCxnSpPr>
          <p:cNvPr id="8" name="Straight Connector 7">
            <a:extLst>
              <a:ext uri="{FF2B5EF4-FFF2-40B4-BE49-F238E27FC236}">
                <a16:creationId xmlns:a16="http://schemas.microsoft.com/office/drawing/2014/main" id="{E242A149-5C69-C141-3974-E08C942730D4}"/>
              </a:ext>
            </a:extLst>
          </p:cNvPr>
          <p:cNvCxnSpPr>
            <a:cxnSpLocks/>
          </p:cNvCxnSpPr>
          <p:nvPr/>
        </p:nvCxnSpPr>
        <p:spPr>
          <a:xfrm>
            <a:off x="9080205" y="2998380"/>
            <a:ext cx="1850065" cy="0"/>
          </a:xfrm>
          <a:prstGeom prst="line">
            <a:avLst/>
          </a:prstGeom>
          <a:ln w="1270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DF1E804A-EBC3-41A2-5FAC-CC48509DA69F}"/>
              </a:ext>
            </a:extLst>
          </p:cNvPr>
          <p:cNvCxnSpPr>
            <a:cxnSpLocks/>
          </p:cNvCxnSpPr>
          <p:nvPr/>
        </p:nvCxnSpPr>
        <p:spPr>
          <a:xfrm>
            <a:off x="7510130" y="6170426"/>
            <a:ext cx="1038447" cy="0"/>
          </a:xfrm>
          <a:prstGeom prst="line">
            <a:avLst/>
          </a:prstGeom>
          <a:ln w="1270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0058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8B099-C11D-B903-CBEA-64A8BAA2872C}"/>
              </a:ext>
            </a:extLst>
          </p:cNvPr>
          <p:cNvSpPr>
            <a:spLocks noGrp="1"/>
          </p:cNvSpPr>
          <p:nvPr>
            <p:ph type="title"/>
          </p:nvPr>
        </p:nvSpPr>
        <p:spPr/>
        <p:txBody>
          <a:bodyPr/>
          <a:lstStyle/>
          <a:p>
            <a:r>
              <a:rPr lang="en-US" dirty="0"/>
              <a:t>Case-Control Study</a:t>
            </a:r>
          </a:p>
        </p:txBody>
      </p:sp>
      <p:graphicFrame>
        <p:nvGraphicFramePr>
          <p:cNvPr id="4" name="Content Placeholder 3">
            <a:extLst>
              <a:ext uri="{FF2B5EF4-FFF2-40B4-BE49-F238E27FC236}">
                <a16:creationId xmlns:a16="http://schemas.microsoft.com/office/drawing/2014/main" id="{4DB4F461-00B3-FD96-4C86-056AA643B39F}"/>
              </a:ext>
            </a:extLst>
          </p:cNvPr>
          <p:cNvGraphicFramePr>
            <a:graphicFrameLocks noGrp="1"/>
          </p:cNvGraphicFramePr>
          <p:nvPr>
            <p:ph idx="1"/>
            <p:extLst>
              <p:ext uri="{D42A27DB-BD31-4B8C-83A1-F6EECF244321}">
                <p14:modId xmlns:p14="http://schemas.microsoft.com/office/powerpoint/2010/main" val="3630496954"/>
              </p:ext>
            </p:extLst>
          </p:nvPr>
        </p:nvGraphicFramePr>
        <p:xfrm>
          <a:off x="813196" y="3413052"/>
          <a:ext cx="5268240" cy="3079823"/>
        </p:xfrm>
        <a:graphic>
          <a:graphicData uri="http://schemas.openxmlformats.org/drawingml/2006/table">
            <a:tbl>
              <a:tblPr firstRow="1" firstCol="1" bandRow="1">
                <a:tableStyleId>{5C22544A-7EE6-4342-B048-85BDC9FD1C3A}</a:tableStyleId>
              </a:tblPr>
              <a:tblGrid>
                <a:gridCol w="1756080">
                  <a:extLst>
                    <a:ext uri="{9D8B030D-6E8A-4147-A177-3AD203B41FA5}">
                      <a16:colId xmlns:a16="http://schemas.microsoft.com/office/drawing/2014/main" val="3237325206"/>
                    </a:ext>
                  </a:extLst>
                </a:gridCol>
                <a:gridCol w="1756080">
                  <a:extLst>
                    <a:ext uri="{9D8B030D-6E8A-4147-A177-3AD203B41FA5}">
                      <a16:colId xmlns:a16="http://schemas.microsoft.com/office/drawing/2014/main" val="3572945772"/>
                    </a:ext>
                  </a:extLst>
                </a:gridCol>
                <a:gridCol w="1756080">
                  <a:extLst>
                    <a:ext uri="{9D8B030D-6E8A-4147-A177-3AD203B41FA5}">
                      <a16:colId xmlns:a16="http://schemas.microsoft.com/office/drawing/2014/main" val="3849218909"/>
                    </a:ext>
                  </a:extLst>
                </a:gridCol>
              </a:tblGrid>
              <a:tr h="1205285">
                <a:tc>
                  <a:txBody>
                    <a:bodyPr/>
                    <a:lstStyle/>
                    <a:p>
                      <a:pPr algn="ctr">
                        <a:lnSpc>
                          <a:spcPct val="115000"/>
                        </a:lnSpc>
                        <a:buNone/>
                      </a:pPr>
                      <a:endParaRPr lang="en-US" sz="2800" kern="100" dirty="0">
                        <a:effectLst/>
                        <a:latin typeface="Calibri" panose="020F0502020204030204" pitchFamily="34" charset="0"/>
                        <a:cs typeface="Times New Roman" panose="02020603050405020304" pitchFamily="18" charset="0"/>
                      </a:endParaRPr>
                    </a:p>
                  </a:txBody>
                  <a:tcPr marL="9525" marR="9525" marT="9525" marB="952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lnSpc>
                          <a:spcPct val="115000"/>
                        </a:lnSpc>
                        <a:spcAft>
                          <a:spcPts val="800"/>
                        </a:spcAft>
                        <a:buNone/>
                      </a:pPr>
                      <a:r>
                        <a:rPr lang="en-US" sz="2800" kern="0" dirty="0">
                          <a:effectLst/>
                        </a:rPr>
                        <a:t>Exposed</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mpd="sng">
                      <a:noFill/>
                    </a:lnL>
                  </a:tcPr>
                </a:tc>
                <a:tc>
                  <a:txBody>
                    <a:bodyPr/>
                    <a:lstStyle/>
                    <a:p>
                      <a:pPr marL="0" marR="0" algn="ctr">
                        <a:lnSpc>
                          <a:spcPct val="115000"/>
                        </a:lnSpc>
                        <a:spcAft>
                          <a:spcPts val="800"/>
                        </a:spcAft>
                        <a:buNone/>
                      </a:pPr>
                      <a:r>
                        <a:rPr lang="en-US" sz="2800" kern="0" dirty="0">
                          <a:effectLst/>
                        </a:rPr>
                        <a:t>Not Exposed</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257888435"/>
                  </a:ext>
                </a:extLst>
              </a:tr>
              <a:tr h="937269">
                <a:tc>
                  <a:txBody>
                    <a:bodyPr/>
                    <a:lstStyle/>
                    <a:p>
                      <a:pPr marL="0" marR="0" algn="ctr">
                        <a:lnSpc>
                          <a:spcPct val="115000"/>
                        </a:lnSpc>
                        <a:spcAft>
                          <a:spcPts val="800"/>
                        </a:spcAft>
                        <a:buNone/>
                      </a:pPr>
                      <a:r>
                        <a:rPr lang="en-US" sz="2800" kern="0">
                          <a:effectLst/>
                        </a:rPr>
                        <a:t>Cases</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T w="38100" cmpd="sng">
                      <a:noFill/>
                    </a:lnT>
                  </a:tcPr>
                </a:tc>
                <a:tc>
                  <a:txBody>
                    <a:bodyPr/>
                    <a:lstStyle/>
                    <a:p>
                      <a:pPr marL="0" marR="0" algn="ctr">
                        <a:lnSpc>
                          <a:spcPct val="115000"/>
                        </a:lnSpc>
                        <a:spcAft>
                          <a:spcPts val="800"/>
                        </a:spcAft>
                        <a:buNone/>
                      </a:pPr>
                      <a:r>
                        <a:rPr lang="en-US" sz="4000" kern="0" dirty="0">
                          <a:effectLst/>
                        </a:rPr>
                        <a:t>a</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4000" kern="0" dirty="0">
                          <a:effectLst/>
                        </a:rPr>
                        <a:t>b</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567635268"/>
                  </a:ext>
                </a:extLst>
              </a:tr>
              <a:tr h="937269">
                <a:tc>
                  <a:txBody>
                    <a:bodyPr/>
                    <a:lstStyle/>
                    <a:p>
                      <a:pPr marL="0" marR="0" algn="ctr">
                        <a:lnSpc>
                          <a:spcPct val="115000"/>
                        </a:lnSpc>
                        <a:spcAft>
                          <a:spcPts val="800"/>
                        </a:spcAft>
                        <a:buNone/>
                      </a:pPr>
                      <a:r>
                        <a:rPr lang="en-US" sz="2800" kern="0">
                          <a:effectLst/>
                        </a:rPr>
                        <a:t>Controls</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4000" kern="0" dirty="0">
                          <a:effectLst/>
                        </a:rPr>
                        <a:t>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4000" kern="0" dirty="0">
                          <a:effectLst/>
                        </a:rPr>
                        <a:t>d</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407225656"/>
                  </a:ext>
                </a:extLst>
              </a:tr>
            </a:tbl>
          </a:graphicData>
        </a:graphic>
      </p:graphicFrame>
      <p:sp>
        <p:nvSpPr>
          <p:cNvPr id="5" name="Rectangle 1">
            <a:extLst>
              <a:ext uri="{FF2B5EF4-FFF2-40B4-BE49-F238E27FC236}">
                <a16:creationId xmlns:a16="http://schemas.microsoft.com/office/drawing/2014/main" id="{90C13283-9527-0701-588C-9FC6420FBC96}"/>
              </a:ext>
            </a:extLst>
          </p:cNvPr>
          <p:cNvSpPr>
            <a:spLocks noChangeArrowheads="1"/>
          </p:cNvSpPr>
          <p:nvPr/>
        </p:nvSpPr>
        <p:spPr bwMode="auto">
          <a:xfrm>
            <a:off x="1729409" y="-2127261"/>
            <a:ext cx="7740037"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Odds Ratio = (a/b) ÷ (c/d) = (a × d) / (b × c)</a:t>
            </a:r>
            <a:endParaRPr kumimoji="0" lang="en-US"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Breaking it down:</a:t>
            </a:r>
            <a:endParaRPr kumimoji="0" lang="en-US"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a/b</a:t>
            </a: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odds of exposure among cases</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c/d</a:t>
            </a: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odds of exposure among controls</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You're comparing these two odds</a:t>
            </a:r>
            <a:endParaRPr kumimoji="0" lang="en-US"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FC1ED6B2-89BF-3C6F-9641-44A854306E89}"/>
              </a:ext>
            </a:extLst>
          </p:cNvPr>
          <p:cNvSpPr txBox="1"/>
          <p:nvPr/>
        </p:nvSpPr>
        <p:spPr>
          <a:xfrm>
            <a:off x="6417902" y="4674745"/>
            <a:ext cx="6103088" cy="689035"/>
          </a:xfrm>
          <a:prstGeom prst="rect">
            <a:avLst/>
          </a:prstGeom>
          <a:noFill/>
        </p:spPr>
        <p:txBody>
          <a:bodyPr wrap="square">
            <a:spAutoFit/>
          </a:bodyPr>
          <a:lstStyle/>
          <a:p>
            <a:pPr marL="0" marR="0">
              <a:lnSpc>
                <a:spcPct val="115000"/>
              </a:lnSpc>
              <a:spcAft>
                <a:spcPts val="800"/>
              </a:spcAft>
              <a:buNone/>
            </a:pPr>
            <a:r>
              <a:rPr lang="en-US" sz="3600" b="1" kern="0" dirty="0">
                <a:solidFill>
                  <a:srgbClr val="FF0000"/>
                </a:solidFill>
                <a:effectLst/>
                <a:ea typeface="Times New Roman" panose="02020603050405020304" pitchFamily="18" charset="0"/>
                <a:cs typeface="Times New Roman" panose="02020603050405020304" pitchFamily="18" charset="0"/>
              </a:rPr>
              <a:t>Odds Ratio </a:t>
            </a:r>
            <a:r>
              <a:rPr lang="en-US" sz="3600" b="1" kern="0" dirty="0">
                <a:solidFill>
                  <a:srgbClr val="000000"/>
                </a:solidFill>
                <a:effectLst/>
                <a:ea typeface="Times New Roman" panose="02020603050405020304" pitchFamily="18" charset="0"/>
                <a:cs typeface="Times New Roman" panose="02020603050405020304" pitchFamily="18" charset="0"/>
              </a:rPr>
              <a:t>= (a/b) ÷ (c/d)</a:t>
            </a:r>
            <a:endParaRPr lang="en-US" sz="3600" kern="100" dirty="0">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2597D13-0519-308D-F5EF-4AC5C9B6C567}"/>
              </a:ext>
            </a:extLst>
          </p:cNvPr>
          <p:cNvSpPr txBox="1"/>
          <p:nvPr/>
        </p:nvSpPr>
        <p:spPr>
          <a:xfrm>
            <a:off x="324487" y="1936305"/>
            <a:ext cx="11543026" cy="954107"/>
          </a:xfrm>
          <a:prstGeom prst="rect">
            <a:avLst/>
          </a:prstGeom>
          <a:noFill/>
        </p:spPr>
        <p:txBody>
          <a:bodyPr wrap="square">
            <a:spAutoFit/>
          </a:bodyPr>
          <a:lstStyle/>
          <a:p>
            <a:r>
              <a:rPr lang="en-US" sz="2800" dirty="0"/>
              <a:t>Given cases of kids with leukemia [compared to a similar group of kids without leukemia], what are the </a:t>
            </a:r>
            <a:r>
              <a:rPr lang="en-US" sz="2800" i="1" dirty="0"/>
              <a:t>odds</a:t>
            </a:r>
            <a:r>
              <a:rPr lang="en-US" sz="2800" dirty="0"/>
              <a:t> that they were exposed to magnetic fields?</a:t>
            </a:r>
          </a:p>
        </p:txBody>
      </p:sp>
    </p:spTree>
    <p:extLst>
      <p:ext uri="{BB962C8B-B14F-4D97-AF65-F5344CB8AC3E}">
        <p14:creationId xmlns:p14="http://schemas.microsoft.com/office/powerpoint/2010/main" val="312927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FB24-DC85-9091-85A9-3A67E67F4D6D}"/>
              </a:ext>
            </a:extLst>
          </p:cNvPr>
          <p:cNvSpPr>
            <a:spLocks noGrp="1"/>
          </p:cNvSpPr>
          <p:nvPr>
            <p:ph type="title"/>
          </p:nvPr>
        </p:nvSpPr>
        <p:spPr/>
        <p:txBody>
          <a:bodyPr/>
          <a:lstStyle/>
          <a:p>
            <a:r>
              <a:rPr lang="en-US" b="1" dirty="0"/>
              <a:t>Meta-Analysis &amp; Pooled Analysis</a:t>
            </a:r>
            <a:br>
              <a:rPr lang="en-US" b="1" dirty="0"/>
            </a:br>
            <a:r>
              <a:rPr lang="en-US" sz="2400" dirty="0"/>
              <a:t>Combining Multiple Studies</a:t>
            </a:r>
            <a:r>
              <a:rPr lang="en-US" sz="2400" dirty="0">
                <a:effectLst/>
              </a:rPr>
              <a:t>  </a:t>
            </a:r>
            <a:endParaRPr lang="en-US" sz="2400" dirty="0"/>
          </a:p>
        </p:txBody>
      </p:sp>
      <p:sp>
        <p:nvSpPr>
          <p:cNvPr id="4" name="Content Placeholder 3">
            <a:extLst>
              <a:ext uri="{FF2B5EF4-FFF2-40B4-BE49-F238E27FC236}">
                <a16:creationId xmlns:a16="http://schemas.microsoft.com/office/drawing/2014/main" id="{385171E1-1FBD-2DDE-F151-2C6698350132}"/>
              </a:ext>
            </a:extLst>
          </p:cNvPr>
          <p:cNvSpPr>
            <a:spLocks noGrp="1"/>
          </p:cNvSpPr>
          <p:nvPr>
            <p:ph idx="1"/>
          </p:nvPr>
        </p:nvSpPr>
        <p:spPr/>
        <p:txBody>
          <a:bodyPr>
            <a:normAutofit/>
          </a:bodyPr>
          <a:lstStyle/>
          <a:p>
            <a:pPr marL="0" indent="0">
              <a:buNone/>
            </a:pPr>
            <a:r>
              <a:rPr lang="en-US" sz="3200" b="1" dirty="0">
                <a:solidFill>
                  <a:srgbClr val="FF0000"/>
                </a:solidFill>
              </a:rPr>
              <a:t>Meta-Analysis</a:t>
            </a:r>
            <a:endParaRPr lang="en-US" sz="3200" dirty="0">
              <a:solidFill>
                <a:srgbClr val="FF0000"/>
              </a:solidFill>
            </a:endParaRPr>
          </a:p>
          <a:p>
            <a:pPr lvl="0"/>
            <a:r>
              <a:rPr lang="en-US" sz="3200" u="sng" dirty="0"/>
              <a:t>Combines published summary statistics </a:t>
            </a:r>
            <a:r>
              <a:rPr lang="en-US" sz="3200" dirty="0"/>
              <a:t>from multiple studies</a:t>
            </a:r>
          </a:p>
          <a:p>
            <a:pPr lvl="0"/>
            <a:r>
              <a:rPr lang="en-US" sz="3200" dirty="0"/>
              <a:t>Uses only what's published in papers</a:t>
            </a:r>
          </a:p>
          <a:p>
            <a:endParaRPr lang="en-US" sz="3200" b="1" dirty="0"/>
          </a:p>
          <a:p>
            <a:pPr marL="0" indent="0">
              <a:buNone/>
            </a:pPr>
            <a:r>
              <a:rPr lang="en-US" sz="3200" b="1" dirty="0">
                <a:solidFill>
                  <a:srgbClr val="FF0000"/>
                </a:solidFill>
              </a:rPr>
              <a:t>Pooled Analysis</a:t>
            </a:r>
            <a:endParaRPr lang="en-US" sz="3200" dirty="0">
              <a:solidFill>
                <a:srgbClr val="FF0000"/>
              </a:solidFill>
            </a:endParaRPr>
          </a:p>
          <a:p>
            <a:pPr lvl="0"/>
            <a:r>
              <a:rPr lang="en-US" sz="3200" u="sng" dirty="0"/>
              <a:t>Combines raw data from individual </a:t>
            </a:r>
            <a:r>
              <a:rPr lang="en-US" sz="3200" dirty="0"/>
              <a:t>studies</a:t>
            </a:r>
          </a:p>
          <a:p>
            <a:pPr lvl="0"/>
            <a:r>
              <a:rPr lang="en-US" sz="3200" dirty="0"/>
              <a:t>Uses original patient-level data</a:t>
            </a:r>
          </a:p>
          <a:p>
            <a:endParaRPr lang="en-US" dirty="0"/>
          </a:p>
        </p:txBody>
      </p:sp>
    </p:spTree>
    <p:extLst>
      <p:ext uri="{BB962C8B-B14F-4D97-AF65-F5344CB8AC3E}">
        <p14:creationId xmlns:p14="http://schemas.microsoft.com/office/powerpoint/2010/main" val="74920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24423-0056-2F3E-F9A6-64A5C5958930}"/>
              </a:ext>
            </a:extLst>
          </p:cNvPr>
          <p:cNvSpPr>
            <a:spLocks noGrp="1"/>
          </p:cNvSpPr>
          <p:nvPr>
            <p:ph type="title"/>
          </p:nvPr>
        </p:nvSpPr>
        <p:spPr/>
        <p:txBody>
          <a:bodyPr/>
          <a:lstStyle/>
          <a:p>
            <a:r>
              <a:rPr lang="en-US" dirty="0"/>
              <a:t>Results Must Use Confidence Interval (CI)</a:t>
            </a:r>
            <a:endParaRPr lang="en-US" sz="2400" dirty="0"/>
          </a:p>
        </p:txBody>
      </p:sp>
      <p:sp>
        <p:nvSpPr>
          <p:cNvPr id="3" name="Content Placeholder 2">
            <a:extLst>
              <a:ext uri="{FF2B5EF4-FFF2-40B4-BE49-F238E27FC236}">
                <a16:creationId xmlns:a16="http://schemas.microsoft.com/office/drawing/2014/main" id="{AE93D0DD-8700-3356-CA6B-C868F615C441}"/>
              </a:ext>
            </a:extLst>
          </p:cNvPr>
          <p:cNvSpPr>
            <a:spLocks noGrp="1"/>
          </p:cNvSpPr>
          <p:nvPr>
            <p:ph idx="1"/>
          </p:nvPr>
        </p:nvSpPr>
        <p:spPr/>
        <p:txBody>
          <a:bodyPr>
            <a:normAutofit lnSpcReduction="10000"/>
          </a:bodyPr>
          <a:lstStyle/>
          <a:p>
            <a:pPr lvl="0"/>
            <a:r>
              <a:rPr lang="en-US" sz="3200" dirty="0"/>
              <a:t>The results of this study is somewhere in this range</a:t>
            </a:r>
          </a:p>
          <a:p>
            <a:pPr lvl="0"/>
            <a:r>
              <a:rPr lang="en-US" sz="3200" dirty="0"/>
              <a:t>Check for significance</a:t>
            </a:r>
          </a:p>
          <a:p>
            <a:pPr lvl="1"/>
            <a:r>
              <a:rPr lang="en-US" sz="3200" dirty="0">
                <a:solidFill>
                  <a:srgbClr val="FF0000"/>
                </a:solidFill>
              </a:rPr>
              <a:t>If CI spans 1, than not significant (“NS”)</a:t>
            </a:r>
          </a:p>
          <a:p>
            <a:pPr lvl="1"/>
            <a:r>
              <a:rPr lang="en-US" sz="3200" dirty="0"/>
              <a:t>If doesn’t cross 1, then…</a:t>
            </a:r>
          </a:p>
          <a:p>
            <a:pPr lvl="0"/>
            <a:r>
              <a:rPr lang="en-US" sz="3200" dirty="0"/>
              <a:t>Check the effect size </a:t>
            </a:r>
          </a:p>
          <a:p>
            <a:pPr lvl="1"/>
            <a:r>
              <a:rPr lang="en-US" sz="3200" dirty="0"/>
              <a:t>How strong is the association?</a:t>
            </a:r>
          </a:p>
          <a:p>
            <a:pPr lvl="0"/>
            <a:r>
              <a:rPr lang="en-US" sz="3200" dirty="0"/>
              <a:t>Check the precision (narrow CI is precise)</a:t>
            </a:r>
          </a:p>
          <a:p>
            <a:pPr lvl="0"/>
            <a:r>
              <a:rPr lang="en-US" sz="3200" dirty="0"/>
              <a:t>Consider the context - Does it make biological sense? Do other studies agree? </a:t>
            </a:r>
            <a:endParaRPr lang="en-US" dirty="0"/>
          </a:p>
        </p:txBody>
      </p:sp>
    </p:spTree>
    <p:extLst>
      <p:ext uri="{BB962C8B-B14F-4D97-AF65-F5344CB8AC3E}">
        <p14:creationId xmlns:p14="http://schemas.microsoft.com/office/powerpoint/2010/main" val="173201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D51F-4983-C49A-26F6-0F2DA8F3BA01}"/>
              </a:ext>
            </a:extLst>
          </p:cNvPr>
          <p:cNvSpPr>
            <a:spLocks noGrp="1"/>
          </p:cNvSpPr>
          <p:nvPr>
            <p:ph type="title"/>
          </p:nvPr>
        </p:nvSpPr>
        <p:spPr/>
        <p:txBody>
          <a:bodyPr>
            <a:normAutofit/>
          </a:bodyPr>
          <a:lstStyle/>
          <a:p>
            <a:r>
              <a:rPr lang="en-US" b="1" dirty="0"/>
              <a:t>Example: Non-Significant Results</a:t>
            </a:r>
            <a:br>
              <a:rPr lang="en-US" b="1" dirty="0"/>
            </a:br>
            <a:r>
              <a:rPr lang="en-US" sz="2700" b="1" dirty="0"/>
              <a:t>Gervasi et al. 2019 - ELF-MF and Neurodegenerative Disease</a:t>
            </a:r>
            <a:endParaRPr lang="en-US" dirty="0"/>
          </a:p>
        </p:txBody>
      </p:sp>
      <p:sp>
        <p:nvSpPr>
          <p:cNvPr id="3" name="Content Placeholder 2">
            <a:extLst>
              <a:ext uri="{FF2B5EF4-FFF2-40B4-BE49-F238E27FC236}">
                <a16:creationId xmlns:a16="http://schemas.microsoft.com/office/drawing/2014/main" id="{7F62C9FB-D550-1AA3-61BF-EF6F0D0251CD}"/>
              </a:ext>
            </a:extLst>
          </p:cNvPr>
          <p:cNvSpPr>
            <a:spLocks noGrp="1"/>
          </p:cNvSpPr>
          <p:nvPr>
            <p:ph idx="1"/>
          </p:nvPr>
        </p:nvSpPr>
        <p:spPr/>
        <p:txBody>
          <a:bodyPr>
            <a:normAutofit fontScale="92500" lnSpcReduction="10000"/>
          </a:bodyPr>
          <a:lstStyle/>
          <a:p>
            <a:r>
              <a:rPr lang="en-US" b="1" dirty="0"/>
              <a:t>Methods:</a:t>
            </a:r>
            <a:r>
              <a:rPr lang="en-US" dirty="0"/>
              <a:t> case-control study in Milan; 9,835 Alzheimer cases and 6,810 Parkinson cases with matched controls; distance from high-voltage power lines as exposure proxy</a:t>
            </a:r>
          </a:p>
          <a:p>
            <a:r>
              <a:rPr lang="en-US" b="1" dirty="0"/>
              <a:t>Results (living &lt;50m vs ≥600m from power lines):</a:t>
            </a:r>
            <a:endParaRPr lang="en-US" dirty="0"/>
          </a:p>
          <a:p>
            <a:pPr lvl="0"/>
            <a:r>
              <a:rPr lang="en-US" dirty="0"/>
              <a:t>Alzheimer's dementia: </a:t>
            </a:r>
            <a:r>
              <a:rPr lang="en-US" dirty="0">
                <a:solidFill>
                  <a:srgbClr val="FF0000"/>
                </a:solidFill>
              </a:rPr>
              <a:t>OR = 1.11 </a:t>
            </a:r>
            <a:r>
              <a:rPr lang="en-US" dirty="0"/>
              <a:t>(95% </a:t>
            </a:r>
            <a:r>
              <a:rPr lang="en-US" dirty="0">
                <a:solidFill>
                  <a:srgbClr val="FF0000"/>
                </a:solidFill>
              </a:rPr>
              <a:t>CI: 0.95-1.30</a:t>
            </a:r>
            <a:r>
              <a:rPr lang="en-US" dirty="0"/>
              <a:t>)</a:t>
            </a:r>
          </a:p>
          <a:p>
            <a:pPr lvl="0"/>
            <a:r>
              <a:rPr lang="en-US" dirty="0"/>
              <a:t>Parkinson's disease: </a:t>
            </a:r>
            <a:r>
              <a:rPr lang="en-US" dirty="0">
                <a:solidFill>
                  <a:srgbClr val="FF0000"/>
                </a:solidFill>
              </a:rPr>
              <a:t>OR = 1.09 </a:t>
            </a:r>
            <a:r>
              <a:rPr lang="en-US" dirty="0"/>
              <a:t>(95% </a:t>
            </a:r>
            <a:r>
              <a:rPr lang="en-US" dirty="0">
                <a:solidFill>
                  <a:srgbClr val="FF0000"/>
                </a:solidFill>
              </a:rPr>
              <a:t>CI: 0.92-1.30</a:t>
            </a:r>
            <a:r>
              <a:rPr lang="en-US" dirty="0"/>
              <a:t>)</a:t>
            </a:r>
          </a:p>
          <a:p>
            <a:r>
              <a:rPr lang="en-US" b="1" dirty="0"/>
              <a:t>Authors’ incorrect spin:</a:t>
            </a:r>
            <a:endParaRPr lang="en-US" dirty="0"/>
          </a:p>
          <a:p>
            <a:r>
              <a:rPr lang="en-US" dirty="0"/>
              <a:t>"The finding of a </a:t>
            </a:r>
            <a:r>
              <a:rPr lang="en-US" b="1" dirty="0"/>
              <a:t>weak association</a:t>
            </a:r>
            <a:r>
              <a:rPr lang="en-US" dirty="0"/>
              <a:t> … suggests the continuation of research on this topic."</a:t>
            </a:r>
          </a:p>
          <a:p>
            <a:r>
              <a:rPr lang="en-US" dirty="0"/>
              <a:t>"The risk for Alzheimer's dementia and Parkinson's disease </a:t>
            </a:r>
            <a:r>
              <a:rPr lang="en-US" b="1" dirty="0"/>
              <a:t>tends to be higher</a:t>
            </a:r>
            <a:r>
              <a:rPr lang="en-US" dirty="0"/>
              <a:t> in residents living &lt;50 m from high-voltage overhead power lines..."</a:t>
            </a:r>
          </a:p>
          <a:p>
            <a:endParaRPr lang="en-US" dirty="0"/>
          </a:p>
        </p:txBody>
      </p:sp>
      <p:pic>
        <p:nvPicPr>
          <p:cNvPr id="4" name="Picture 3">
            <a:extLst>
              <a:ext uri="{FF2B5EF4-FFF2-40B4-BE49-F238E27FC236}">
                <a16:creationId xmlns:a16="http://schemas.microsoft.com/office/drawing/2014/main" id="{98515FD5-7BF7-B08A-AB7F-9589A0B6CD81}"/>
              </a:ext>
            </a:extLst>
          </p:cNvPr>
          <p:cNvPicPr>
            <a:picLocks noChangeAspect="1"/>
          </p:cNvPicPr>
          <p:nvPr/>
        </p:nvPicPr>
        <p:blipFill>
          <a:blip r:embed="rId3"/>
          <a:stretch>
            <a:fillRect/>
          </a:stretch>
        </p:blipFill>
        <p:spPr>
          <a:xfrm>
            <a:off x="11132127" y="-4763"/>
            <a:ext cx="1059873" cy="1371600"/>
          </a:xfrm>
          <a:prstGeom prst="rect">
            <a:avLst/>
          </a:prstGeom>
        </p:spPr>
      </p:pic>
      <p:pic>
        <p:nvPicPr>
          <p:cNvPr id="6" name="Graphic 5" descr="Beaker with solid fill">
            <a:extLst>
              <a:ext uri="{FF2B5EF4-FFF2-40B4-BE49-F238E27FC236}">
                <a16:creationId xmlns:a16="http://schemas.microsoft.com/office/drawing/2014/main" id="{09AE23E2-7174-FF70-E223-2EDBC0B81B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186076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2556</TotalTime>
  <Words>6537</Words>
  <Application>Microsoft Macintosh PowerPoint</Application>
  <PresentationFormat>Widescreen</PresentationFormat>
  <Paragraphs>629</Paragraphs>
  <Slides>44</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Times New Roman</vt:lpstr>
      <vt:lpstr>Office Theme</vt:lpstr>
      <vt:lpstr>Slides Key</vt:lpstr>
      <vt:lpstr>READ MEDICAL LITERATURE LIKE AN EXPERT  Real-World Scientific Method</vt:lpstr>
      <vt:lpstr>Study Design</vt:lpstr>
      <vt:lpstr>Randomized Controlled Trial (RCT)</vt:lpstr>
      <vt:lpstr>PowerPoint Presentation</vt:lpstr>
      <vt:lpstr>Case-Control Study</vt:lpstr>
      <vt:lpstr>Meta-Analysis &amp; Pooled Analysis Combining Multiple Studies  </vt:lpstr>
      <vt:lpstr>Results Must Use Confidence Interval (CI)</vt:lpstr>
      <vt:lpstr>Example: Non-Significant Results Gervasi et al. 2019 - ELF-MF and Neurodegenerative Disease</vt:lpstr>
      <vt:lpstr>PowerPoint Presentation</vt:lpstr>
      <vt:lpstr>Step 1: The Beginning Wertheimer N, Leeper E. 1979 </vt:lpstr>
      <vt:lpstr>Step 2: Blinded and Measured Savitz et al. 1988 - Denver Childhood Cancer Study</vt:lpstr>
      <vt:lpstr>Step 2– Blinded and Measured Savitz et al. 1988 - Denver Childhood Cancer Study</vt:lpstr>
      <vt:lpstr>Step 3</vt:lpstr>
      <vt:lpstr>Step 3—Pooled Analyses</vt:lpstr>
      <vt:lpstr>Step 3—Pooled Analyses</vt:lpstr>
      <vt:lpstr>Step 3—Pooled Analyses</vt:lpstr>
      <vt:lpstr>Step 3—Pooled Analyses</vt:lpstr>
      <vt:lpstr>Step 3—Pooled Analyses</vt:lpstr>
      <vt:lpstr>Step 4</vt:lpstr>
      <vt:lpstr>Step 5</vt:lpstr>
      <vt:lpstr>Step 5</vt:lpstr>
      <vt:lpstr>Example: Non-Significant Finding in Major Study Kheifets 2010 - Pooled Analysis of EMF and Childhood Leukemia</vt:lpstr>
      <vt:lpstr>Kheifets 2017 - California Power Line Study (CAPS)</vt:lpstr>
      <vt:lpstr>“Usual Suspects” – null result Amoon et al. 2022 - Pooled Analysis of Recent Studies</vt:lpstr>
      <vt:lpstr>Kheifets, An Evolution</vt:lpstr>
      <vt:lpstr>Weakening Association Brabant et al. 2022 - Systematic Review &amp; Meta-Analysis</vt:lpstr>
      <vt:lpstr>Brabant 2022, Systematic Review and Meta-analysis </vt:lpstr>
      <vt:lpstr>Brabant 2022, Systematic Review and Meta-analysis </vt:lpstr>
      <vt:lpstr>Brabant 2022, Systematic Review and Meta-analysis </vt:lpstr>
      <vt:lpstr>Brabant 2022, Systematic Review and Meta-analysis </vt:lpstr>
      <vt:lpstr>Brabant 2022, Systematic Review and Meta-analysis </vt:lpstr>
      <vt:lpstr>Brabant 2022, Systematic Review and Meta-analysis </vt:lpstr>
      <vt:lpstr>Brabant 2022, Systematic Review and Meta-analysis </vt:lpstr>
      <vt:lpstr>IARC (WHO) 2024</vt:lpstr>
      <vt:lpstr>IARC on ELF-MF 2024</vt:lpstr>
      <vt:lpstr>PowerPoint Presentation</vt:lpstr>
      <vt:lpstr>PowerPoint Presentation</vt:lpstr>
      <vt:lpstr>End (leukemia section)</vt:lpstr>
      <vt:lpstr>PowerPoint Presentation</vt:lpstr>
      <vt:lpstr>Timeline [see slide notes]</vt:lpstr>
      <vt:lpstr>Cohort Study </vt:lpstr>
      <vt:lpstr>Main takeaways</vt:lpstr>
      <vt:lpstr>Understanding Statistical Measures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Jeffrey Ellenbogen</dc:creator>
  <cp:lastModifiedBy>Jeffrey Ellenbogen</cp:lastModifiedBy>
  <cp:revision>90</cp:revision>
  <dcterms:created xsi:type="dcterms:W3CDTF">2025-10-09T15:11:45Z</dcterms:created>
  <dcterms:modified xsi:type="dcterms:W3CDTF">2025-10-16T17:02:20Z</dcterms:modified>
</cp:coreProperties>
</file>